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47"/>
  </p:notesMasterIdLst>
  <p:sldIdLst>
    <p:sldId id="292" r:id="rId3"/>
    <p:sldId id="463" r:id="rId4"/>
    <p:sldId id="464" r:id="rId5"/>
    <p:sldId id="490" r:id="rId6"/>
    <p:sldId id="491" r:id="rId7"/>
    <p:sldId id="492" r:id="rId8"/>
    <p:sldId id="502" r:id="rId9"/>
    <p:sldId id="484" r:id="rId10"/>
    <p:sldId id="475" r:id="rId11"/>
    <p:sldId id="465" r:id="rId12"/>
    <p:sldId id="467" r:id="rId13"/>
    <p:sldId id="498" r:id="rId14"/>
    <p:sldId id="469" r:id="rId15"/>
    <p:sldId id="470" r:id="rId16"/>
    <p:sldId id="471" r:id="rId17"/>
    <p:sldId id="503" r:id="rId18"/>
    <p:sldId id="506" r:id="rId19"/>
    <p:sldId id="472" r:id="rId20"/>
    <p:sldId id="501" r:id="rId21"/>
    <p:sldId id="468" r:id="rId22"/>
    <p:sldId id="476" r:id="rId23"/>
    <p:sldId id="477" r:id="rId24"/>
    <p:sldId id="473" r:id="rId25"/>
    <p:sldId id="493" r:id="rId26"/>
    <p:sldId id="500" r:id="rId27"/>
    <p:sldId id="466" r:id="rId28"/>
    <p:sldId id="479" r:id="rId29"/>
    <p:sldId id="478" r:id="rId30"/>
    <p:sldId id="483" r:id="rId31"/>
    <p:sldId id="480" r:id="rId32"/>
    <p:sldId id="481" r:id="rId33"/>
    <p:sldId id="482" r:id="rId34"/>
    <p:sldId id="474" r:id="rId35"/>
    <p:sldId id="494" r:id="rId36"/>
    <p:sldId id="495" r:id="rId37"/>
    <p:sldId id="507" r:id="rId38"/>
    <p:sldId id="508" r:id="rId39"/>
    <p:sldId id="509" r:id="rId40"/>
    <p:sldId id="499" r:id="rId41"/>
    <p:sldId id="485" r:id="rId42"/>
    <p:sldId id="488" r:id="rId43"/>
    <p:sldId id="489" r:id="rId44"/>
    <p:sldId id="487" r:id="rId45"/>
    <p:sldId id="392"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B8B"/>
    <a:srgbClr val="1F497D"/>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9" autoAdjust="0"/>
    <p:restoredTop sz="86067" autoAdjust="0"/>
  </p:normalViewPr>
  <p:slideViewPr>
    <p:cSldViewPr snapToGrid="0" snapToObjects="1">
      <p:cViewPr>
        <p:scale>
          <a:sx n="81" d="100"/>
          <a:sy n="81" d="100"/>
        </p:scale>
        <p:origin x="-990" y="-6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F479A44B-3772-674F-95C9-7079CC0120AD}" type="datetimeFigureOut">
              <a:rPr lang="en-US" smtClean="0"/>
              <a:pPr/>
              <a:t>9/13/2014</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9/13/2014</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65429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65429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414136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834498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80361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40171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55394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153761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1710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9/13/2014</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1310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801080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980138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27474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9/13/2014</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9/13/2014</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9/13/2014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9/13/2014</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9/13/2014</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9/13/2014</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lgn="ctr">
              <a:defRPr sz="2800" cap="all" spc="-100">
                <a:solidFill>
                  <a:schemeClr val="bg2">
                    <a:lumMod val="75000"/>
                    <a:alpha val="40000"/>
                  </a:schemeClr>
                </a:solidFill>
                <a:latin typeface="Arial Black"/>
              </a:defRPr>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marL="0" indent="0" algn="ctr">
              <a:spcAft>
                <a:spcPts val="1200"/>
              </a:spcAft>
              <a:buFontTx/>
              <a:buNone/>
              <a:defRPr sz="2100" spc="-50">
                <a:latin typeface=""/>
              </a:defRPr>
            </a:lvl1pPr>
            <a:lvl2pPr marL="349250" indent="0" algn="ctr">
              <a:spcAft>
                <a:spcPts val="1200"/>
              </a:spcAft>
              <a:buFontTx/>
              <a:buNone/>
              <a:defRPr sz="2100" spc="-50">
                <a:latin typeface=""/>
              </a:defRPr>
            </a:lvl2pPr>
            <a:lvl3pPr marL="685800" indent="0" algn="ctr">
              <a:spcAft>
                <a:spcPts val="1200"/>
              </a:spcAft>
              <a:buFontTx/>
              <a:buNone/>
              <a:defRPr sz="2100" spc="-50">
                <a:latin typeface=""/>
              </a:defRPr>
            </a:lvl3pPr>
            <a:lvl4pPr marL="1035050" indent="0" algn="ctr">
              <a:spcAft>
                <a:spcPts val="1200"/>
              </a:spcAft>
              <a:buFontTx/>
              <a:buNone/>
              <a:defRPr sz="2100" spc="-50">
                <a:latin typeface=""/>
              </a:defRPr>
            </a:lvl4pPr>
            <a:lvl5pPr marL="1371600" indent="0" algn="ctr">
              <a:spcAft>
                <a:spcPts val="1200"/>
              </a:spcAft>
              <a:buFontTx/>
              <a:buNone/>
              <a:defRPr sz="2100" spc="-50">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177AD23B-53B1-7149-BB42-4BE73F7B5434}"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05300" y="6248400"/>
            <a:ext cx="533400" cy="365125"/>
          </a:xfrm>
          <a:prstGeom prst="rect">
            <a:avLst/>
          </a:prstGeom>
        </p:spPr>
        <p:txBody>
          <a:bodyPr/>
          <a:lstStyle/>
          <a:p>
            <a:fld id="{ACD1D011-FCD3-7940-840A-EE50EAD461D0}" type="slidenum">
              <a:rPr lang="en-US" smtClean="0"/>
              <a:pPr/>
              <a:t>‹#›</a:t>
            </a:fld>
            <a:endParaRPr lang="en-US"/>
          </a:p>
        </p:txBody>
      </p:sp>
    </p:spTree>
    <p:extLst>
      <p:ext uri="{BB962C8B-B14F-4D97-AF65-F5344CB8AC3E}">
        <p14:creationId xmlns:p14="http://schemas.microsoft.com/office/powerpoint/2010/main" val="3885946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p:nvPicPr>
        <p:blipFill>
          <a:blip r:embed="rId25"/>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9/13/2014</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7" r:id="rId9"/>
    <p:sldLayoutId id="2147483678" r:id="rId10"/>
    <p:sldLayoutId id="2147483679" r:id="rId11"/>
    <p:sldLayoutId id="2147483680" r:id="rId12"/>
    <p:sldLayoutId id="2147483681" r:id="rId13"/>
    <p:sldLayoutId id="2147483682" r:id="rId14"/>
    <p:sldLayoutId id="2147483685" r:id="rId15"/>
    <p:sldLayoutId id="2147483686" r:id="rId16"/>
    <p:sldLayoutId id="2147483687" r:id="rId17"/>
    <p:sldLayoutId id="2147483688" r:id="rId18"/>
    <p:sldLayoutId id="2147483689" r:id="rId19"/>
    <p:sldLayoutId id="2147483692" r:id="rId20"/>
    <p:sldLayoutId id="2147483693" r:id="rId21"/>
    <p:sldLayoutId id="2147483694" r:id="rId22"/>
    <p:sldLayoutId id="2147483695" r:id="rId23"/>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niem-uml@modeldriven.org" TargetMode="External"/><Relationship Id="rId2" Type="http://schemas.openxmlformats.org/officeDocument/2006/relationships/hyperlink" Target="https://github.com/NIEM/NIEM-U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NIEM-UML-3 Specification Overview</a:t>
            </a:r>
            <a:endParaRPr lang="en-US" dirty="0"/>
          </a:p>
        </p:txBody>
      </p:sp>
      <p:sp>
        <p:nvSpPr>
          <p:cNvPr id="3" name="Subtitle 2"/>
          <p:cNvSpPr>
            <a:spLocks noGrp="1"/>
          </p:cNvSpPr>
          <p:nvPr>
            <p:ph type="subTitle" idx="1"/>
          </p:nvPr>
        </p:nvSpPr>
        <p:spPr>
          <a:xfrm>
            <a:off x="1371600" y="3594099"/>
            <a:ext cx="6400800" cy="2021255"/>
          </a:xfrm>
        </p:spPr>
        <p:txBody>
          <a:bodyPr>
            <a:noAutofit/>
          </a:bodyPr>
          <a:lstStyle/>
          <a:p>
            <a:r>
              <a:rPr lang="en-US" sz="1600" dirty="0" smtClean="0"/>
              <a:t>Cory Casanave, Model Driven Solutions</a:t>
            </a:r>
          </a:p>
          <a:p>
            <a:endParaRPr lang="en-US" sz="1600" dirty="0"/>
          </a:p>
          <a:p>
            <a:r>
              <a:rPr lang="en-US" sz="1600" dirty="0" smtClean="0"/>
              <a:t>September 2014 OMG Meeting</a:t>
            </a:r>
          </a:p>
          <a:p>
            <a:r>
              <a:rPr lang="en-US" sz="1600" dirty="0" smtClean="0"/>
              <a:t>Austin, TX  USA</a:t>
            </a:r>
            <a:endParaRPr lang="en-US" sz="1600" dirty="0"/>
          </a:p>
        </p:txBody>
      </p:sp>
      <p:pic>
        <p:nvPicPr>
          <p:cNvPr id="1026" name="Picture 2" descr="C:\Users\Cory-c\Documents\Company\MDSSVN\Marketing\Graphics\NIEM\HIGH RES NIEM LOGOS\NIEM_new_w-name_cmy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961" y="1323975"/>
            <a:ext cx="3910012"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601" y="508019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Platform Independent Model (PIM) Changes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79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Unified </a:t>
            </a:r>
            <a:r>
              <a:rPr lang="en-US" dirty="0"/>
              <a:t>Reference &amp; Content</a:t>
            </a:r>
          </a:p>
        </p:txBody>
      </p:sp>
      <p:sp>
        <p:nvSpPr>
          <p:cNvPr id="5" name="Content Placeholder 4"/>
          <p:cNvSpPr>
            <a:spLocks noGrp="1"/>
          </p:cNvSpPr>
          <p:nvPr>
            <p:ph idx="4294967295"/>
          </p:nvPr>
        </p:nvSpPr>
        <p:spPr>
          <a:xfrm>
            <a:off x="457200" y="1315400"/>
            <a:ext cx="8229600" cy="4525963"/>
          </a:xfrm>
          <a:prstGeom prst="rect">
            <a:avLst/>
          </a:prstGeom>
        </p:spPr>
        <p:txBody>
          <a:bodyPr>
            <a:normAutofit/>
          </a:bodyPr>
          <a:lstStyle/>
          <a:p>
            <a:r>
              <a:rPr lang="en-US" sz="2000" dirty="0" smtClean="0"/>
              <a:t>NIEM-UML-2</a:t>
            </a:r>
            <a:endParaRPr lang="en-US" sz="2000" dirty="0" smtClean="0"/>
          </a:p>
          <a:p>
            <a:pPr lvl="1"/>
            <a:r>
              <a:rPr lang="en-US" sz="1800" dirty="0" smtClean="0"/>
              <a:t>UML “</a:t>
            </a:r>
            <a:r>
              <a:rPr lang="en-US" sz="1800" dirty="0" err="1" smtClean="0"/>
              <a:t>AggregationKind</a:t>
            </a:r>
            <a:r>
              <a:rPr lang="en-US" sz="1800" dirty="0" smtClean="0"/>
              <a:t>” (The symbol at the end of an association) corresponded with the “content” Vs. “Reference” distinction in NIEM-2</a:t>
            </a:r>
          </a:p>
          <a:p>
            <a:r>
              <a:rPr lang="en-US" sz="2000" dirty="0" smtClean="0"/>
              <a:t>NIEM-UML-3 </a:t>
            </a:r>
            <a:endParaRPr lang="en-US" sz="2000" dirty="0" smtClean="0"/>
          </a:p>
          <a:p>
            <a:pPr lvl="1"/>
            <a:r>
              <a:rPr lang="en-US" sz="1800" dirty="0" smtClean="0"/>
              <a:t>No longer makes this distinction in the schema and uses “</a:t>
            </a:r>
            <a:r>
              <a:rPr lang="en-US" sz="1800" dirty="0" err="1" smtClean="0"/>
              <a:t>structures:ref</a:t>
            </a:r>
            <a:r>
              <a:rPr lang="en-US" sz="1800" dirty="0" smtClean="0"/>
              <a:t>” for reference – instances decide if and how to aggregate. UML aggregation may be used but has no meaning in NIEM-UML-3. Other possible interpretations can be considered.</a:t>
            </a:r>
          </a:p>
          <a:p>
            <a:pPr lvl="1"/>
            <a:r>
              <a:rPr lang="en-US" sz="1800" dirty="0" smtClean="0"/>
              <a:t>By default, aggregation kind of “none” is used</a:t>
            </a:r>
          </a:p>
          <a:p>
            <a:pPr lvl="1"/>
            <a:r>
              <a:rPr lang="en-US" sz="1800" dirty="0" smtClean="0"/>
              <a:t>Use of “Reference” suffix should be removed from models (may be automated by tools)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1" y="517660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ular Callout 1"/>
          <p:cNvSpPr/>
          <p:nvPr/>
        </p:nvSpPr>
        <p:spPr bwMode="auto">
          <a:xfrm>
            <a:off x="3950678" y="4585965"/>
            <a:ext cx="2426676" cy="590639"/>
          </a:xfrm>
          <a:prstGeom prst="wedgeRoundRectCallout">
            <a:avLst>
              <a:gd name="adj1" fmla="val -51268"/>
              <a:gd name="adj2" fmla="val 122045"/>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Has no impact on generated schema</a:t>
            </a:r>
          </a:p>
        </p:txBody>
      </p:sp>
    </p:spTree>
    <p:extLst>
      <p:ext uri="{BB962C8B-B14F-4D97-AF65-F5344CB8AC3E}">
        <p14:creationId xmlns:p14="http://schemas.microsoft.com/office/powerpoint/2010/main" val="301093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322" y="3807727"/>
            <a:ext cx="4590177" cy="2407179"/>
          </a:xfrm>
          <a:prstGeom prst="rect">
            <a:avLst/>
          </a:prstGeom>
        </p:spPr>
      </p:pic>
      <p:pic>
        <p:nvPicPr>
          <p:cNvPr id="7" name="Picture 6" descr="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322" y="1226294"/>
            <a:ext cx="4590177" cy="2286000"/>
          </a:xfrm>
          <a:prstGeom prst="rect">
            <a:avLst/>
          </a:prstGeom>
        </p:spPr>
      </p:pic>
      <p:sp>
        <p:nvSpPr>
          <p:cNvPr id="2" name="Title 1"/>
          <p:cNvSpPr>
            <a:spLocks noGrp="1"/>
          </p:cNvSpPr>
          <p:nvPr>
            <p:ph type="title"/>
          </p:nvPr>
        </p:nvSpPr>
        <p:spPr>
          <a:xfrm>
            <a:off x="457200" y="388275"/>
            <a:ext cx="8089900" cy="811358"/>
          </a:xfrm>
        </p:spPr>
        <p:txBody>
          <a:bodyPr/>
          <a:lstStyle/>
          <a:p>
            <a:r>
              <a:rPr lang="en-US" dirty="0" smtClean="0"/>
              <a:t>Unified content &amp; reference </a:t>
            </a:r>
            <a:r>
              <a:rPr lang="en-US" dirty="0" smtClean="0"/>
              <a:t>elements In NIEM-XML</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12</a:t>
            </a:fld>
            <a:endParaRPr lang="en-US" dirty="0"/>
          </a:p>
        </p:txBody>
      </p:sp>
      <p:sp>
        <p:nvSpPr>
          <p:cNvPr id="5" name="Rectangle 4"/>
          <p:cNvSpPr/>
          <p:nvPr/>
        </p:nvSpPr>
        <p:spPr>
          <a:xfrm>
            <a:off x="3907764" y="1440583"/>
            <a:ext cx="4655724" cy="1785104"/>
          </a:xfrm>
          <a:prstGeom prst="rect">
            <a:avLst/>
          </a:prstGeom>
        </p:spPr>
        <p:txBody>
          <a:bodyPr wrap="square">
            <a:spAutoFit/>
          </a:bodyPr>
          <a:lstStyle/>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&gt;1968-05-14&lt;/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&gt;Mark Moe&lt;/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&gt;Fired&lt;/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p:txBody>
      </p:sp>
      <p:pic>
        <p:nvPicPr>
          <p:cNvPr id="6" name="Picture 5"/>
          <p:cNvPicPr>
            <a:picLocks noChangeAspect="1"/>
          </p:cNvPicPr>
          <p:nvPr/>
        </p:nvPicPr>
        <p:blipFill>
          <a:blip r:embed="rId3"/>
          <a:stretch>
            <a:fillRect/>
          </a:stretch>
        </p:blipFill>
        <p:spPr>
          <a:xfrm>
            <a:off x="257117" y="2770498"/>
            <a:ext cx="3202110" cy="1611474"/>
          </a:xfrm>
          <a:prstGeom prst="rect">
            <a:avLst/>
          </a:prstGeom>
        </p:spPr>
      </p:pic>
      <p:sp>
        <p:nvSpPr>
          <p:cNvPr id="8" name="Rectangle 7"/>
          <p:cNvSpPr/>
          <p:nvPr/>
        </p:nvSpPr>
        <p:spPr>
          <a:xfrm>
            <a:off x="3907764" y="3912500"/>
            <a:ext cx="4220234" cy="2092881"/>
          </a:xfrm>
          <a:prstGeom prst="rect">
            <a:avLst/>
          </a:prstGeom>
        </p:spPr>
        <p:txBody>
          <a:bodyPr wrap="square">
            <a:spAutoFit/>
          </a:bodyPr>
          <a:lstStyle/>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 </a:t>
            </a:r>
            <a:r>
              <a:rPr lang="en-US" sz="1000" b="1" dirty="0" err="1">
                <a:solidFill>
                  <a:schemeClr val="tx1">
                    <a:lumMod val="50000"/>
                  </a:schemeClr>
                </a:solidFill>
                <a:latin typeface="Courier New"/>
                <a:cs typeface="Courier New"/>
              </a:rPr>
              <a:t>structures:ref</a:t>
            </a:r>
            <a:r>
              <a:rPr lang="en-US" sz="1000" b="1" dirty="0">
                <a:solidFill>
                  <a:schemeClr val="tx1">
                    <a:lumMod val="50000"/>
                  </a:schemeClr>
                </a:solidFill>
                <a:latin typeface="Courier New"/>
                <a:cs typeface="Courier New"/>
              </a:rPr>
              <a:t>="Person1"</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&gt;Fired&lt;/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endParaRPr lang="en-US" sz="1000" dirty="0">
              <a:solidFill>
                <a:schemeClr val="tx1">
                  <a:lumMod val="50000"/>
                </a:schemeClr>
              </a:solidFill>
              <a:latin typeface="Courier New"/>
              <a:cs typeface="Courier New"/>
            </a:endParaRP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nc:Person</a:t>
            </a:r>
            <a:r>
              <a:rPr lang="en-US" sz="1000" dirty="0">
                <a:solidFill>
                  <a:schemeClr val="tx1">
                    <a:lumMod val="50000"/>
                  </a:schemeClr>
                </a:solidFill>
                <a:latin typeface="Courier New"/>
                <a:cs typeface="Courier New"/>
              </a:rPr>
              <a:t> </a:t>
            </a:r>
            <a:r>
              <a:rPr lang="en-US" sz="1000" b="1" dirty="0" err="1">
                <a:solidFill>
                  <a:schemeClr val="tx1">
                    <a:lumMod val="50000"/>
                  </a:schemeClr>
                </a:solidFill>
                <a:latin typeface="Courier New"/>
                <a:cs typeface="Courier New"/>
              </a:rPr>
              <a:t>structures:id</a:t>
            </a:r>
            <a:r>
              <a:rPr lang="en-US" sz="1000" b="1" dirty="0">
                <a:solidFill>
                  <a:schemeClr val="tx1">
                    <a:lumMod val="50000"/>
                  </a:schemeClr>
                </a:solidFill>
                <a:latin typeface="Courier New"/>
                <a:cs typeface="Courier New"/>
              </a:rPr>
              <a:t>="Person1"</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&gt;1968-05-14&lt;/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&gt;Mark Moe&lt;/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nc:Person</a:t>
            </a:r>
            <a:r>
              <a:rPr lang="en-US" sz="1000" dirty="0">
                <a:solidFill>
                  <a:schemeClr val="tx1">
                    <a:lumMod val="50000"/>
                  </a:schemeClr>
                </a:solidFill>
                <a:latin typeface="Courier New"/>
                <a:cs typeface="Courier New"/>
              </a:rPr>
              <a:t>&gt;</a:t>
            </a:r>
          </a:p>
        </p:txBody>
      </p:sp>
      <p:sp>
        <p:nvSpPr>
          <p:cNvPr id="12" name="TextBox 11"/>
          <p:cNvSpPr txBox="1"/>
          <p:nvPr/>
        </p:nvSpPr>
        <p:spPr>
          <a:xfrm>
            <a:off x="2080534" y="2169239"/>
            <a:ext cx="1424238" cy="400110"/>
          </a:xfrm>
          <a:prstGeom prst="rect">
            <a:avLst/>
          </a:prstGeom>
          <a:noFill/>
        </p:spPr>
        <p:txBody>
          <a:bodyPr wrap="none" rtlCol="0">
            <a:spAutoFit/>
          </a:bodyPr>
          <a:lstStyle/>
          <a:p>
            <a:pPr algn="r"/>
            <a:r>
              <a:rPr lang="en-US" sz="2000" b="1" dirty="0" smtClean="0">
                <a:solidFill>
                  <a:srgbClr val="00506F"/>
                </a:solidFill>
              </a:rPr>
              <a:t>CONTENT</a:t>
            </a:r>
            <a:endParaRPr lang="en-US" sz="2000" b="1" dirty="0">
              <a:solidFill>
                <a:srgbClr val="00506F"/>
              </a:solidFill>
            </a:endParaRPr>
          </a:p>
        </p:txBody>
      </p:sp>
      <p:sp>
        <p:nvSpPr>
          <p:cNvPr id="13" name="TextBox 12"/>
          <p:cNvSpPr txBox="1"/>
          <p:nvPr/>
        </p:nvSpPr>
        <p:spPr>
          <a:xfrm>
            <a:off x="1738268" y="4811261"/>
            <a:ext cx="1766504" cy="400110"/>
          </a:xfrm>
          <a:prstGeom prst="rect">
            <a:avLst/>
          </a:prstGeom>
          <a:noFill/>
        </p:spPr>
        <p:txBody>
          <a:bodyPr wrap="none" rtlCol="0">
            <a:spAutoFit/>
          </a:bodyPr>
          <a:lstStyle/>
          <a:p>
            <a:pPr algn="r"/>
            <a:r>
              <a:rPr lang="en-US" sz="2000" b="1" dirty="0" smtClean="0">
                <a:solidFill>
                  <a:srgbClr val="00506F"/>
                </a:solidFill>
              </a:rPr>
              <a:t>REFERENCE</a:t>
            </a:r>
            <a:endParaRPr lang="en-US" sz="2000" b="1" dirty="0">
              <a:solidFill>
                <a:srgbClr val="00506F"/>
              </a:solidFill>
            </a:endParaRPr>
          </a:p>
        </p:txBody>
      </p:sp>
    </p:spTree>
    <p:extLst>
      <p:ext uri="{BB962C8B-B14F-4D97-AF65-F5344CB8AC3E}">
        <p14:creationId xmlns:p14="http://schemas.microsoft.com/office/powerpoint/2010/main" val="296847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NIEM-3 Augmentations</a:t>
            </a:r>
          </a:p>
        </p:txBody>
      </p:sp>
      <p:sp>
        <p:nvSpPr>
          <p:cNvPr id="5" name="Content Placeholder 4"/>
          <p:cNvSpPr>
            <a:spLocks noGrp="1"/>
          </p:cNvSpPr>
          <p:nvPr>
            <p:ph idx="4294967295"/>
          </p:nvPr>
        </p:nvSpPr>
        <p:spPr>
          <a:xfrm>
            <a:off x="457200" y="1600200"/>
            <a:ext cx="8229600" cy="4525963"/>
          </a:xfrm>
          <a:prstGeom prst="rect">
            <a:avLst/>
          </a:prstGeom>
        </p:spPr>
        <p:txBody>
          <a:bodyPr>
            <a:normAutofit/>
          </a:bodyPr>
          <a:lstStyle/>
          <a:p>
            <a:r>
              <a:rPr lang="en-US" sz="2400" dirty="0" smtClean="0"/>
              <a:t>NIEM-2</a:t>
            </a:r>
          </a:p>
          <a:p>
            <a:pPr lvl="1"/>
            <a:r>
              <a:rPr lang="en-US" sz="2000" dirty="0" smtClean="0"/>
              <a:t>Augmentations augment a class by use of an property in a subclass</a:t>
            </a:r>
          </a:p>
          <a:p>
            <a:r>
              <a:rPr lang="en-US" sz="2400" dirty="0" smtClean="0"/>
              <a:t>NIEM-3 </a:t>
            </a:r>
          </a:p>
          <a:p>
            <a:pPr lvl="1"/>
            <a:r>
              <a:rPr lang="en-US" sz="2000" dirty="0" smtClean="0"/>
              <a:t>No subclass is required, augmentations augment a class by use of a substitution group head</a:t>
            </a:r>
          </a:p>
          <a:p>
            <a:r>
              <a:rPr lang="en-US" sz="2400" dirty="0" smtClean="0"/>
              <a:t>NIEM-UML-3</a:t>
            </a:r>
          </a:p>
          <a:p>
            <a:pPr lvl="1"/>
            <a:r>
              <a:rPr lang="en-US" sz="2000" dirty="0" smtClean="0"/>
              <a:t>&lt;&lt;augments&gt;&gt; is used to augment a type. This generates the member of the substitution group.</a:t>
            </a:r>
          </a:p>
        </p:txBody>
      </p:sp>
    </p:spTree>
    <p:extLst>
      <p:ext uri="{BB962C8B-B14F-4D97-AF65-F5344CB8AC3E}">
        <p14:creationId xmlns:p14="http://schemas.microsoft.com/office/powerpoint/2010/main" val="2505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8628" y="1309914"/>
            <a:ext cx="7576457" cy="388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R</a:t>
            </a:r>
            <a:r>
              <a:rPr lang="en-US" dirty="0" smtClean="0"/>
              <a:t>estricted Augmentation of </a:t>
            </a:r>
            <a:r>
              <a:rPr lang="en-US" dirty="0" err="1" smtClean="0"/>
              <a:t>TelephoneNumber</a:t>
            </a:r>
            <a:endParaRPr lang="en-US" dirty="0"/>
          </a:p>
        </p:txBody>
      </p:sp>
      <p:sp>
        <p:nvSpPr>
          <p:cNvPr id="2" name="Title 1"/>
          <p:cNvSpPr>
            <a:spLocks noGrp="1"/>
          </p:cNvSpPr>
          <p:nvPr>
            <p:ph type="title"/>
          </p:nvPr>
        </p:nvSpPr>
        <p:spPr/>
        <p:txBody>
          <a:bodyPr/>
          <a:lstStyle/>
          <a:p>
            <a:r>
              <a:rPr lang="en-US" dirty="0" smtClean="0"/>
              <a:t>Augmentation 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21" y="1757136"/>
            <a:ext cx="5219700" cy="326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69631" y="5383125"/>
            <a:ext cx="8499231" cy="954107"/>
          </a:xfrm>
          <a:prstGeom prst="rect">
            <a:avLst/>
          </a:prstGeom>
        </p:spPr>
        <p:txBody>
          <a:bodyPr wrap="square">
            <a:spAutoFit/>
          </a:bodyPr>
          <a:lstStyle/>
          <a:p>
            <a:r>
              <a:rPr lang="en-US" sz="1400" dirty="0"/>
              <a:t>&lt;</a:t>
            </a:r>
            <a:r>
              <a:rPr lang="en-US" sz="1400" dirty="0" err="1"/>
              <a:t>xsd:element</a:t>
            </a:r>
            <a:r>
              <a:rPr lang="en-US" sz="1400" dirty="0"/>
              <a:t> name="</a:t>
            </a:r>
            <a:r>
              <a:rPr lang="en-US" sz="1400" dirty="0" err="1"/>
              <a:t>TelephoneNumberAugmentation</a:t>
            </a:r>
            <a:r>
              <a:rPr lang="en-US" sz="1400" dirty="0"/>
              <a:t>" </a:t>
            </a:r>
            <a:r>
              <a:rPr lang="en-US" sz="1400" dirty="0" err="1"/>
              <a:t>nillable</a:t>
            </a:r>
            <a:r>
              <a:rPr lang="en-US" sz="1400" dirty="0"/>
              <a:t>="false" </a:t>
            </a:r>
          </a:p>
          <a:p>
            <a:r>
              <a:rPr lang="en-US" sz="1400" dirty="0"/>
              <a:t>	</a:t>
            </a:r>
            <a:r>
              <a:rPr lang="en-US" sz="1400" dirty="0" err="1"/>
              <a:t>substitutionGroup</a:t>
            </a:r>
            <a:r>
              <a:rPr lang="en-US" sz="1400" dirty="0"/>
              <a:t>="</a:t>
            </a:r>
            <a:r>
              <a:rPr lang="en-US" sz="1400" dirty="0" err="1"/>
              <a:t>nc:TelephoneNumberAugmentationPoint</a:t>
            </a:r>
            <a:r>
              <a:rPr lang="en-US" sz="1400" dirty="0"/>
              <a:t> " type="</a:t>
            </a:r>
            <a:r>
              <a:rPr lang="en-US" sz="1400" dirty="0" err="1"/>
              <a:t>tns:TelephoneNumberAugmentationType</a:t>
            </a:r>
            <a:r>
              <a:rPr lang="en-US" sz="1400" dirty="0"/>
              <a:t>"&gt;</a:t>
            </a:r>
          </a:p>
          <a:p>
            <a:r>
              <a:rPr lang="en-US" sz="1400" dirty="0" smtClean="0"/>
              <a:t>.</a:t>
            </a:r>
            <a:endParaRPr lang="en-US" sz="1400" dirty="0"/>
          </a:p>
        </p:txBody>
      </p:sp>
    </p:spTree>
    <p:extLst>
      <p:ext uri="{BB962C8B-B14F-4D97-AF65-F5344CB8AC3E}">
        <p14:creationId xmlns:p14="http://schemas.microsoft.com/office/powerpoint/2010/main" val="325938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Augmentation Details</a:t>
            </a:r>
            <a:endParaRPr lang="en-US" dirty="0"/>
          </a:p>
        </p:txBody>
      </p:sp>
      <p:sp>
        <p:nvSpPr>
          <p:cNvPr id="4" name="Content Placeholder 3"/>
          <p:cNvSpPr>
            <a:spLocks noGrp="1"/>
          </p:cNvSpPr>
          <p:nvPr>
            <p:ph sz="quarter" idx="11"/>
          </p:nvPr>
        </p:nvSpPr>
        <p:spPr/>
        <p:txBody>
          <a:bodyPr>
            <a:normAutofit/>
          </a:bodyPr>
          <a:lstStyle/>
          <a:p>
            <a:r>
              <a:rPr lang="en-US" sz="2000" dirty="0" smtClean="0"/>
              <a:t>Use of &lt;&lt;</a:t>
            </a:r>
            <a:r>
              <a:rPr lang="en-US" sz="2000" dirty="0" err="1" smtClean="0"/>
              <a:t>AugmentationType</a:t>
            </a:r>
            <a:r>
              <a:rPr lang="en-US" sz="2000" dirty="0" smtClean="0"/>
              <a:t>&gt;&gt; is optional when using &lt;&lt;augments&gt;&gt;</a:t>
            </a:r>
          </a:p>
          <a:p>
            <a:r>
              <a:rPr lang="en-US" sz="2000" dirty="0" smtClean="0"/>
              <a:t>An &lt;&lt;</a:t>
            </a:r>
            <a:r>
              <a:rPr lang="en-US" sz="2000" dirty="0" err="1" smtClean="0"/>
              <a:t>AugmentationType</a:t>
            </a:r>
            <a:r>
              <a:rPr lang="en-US" sz="2000" dirty="0" smtClean="0"/>
              <a:t>&gt;&gt; with no &lt;&lt;Augments&gt;&gt; can augment any type</a:t>
            </a:r>
          </a:p>
          <a:p>
            <a:pPr marL="342900" lvl="1" indent="-342900">
              <a:buFont typeface="Arial"/>
              <a:buChar char="•"/>
            </a:pPr>
            <a:r>
              <a:rPr lang="en-US" sz="2000" dirty="0"/>
              <a:t>&lt;&lt;</a:t>
            </a:r>
            <a:r>
              <a:rPr lang="en-US" sz="2000" dirty="0" err="1"/>
              <a:t>AugmentationApplication</a:t>
            </a:r>
            <a:r>
              <a:rPr lang="en-US" sz="2000" dirty="0"/>
              <a:t>&gt;&gt; has been removed</a:t>
            </a:r>
            <a:r>
              <a:rPr lang="en-US" sz="2000" dirty="0" smtClean="0"/>
              <a:t>.</a:t>
            </a:r>
          </a:p>
          <a:p>
            <a:pPr marL="342900" lvl="1" indent="-342900">
              <a:buFont typeface="Arial"/>
              <a:buChar char="•"/>
            </a:pPr>
            <a:r>
              <a:rPr lang="en-US" sz="2000" dirty="0" smtClean="0"/>
              <a:t>You do not need to subclass the augmentation to use it – it will implicitly augment the base type and any subtypes</a:t>
            </a:r>
            <a:endParaRPr lang="en-US" sz="2000" dirty="0" smtClean="0"/>
          </a:p>
          <a:p>
            <a:pPr marL="342900" lvl="1" indent="-342900">
              <a:buFont typeface="Arial"/>
              <a:buChar char="•"/>
            </a:pPr>
            <a:r>
              <a:rPr lang="en-US" sz="2000" dirty="0" smtClean="0"/>
              <a:t>Like the reference models, all NIEM-UML generated object types and association types will generate an augmentation point to allow for future expansion.</a:t>
            </a:r>
            <a:endParaRPr lang="en-US" sz="2000" dirty="0"/>
          </a:p>
          <a:p>
            <a:endParaRPr lang="en-US" sz="2000" dirty="0"/>
          </a:p>
        </p:txBody>
      </p:sp>
    </p:spTree>
    <p:extLst>
      <p:ext uri="{BB962C8B-B14F-4D97-AF65-F5344CB8AC3E}">
        <p14:creationId xmlns:p14="http://schemas.microsoft.com/office/powerpoint/2010/main" val="95546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from NIEM-3</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756295"/>
            <a:ext cx="6259010" cy="2101705"/>
          </a:xfrm>
          <a:prstGeom prst="rect">
            <a:avLst/>
          </a:prstGeom>
          <a:noFill/>
          <a:ln>
            <a:noFill/>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080" y="1315400"/>
            <a:ext cx="52451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124080" y="5545537"/>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8" name="TextBox 7"/>
          <p:cNvSpPr txBox="1"/>
          <p:nvPr/>
        </p:nvSpPr>
        <p:spPr>
          <a:xfrm>
            <a:off x="7054849" y="3962922"/>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9" name="TextBox 8"/>
          <p:cNvSpPr txBox="1"/>
          <p:nvPr/>
        </p:nvSpPr>
        <p:spPr>
          <a:xfrm>
            <a:off x="5222123" y="4362029"/>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10" name="Rounded Rectangular Callout 9"/>
          <p:cNvSpPr/>
          <p:nvPr/>
        </p:nvSpPr>
        <p:spPr bwMode="auto">
          <a:xfrm>
            <a:off x="2661138" y="2866981"/>
            <a:ext cx="2332892" cy="821137"/>
          </a:xfrm>
          <a:prstGeom prst="wedgeRoundRectCallout">
            <a:avLst>
              <a:gd name="adj1" fmla="val 65097"/>
              <a:gd name="adj2" fmla="val 158152"/>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600" b="1" spc="-50" dirty="0" smtClean="0">
                <a:solidFill>
                  <a:srgbClr val="304776"/>
                </a:solidFill>
                <a:latin typeface="Arial"/>
                <a:cs typeface="Arial"/>
              </a:rPr>
              <a:t>Only needed if there are other extensions</a:t>
            </a:r>
            <a:endParaRPr lang="en-US" sz="1600" b="1" spc="-50" dirty="0" smtClean="0">
              <a:solidFill>
                <a:srgbClr val="304776"/>
              </a:solidFill>
              <a:latin typeface="Arial"/>
              <a:cs typeface="Arial"/>
            </a:endParaRPr>
          </a:p>
        </p:txBody>
      </p:sp>
    </p:spTree>
    <p:extLst>
      <p:ext uri="{BB962C8B-B14F-4D97-AF65-F5344CB8AC3E}">
        <p14:creationId xmlns:p14="http://schemas.microsoft.com/office/powerpoint/2010/main" val="64548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a:t>
            </a:r>
            <a:r>
              <a:rPr lang="en-US" dirty="0" smtClean="0"/>
              <a:t>3.0 </a:t>
            </a:r>
            <a:r>
              <a:rPr lang="en-US" dirty="0" smtClean="0"/>
              <a:t>Updated </a:t>
            </a:r>
            <a:r>
              <a:rPr lang="en-US" dirty="0" smtClean="0"/>
              <a:t>Augmentations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227234" y="1455565"/>
            <a:ext cx="5862309" cy="4124620"/>
          </a:xfrm>
          <a:prstGeom prst="rect">
            <a:avLst/>
          </a:prstGeom>
          <a:ln>
            <a:solidFill>
              <a:schemeClr val="tx2"/>
            </a:solidFill>
          </a:ln>
        </p:spPr>
      </p:pic>
      <p:sp>
        <p:nvSpPr>
          <p:cNvPr id="6" name="Rectangle 5"/>
          <p:cNvSpPr/>
          <p:nvPr/>
        </p:nvSpPr>
        <p:spPr>
          <a:xfrm>
            <a:off x="6142086" y="1455565"/>
            <a:ext cx="2704289" cy="3477875"/>
          </a:xfrm>
          <a:prstGeom prst="rect">
            <a:avLst/>
          </a:prstGeom>
        </p:spPr>
        <p:txBody>
          <a:bodyPr wrap="square">
            <a:spAutoFit/>
          </a:bodyPr>
          <a:lstStyle/>
          <a:p>
            <a:pPr>
              <a:spcAft>
                <a:spcPts val="3600"/>
              </a:spcAft>
            </a:pPr>
            <a:r>
              <a:rPr lang="en-US" sz="1600" dirty="0" smtClean="0">
                <a:solidFill>
                  <a:schemeClr val="tx1">
                    <a:lumMod val="50000"/>
                  </a:schemeClr>
                </a:solidFill>
              </a:rPr>
              <a:t>Augmentations are extensions </a:t>
            </a:r>
            <a:r>
              <a:rPr lang="en-US" sz="1600" dirty="0">
                <a:solidFill>
                  <a:schemeClr val="tx1">
                    <a:lumMod val="50000"/>
                  </a:schemeClr>
                </a:solidFill>
              </a:rPr>
              <a:t>without </a:t>
            </a:r>
            <a:r>
              <a:rPr lang="en-US" sz="1600" dirty="0" smtClean="0">
                <a:solidFill>
                  <a:schemeClr val="tx1">
                    <a:lumMod val="50000"/>
                  </a:schemeClr>
                </a:solidFill>
              </a:rPr>
              <a:t>subclasses</a:t>
            </a:r>
            <a:endParaRPr lang="en-US" sz="1600" dirty="0">
              <a:solidFill>
                <a:schemeClr val="tx1">
                  <a:lumMod val="50000"/>
                </a:schemeClr>
              </a:solidFill>
            </a:endParaRPr>
          </a:p>
          <a:p>
            <a:pPr>
              <a:spcAft>
                <a:spcPts val="3600"/>
              </a:spcAft>
            </a:pPr>
            <a:r>
              <a:rPr lang="en-US" sz="1600" dirty="0" smtClean="0">
                <a:solidFill>
                  <a:schemeClr val="tx1">
                    <a:lumMod val="50000"/>
                  </a:schemeClr>
                </a:solidFill>
              </a:rPr>
              <a:t>Each object or association </a:t>
            </a:r>
            <a:br>
              <a:rPr lang="en-US" sz="1600" dirty="0" smtClean="0">
                <a:solidFill>
                  <a:schemeClr val="tx1">
                    <a:lumMod val="50000"/>
                  </a:schemeClr>
                </a:solidFill>
              </a:rPr>
            </a:br>
            <a:r>
              <a:rPr lang="en-US" sz="1600" dirty="0" smtClean="0">
                <a:solidFill>
                  <a:schemeClr val="tx1">
                    <a:lumMod val="50000"/>
                  </a:schemeClr>
                </a:solidFill>
              </a:rPr>
              <a:t>type contains an </a:t>
            </a:r>
            <a:br>
              <a:rPr lang="en-US" sz="1600" dirty="0" smtClean="0">
                <a:solidFill>
                  <a:schemeClr val="tx1">
                    <a:lumMod val="50000"/>
                  </a:schemeClr>
                </a:solidFill>
              </a:rPr>
            </a:br>
            <a:r>
              <a:rPr lang="en-US" sz="1600" b="1" dirty="0" smtClean="0">
                <a:solidFill>
                  <a:srgbClr val="00506F"/>
                </a:solidFill>
              </a:rPr>
              <a:t>augmentation point</a:t>
            </a:r>
            <a:r>
              <a:rPr lang="en-US" sz="1600" dirty="0" smtClean="0">
                <a:solidFill>
                  <a:schemeClr val="tx1">
                    <a:lumMod val="50000"/>
                  </a:schemeClr>
                </a:solidFill>
              </a:rPr>
              <a:t> element</a:t>
            </a:r>
          </a:p>
          <a:p>
            <a:pPr>
              <a:spcAft>
                <a:spcPts val="3600"/>
              </a:spcAft>
            </a:pPr>
            <a:r>
              <a:rPr lang="en-US" sz="1600" dirty="0" smtClean="0">
                <a:solidFill>
                  <a:schemeClr val="tx1">
                    <a:lumMod val="50000"/>
                  </a:schemeClr>
                </a:solidFill>
              </a:rPr>
              <a:t>Augmentation </a:t>
            </a:r>
            <a:r>
              <a:rPr lang="en-US" sz="1600" dirty="0">
                <a:solidFill>
                  <a:schemeClr val="tx1">
                    <a:lumMod val="50000"/>
                  </a:schemeClr>
                </a:solidFill>
              </a:rPr>
              <a:t>elements </a:t>
            </a:r>
            <a:r>
              <a:rPr lang="en-US" sz="1600" dirty="0" smtClean="0">
                <a:solidFill>
                  <a:schemeClr val="tx1">
                    <a:lumMod val="50000"/>
                  </a:schemeClr>
                </a:solidFill>
              </a:rPr>
              <a:t/>
            </a:r>
            <a:br>
              <a:rPr lang="en-US" sz="1600" dirty="0" smtClean="0">
                <a:solidFill>
                  <a:schemeClr val="tx1">
                    <a:lumMod val="50000"/>
                  </a:schemeClr>
                </a:solidFill>
              </a:rPr>
            </a:br>
            <a:r>
              <a:rPr lang="en-US" sz="1600" dirty="0" smtClean="0">
                <a:solidFill>
                  <a:schemeClr val="tx1">
                    <a:lumMod val="50000"/>
                  </a:schemeClr>
                </a:solidFill>
              </a:rPr>
              <a:t>are </a:t>
            </a:r>
            <a:r>
              <a:rPr lang="en-US" sz="1600" dirty="0">
                <a:solidFill>
                  <a:schemeClr val="tx1">
                    <a:lumMod val="50000"/>
                  </a:schemeClr>
                </a:solidFill>
              </a:rPr>
              <a:t>substitutable for the augmentation </a:t>
            </a:r>
            <a:r>
              <a:rPr lang="en-US" sz="1600" dirty="0" smtClean="0">
                <a:solidFill>
                  <a:schemeClr val="tx1">
                    <a:lumMod val="50000"/>
                  </a:schemeClr>
                </a:solidFill>
              </a:rPr>
              <a:t>point</a:t>
            </a:r>
            <a:endParaRPr lang="en-US" sz="1600" dirty="0">
              <a:solidFill>
                <a:schemeClr val="tx1">
                  <a:lumMod val="50000"/>
                </a:schemeClr>
              </a:solidFill>
            </a:endParaRPr>
          </a:p>
        </p:txBody>
      </p:sp>
    </p:spTree>
    <p:extLst>
      <p:ext uri="{BB962C8B-B14F-4D97-AF65-F5344CB8AC3E}">
        <p14:creationId xmlns:p14="http://schemas.microsoft.com/office/powerpoint/2010/main" val="1036939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Vocabularies</a:t>
            </a:r>
            <a:endParaRPr lang="en-US" dirty="0"/>
          </a:p>
        </p:txBody>
      </p:sp>
      <p:sp>
        <p:nvSpPr>
          <p:cNvPr id="3" name="Content Placeholder 2"/>
          <p:cNvSpPr>
            <a:spLocks noGrp="1"/>
          </p:cNvSpPr>
          <p:nvPr>
            <p:ph sz="quarter" idx="11"/>
          </p:nvPr>
        </p:nvSpPr>
        <p:spPr>
          <a:xfrm>
            <a:off x="398901" y="1068265"/>
            <a:ext cx="8229600" cy="4445000"/>
          </a:xfrm>
        </p:spPr>
        <p:txBody>
          <a:bodyPr>
            <a:normAutofit/>
          </a:bodyPr>
          <a:lstStyle/>
          <a:p>
            <a:r>
              <a:rPr lang="en-US" sz="1800" dirty="0"/>
              <a:t>Local vocabularies identify non-dictionary terminology: jargon, acronyms, slang</a:t>
            </a:r>
          </a:p>
          <a:p>
            <a:r>
              <a:rPr lang="en-US" sz="1800" dirty="0" smtClean="0"/>
              <a:t>In NIEM-UML </a:t>
            </a:r>
            <a:r>
              <a:rPr lang="en-US" sz="1800" dirty="0"/>
              <a:t>local vocabulary is defined as a stereotype of enumeration where each enumeration literal is a vocabulary term. </a:t>
            </a:r>
            <a:r>
              <a:rPr lang="en-US" sz="1800" dirty="0"/>
              <a:t>The enumeration literal’s UML name corresponds with the domain specific abbreviation, the specification corresponds with the expansion of the abbreviation and the UML comment corresponds to the NIEM description. The NIEM </a:t>
            </a:r>
            <a:r>
              <a:rPr lang="en-US" sz="1800" dirty="0" err="1"/>
              <a:t>sourceURI</a:t>
            </a:r>
            <a:r>
              <a:rPr lang="en-US" sz="1800" dirty="0"/>
              <a:t> may also be set by applying the “Source” stereotype to the enumeration literal.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0511" y="3715555"/>
            <a:ext cx="6306380" cy="1688783"/>
          </a:xfrm>
          <a:prstGeom prst="rect">
            <a:avLst/>
          </a:prstGeom>
        </p:spPr>
      </p:pic>
      <p:sp>
        <p:nvSpPr>
          <p:cNvPr id="5" name="TextBox 4"/>
          <p:cNvSpPr txBox="1"/>
          <p:nvPr/>
        </p:nvSpPr>
        <p:spPr>
          <a:xfrm>
            <a:off x="1823255" y="5407757"/>
            <a:ext cx="5380892" cy="646331"/>
          </a:xfrm>
          <a:prstGeom prst="rect">
            <a:avLst/>
          </a:prstGeom>
          <a:noFill/>
        </p:spPr>
        <p:txBody>
          <a:bodyPr wrap="square" rtlCol="0">
            <a:spAutoFit/>
          </a:bodyPr>
          <a:lstStyle/>
          <a:p>
            <a:r>
              <a:rPr lang="en-US" dirty="0" smtClean="0"/>
              <a:t>The above defines the abbreviation “CPU” (Expansion and description not shown in notation)</a:t>
            </a:r>
            <a:endParaRPr lang="en-US" dirty="0"/>
          </a:p>
        </p:txBody>
      </p:sp>
    </p:spTree>
    <p:extLst>
      <p:ext uri="{BB962C8B-B14F-4D97-AF65-F5344CB8AC3E}">
        <p14:creationId xmlns:p14="http://schemas.microsoft.com/office/powerpoint/2010/main" val="38449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3.0 Local </a:t>
            </a:r>
            <a:r>
              <a:rPr lang="en-US" dirty="0" smtClean="0"/>
              <a:t>vocabulary</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19</a:t>
            </a:fld>
            <a:endParaRPr lang="en-US" dirty="0"/>
          </a:p>
        </p:txBody>
      </p:sp>
      <p:sp>
        <p:nvSpPr>
          <p:cNvPr id="4" name="Rectangle 3"/>
          <p:cNvSpPr/>
          <p:nvPr/>
        </p:nvSpPr>
        <p:spPr>
          <a:xfrm>
            <a:off x="457200" y="1229038"/>
            <a:ext cx="6327058" cy="1231106"/>
          </a:xfrm>
          <a:prstGeom prst="rect">
            <a:avLst/>
          </a:prstGeom>
        </p:spPr>
        <p:txBody>
          <a:bodyPr wrap="square">
            <a:spAutoFit/>
          </a:bodyPr>
          <a:lstStyle/>
          <a:p>
            <a:pPr marL="285750" indent="-285750">
              <a:spcAft>
                <a:spcPts val="600"/>
              </a:spcAft>
              <a:buFont typeface="Arial"/>
              <a:buChar char="•"/>
            </a:pPr>
            <a:r>
              <a:rPr lang="en-US" sz="1600" dirty="0" smtClean="0">
                <a:solidFill>
                  <a:schemeClr val="tx1">
                    <a:lumMod val="50000"/>
                  </a:schemeClr>
                </a:solidFill>
              </a:rPr>
              <a:t>Annotations </a:t>
            </a:r>
            <a:r>
              <a:rPr lang="en-US" sz="1600" dirty="0">
                <a:solidFill>
                  <a:schemeClr val="tx1">
                    <a:lumMod val="50000"/>
                  </a:schemeClr>
                </a:solidFill>
              </a:rPr>
              <a:t>in the schema identify </a:t>
            </a:r>
            <a:r>
              <a:rPr lang="en-US" sz="1600" dirty="0" smtClean="0">
                <a:solidFill>
                  <a:schemeClr val="tx1">
                    <a:lumMod val="50000"/>
                  </a:schemeClr>
                </a:solidFill>
              </a:rPr>
              <a:t>non</a:t>
            </a:r>
            <a:r>
              <a:rPr lang="en-US" sz="1600" dirty="0">
                <a:solidFill>
                  <a:schemeClr val="tx1">
                    <a:lumMod val="50000"/>
                  </a:schemeClr>
                </a:solidFill>
              </a:rPr>
              <a:t>-dictionary </a:t>
            </a:r>
            <a:r>
              <a:rPr lang="en-US" sz="1600" dirty="0" smtClean="0">
                <a:solidFill>
                  <a:schemeClr val="tx1">
                    <a:lumMod val="50000"/>
                  </a:schemeClr>
                </a:solidFill>
              </a:rPr>
              <a:t>terminology: jargon</a:t>
            </a:r>
            <a:r>
              <a:rPr lang="en-US" sz="1600" dirty="0">
                <a:solidFill>
                  <a:schemeClr val="tx1">
                    <a:lumMod val="50000"/>
                  </a:schemeClr>
                </a:solidFill>
              </a:rPr>
              <a:t>, acronyms, </a:t>
            </a:r>
            <a:r>
              <a:rPr lang="en-US" sz="1600" dirty="0" smtClean="0">
                <a:solidFill>
                  <a:schemeClr val="tx1">
                    <a:lumMod val="50000"/>
                  </a:schemeClr>
                </a:solidFill>
              </a:rPr>
              <a:t>slang</a:t>
            </a:r>
          </a:p>
          <a:p>
            <a:pPr marL="285750" indent="-285750">
              <a:spcAft>
                <a:spcPts val="600"/>
              </a:spcAft>
              <a:buFont typeface="Arial"/>
              <a:buChar char="•"/>
            </a:pPr>
            <a:r>
              <a:rPr lang="en-US" sz="1600" dirty="0" smtClean="0">
                <a:solidFill>
                  <a:schemeClr val="tx1">
                    <a:lumMod val="50000"/>
                  </a:schemeClr>
                </a:solidFill>
              </a:rPr>
              <a:t>Removes NDR 1.3 Table 9-1: Abbreviations</a:t>
            </a:r>
          </a:p>
          <a:p>
            <a:pPr marL="285750" indent="-285750">
              <a:spcAft>
                <a:spcPts val="600"/>
              </a:spcAft>
              <a:buFont typeface="Arial"/>
              <a:buChar char="•"/>
            </a:pPr>
            <a:r>
              <a:rPr lang="en-US" sz="1600" dirty="0" smtClean="0">
                <a:solidFill>
                  <a:schemeClr val="tx1">
                    <a:lumMod val="50000"/>
                  </a:schemeClr>
                </a:solidFill>
              </a:rPr>
              <a:t>Used in Immigration namespace</a:t>
            </a:r>
            <a:endParaRPr lang="en-US" sz="1600" dirty="0">
              <a:solidFill>
                <a:schemeClr val="tx1">
                  <a:lumMod val="50000"/>
                </a:schemeClr>
              </a:solidFill>
            </a:endParaRPr>
          </a:p>
        </p:txBody>
      </p:sp>
      <p:sp>
        <p:nvSpPr>
          <p:cNvPr id="5" name="Rectangle 4"/>
          <p:cNvSpPr/>
          <p:nvPr/>
        </p:nvSpPr>
        <p:spPr>
          <a:xfrm>
            <a:off x="457200" y="2596244"/>
            <a:ext cx="8261118" cy="2062103"/>
          </a:xfrm>
          <a:prstGeom prst="rect">
            <a:avLst/>
          </a:prstGeom>
          <a:ln>
            <a:solidFill>
              <a:schemeClr val="tx2"/>
            </a:solidFill>
          </a:ln>
        </p:spPr>
        <p:txBody>
          <a:bodyPr wrap="square">
            <a:spAutoFit/>
          </a:bodyPr>
          <a:lstStyle/>
          <a:p>
            <a:r>
              <a:rPr lang="en-US" sz="1600" dirty="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term="SEVIS</a:t>
            </a:r>
            <a:r>
              <a:rPr lang="en-US" sz="1600" dirty="0" smtClean="0">
                <a:solidFill>
                  <a:schemeClr val="tx1">
                    <a:lumMod val="50000"/>
                  </a:schemeClr>
                </a:solidFill>
                <a:latin typeface="Courier New"/>
                <a:cs typeface="Courier New"/>
              </a:rPr>
              <a:t>" </a:t>
            </a:r>
          </a:p>
          <a:p>
            <a:r>
              <a:rPr lang="en-US" sz="1600" dirty="0" smtClean="0">
                <a:solidFill>
                  <a:schemeClr val="tx1">
                    <a:lumMod val="50000"/>
                  </a:schemeClr>
                </a:solidFill>
                <a:latin typeface="Courier New"/>
                <a:cs typeface="Courier New"/>
              </a:rPr>
              <a:t>                literal="Student and Exchange Visitor Information </a:t>
            </a:r>
          </a:p>
          <a:p>
            <a:r>
              <a:rPr lang="en-US" sz="1600" dirty="0">
                <a:solidFill>
                  <a:schemeClr val="tx1">
                    <a:lumMod val="50000"/>
                  </a:schemeClr>
                </a:solidFill>
                <a:latin typeface="Courier New"/>
                <a:cs typeface="Courier New"/>
              </a:rPr>
              <a:t> </a:t>
            </a:r>
            <a:r>
              <a:rPr lang="en-US" sz="1600" dirty="0" smtClean="0">
                <a:solidFill>
                  <a:schemeClr val="tx1">
                    <a:lumMod val="50000"/>
                  </a:schemeClr>
                </a:solidFill>
                <a:latin typeface="Courier New"/>
                <a:cs typeface="Courier New"/>
              </a:rPr>
              <a:t>                        System"/&gt;</a:t>
            </a:r>
          </a:p>
          <a:p>
            <a:r>
              <a:rPr lang="en-US" sz="1600" dirty="0" smtClean="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term="ICE" </a:t>
            </a:r>
          </a:p>
          <a:p>
            <a:r>
              <a:rPr lang="en-US" sz="1600" dirty="0">
                <a:solidFill>
                  <a:schemeClr val="tx1">
                    <a:lumMod val="50000"/>
                  </a:schemeClr>
                </a:solidFill>
                <a:latin typeface="Courier New"/>
                <a:cs typeface="Courier New"/>
              </a:rPr>
              <a:t>                literal="Immigration and Customs Enforcement"/&gt;</a:t>
            </a:r>
          </a:p>
          <a:p>
            <a:r>
              <a:rPr lang="en-US" sz="1600" dirty="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term="USCIS" </a:t>
            </a:r>
          </a:p>
          <a:p>
            <a:r>
              <a:rPr lang="en-US" sz="1600" dirty="0">
                <a:solidFill>
                  <a:schemeClr val="tx1">
                    <a:lumMod val="50000"/>
                  </a:schemeClr>
                </a:solidFill>
                <a:latin typeface="Courier New"/>
                <a:cs typeface="Courier New"/>
              </a:rPr>
              <a:t>                literal="United States Citizenship and Immigration </a:t>
            </a:r>
            <a:r>
              <a:rPr lang="en-US" sz="1600" dirty="0" smtClean="0">
                <a:solidFill>
                  <a:schemeClr val="tx1">
                    <a:lumMod val="50000"/>
                  </a:schemeClr>
                </a:solidFill>
                <a:latin typeface="Courier New"/>
                <a:cs typeface="Courier New"/>
              </a:rPr>
              <a:t>     </a:t>
            </a:r>
          </a:p>
          <a:p>
            <a:r>
              <a:rPr lang="en-US" sz="1600" dirty="0">
                <a:solidFill>
                  <a:schemeClr val="tx1">
                    <a:lumMod val="50000"/>
                  </a:schemeClr>
                </a:solidFill>
                <a:latin typeface="Courier New"/>
                <a:cs typeface="Courier New"/>
              </a:rPr>
              <a:t> </a:t>
            </a:r>
            <a:r>
              <a:rPr lang="en-US" sz="1600" dirty="0" smtClean="0">
                <a:solidFill>
                  <a:schemeClr val="tx1">
                    <a:lumMod val="50000"/>
                  </a:schemeClr>
                </a:solidFill>
                <a:latin typeface="Courier New"/>
                <a:cs typeface="Courier New"/>
              </a:rPr>
              <a:t>                        Services</a:t>
            </a:r>
            <a:r>
              <a:rPr lang="en-US" sz="1600" dirty="0">
                <a:solidFill>
                  <a:schemeClr val="tx1">
                    <a:lumMod val="50000"/>
                  </a:schemeClr>
                </a:solidFill>
                <a:latin typeface="Courier New"/>
                <a:cs typeface="Courier New"/>
              </a:rPr>
              <a:t>"/&gt;</a:t>
            </a:r>
          </a:p>
        </p:txBody>
      </p:sp>
      <p:sp>
        <p:nvSpPr>
          <p:cNvPr id="9" name="Rectangle 8"/>
          <p:cNvSpPr/>
          <p:nvPr/>
        </p:nvSpPr>
        <p:spPr>
          <a:xfrm>
            <a:off x="457200" y="4758426"/>
            <a:ext cx="4069080" cy="1292662"/>
          </a:xfrm>
          <a:prstGeom prst="rect">
            <a:avLst/>
          </a:prstGeom>
          <a:ln>
            <a:solidFill>
              <a:schemeClr val="tx2"/>
            </a:solidFill>
          </a:ln>
        </p:spPr>
        <p:txBody>
          <a:bodyPr wrap="square">
            <a:spAutoFit/>
          </a:bodyPr>
          <a:lstStyle/>
          <a:p>
            <a:r>
              <a:rPr lang="en-US" sz="1300" dirty="0" err="1">
                <a:solidFill>
                  <a:schemeClr val="tx1">
                    <a:lumMod val="50000"/>
                  </a:schemeClr>
                </a:solidFill>
              </a:rPr>
              <a:t>ICEEmployeeType</a:t>
            </a:r>
            <a:endParaRPr lang="en-US" sz="1300" dirty="0">
              <a:solidFill>
                <a:schemeClr val="tx1">
                  <a:lumMod val="50000"/>
                </a:schemeClr>
              </a:solidFill>
            </a:endParaRPr>
          </a:p>
          <a:p>
            <a:r>
              <a:rPr lang="en-US" sz="1300" dirty="0" err="1">
                <a:solidFill>
                  <a:schemeClr val="tx1">
                    <a:lumMod val="50000"/>
                  </a:schemeClr>
                </a:solidFill>
              </a:rPr>
              <a:t>ICEOfficerType</a:t>
            </a:r>
            <a:endParaRPr lang="en-US" sz="1300" dirty="0">
              <a:solidFill>
                <a:schemeClr val="tx1">
                  <a:lumMod val="50000"/>
                </a:schemeClr>
              </a:solidFill>
            </a:endParaRPr>
          </a:p>
          <a:p>
            <a:r>
              <a:rPr lang="en-US" sz="1300" dirty="0" err="1">
                <a:solidFill>
                  <a:schemeClr val="tx1">
                    <a:lumMod val="50000"/>
                  </a:schemeClr>
                </a:solidFill>
              </a:rPr>
              <a:t>SEVISPersonDependentAssociationType</a:t>
            </a:r>
            <a:endParaRPr lang="en-US" sz="1300" dirty="0">
              <a:solidFill>
                <a:schemeClr val="tx1">
                  <a:lumMod val="50000"/>
                </a:schemeClr>
              </a:solidFill>
            </a:endParaRPr>
          </a:p>
          <a:p>
            <a:r>
              <a:rPr lang="en-US" sz="1300" dirty="0" err="1">
                <a:solidFill>
                  <a:schemeClr val="tx1">
                    <a:lumMod val="50000"/>
                  </a:schemeClr>
                </a:solidFill>
              </a:rPr>
              <a:t>ICEEmployee</a:t>
            </a:r>
            <a:endParaRPr lang="en-US" sz="1300" dirty="0">
              <a:solidFill>
                <a:schemeClr val="tx1">
                  <a:lumMod val="50000"/>
                </a:schemeClr>
              </a:solidFill>
            </a:endParaRPr>
          </a:p>
          <a:p>
            <a:r>
              <a:rPr lang="en-US" sz="1300" dirty="0" err="1">
                <a:solidFill>
                  <a:schemeClr val="tx1">
                    <a:lumMod val="50000"/>
                  </a:schemeClr>
                </a:solidFill>
              </a:rPr>
              <a:t>ICEEmployeeAssistantUSAttorneyIndicator</a:t>
            </a:r>
            <a:endParaRPr lang="en-US" sz="1300" dirty="0">
              <a:solidFill>
                <a:schemeClr val="tx1">
                  <a:lumMod val="50000"/>
                </a:schemeClr>
              </a:solidFill>
            </a:endParaRPr>
          </a:p>
          <a:p>
            <a:r>
              <a:rPr lang="en-US" sz="1300" dirty="0" err="1">
                <a:solidFill>
                  <a:schemeClr val="tx1">
                    <a:lumMod val="50000"/>
                  </a:schemeClr>
                </a:solidFill>
              </a:rPr>
              <a:t>ICEEmployeeAttorneyIndicator</a:t>
            </a:r>
            <a:endParaRPr lang="en-US" sz="1300" dirty="0">
              <a:solidFill>
                <a:schemeClr val="tx1">
                  <a:lumMod val="50000"/>
                </a:schemeClr>
              </a:solidFill>
            </a:endParaRPr>
          </a:p>
        </p:txBody>
      </p:sp>
      <p:sp>
        <p:nvSpPr>
          <p:cNvPr id="11" name="Rectangle 10"/>
          <p:cNvSpPr/>
          <p:nvPr/>
        </p:nvSpPr>
        <p:spPr>
          <a:xfrm>
            <a:off x="4649238" y="4758426"/>
            <a:ext cx="4069080" cy="1292662"/>
          </a:xfrm>
          <a:prstGeom prst="rect">
            <a:avLst/>
          </a:prstGeom>
          <a:ln>
            <a:solidFill>
              <a:schemeClr val="tx2"/>
            </a:solidFill>
          </a:ln>
        </p:spPr>
        <p:txBody>
          <a:bodyPr wrap="square">
            <a:spAutoFit/>
          </a:bodyPr>
          <a:lstStyle/>
          <a:p>
            <a:r>
              <a:rPr lang="en-US" sz="1300" dirty="0" err="1">
                <a:solidFill>
                  <a:schemeClr val="tx1">
                    <a:lumMod val="50000"/>
                  </a:schemeClr>
                </a:solidFill>
              </a:rPr>
              <a:t>ICEEmployeeAugmentationPoint</a:t>
            </a:r>
            <a:endParaRPr lang="en-US" sz="1300" dirty="0">
              <a:solidFill>
                <a:schemeClr val="tx1">
                  <a:lumMod val="50000"/>
                </a:schemeClr>
              </a:solidFill>
            </a:endParaRPr>
          </a:p>
          <a:p>
            <a:r>
              <a:rPr lang="en-US" sz="1300" dirty="0" err="1">
                <a:solidFill>
                  <a:schemeClr val="tx1">
                    <a:lumMod val="50000"/>
                  </a:schemeClr>
                </a:solidFill>
              </a:rPr>
              <a:t>ICEEmployeeBadgeIdentification</a:t>
            </a:r>
            <a:endParaRPr lang="en-US" sz="1300" dirty="0">
              <a:solidFill>
                <a:schemeClr val="tx1">
                  <a:lumMod val="50000"/>
                </a:schemeClr>
              </a:solidFill>
            </a:endParaRPr>
          </a:p>
          <a:p>
            <a:r>
              <a:rPr lang="en-US" sz="1300" dirty="0">
                <a:solidFill>
                  <a:schemeClr val="tx1">
                    <a:lumMod val="50000"/>
                  </a:schemeClr>
                </a:solidFill>
              </a:rPr>
              <a:t>ICEEmployeeK9Indicator</a:t>
            </a:r>
          </a:p>
          <a:p>
            <a:r>
              <a:rPr lang="en-US" sz="1300" dirty="0" err="1">
                <a:solidFill>
                  <a:schemeClr val="tx1">
                    <a:lumMod val="50000"/>
                  </a:schemeClr>
                </a:solidFill>
              </a:rPr>
              <a:t>ICEEmployeePINIdentification</a:t>
            </a:r>
            <a:endParaRPr lang="en-US" sz="1300" dirty="0">
              <a:solidFill>
                <a:schemeClr val="tx1">
                  <a:lumMod val="50000"/>
                </a:schemeClr>
              </a:solidFill>
            </a:endParaRPr>
          </a:p>
          <a:p>
            <a:r>
              <a:rPr lang="en-US" sz="1300" dirty="0" err="1">
                <a:solidFill>
                  <a:schemeClr val="tx1">
                    <a:lumMod val="50000"/>
                  </a:schemeClr>
                </a:solidFill>
              </a:rPr>
              <a:t>ICEEmployeePayGradeNumeric</a:t>
            </a:r>
            <a:endParaRPr lang="en-US" sz="1300" dirty="0">
              <a:solidFill>
                <a:schemeClr val="tx1">
                  <a:lumMod val="50000"/>
                </a:schemeClr>
              </a:solidFill>
            </a:endParaRPr>
          </a:p>
          <a:p>
            <a:r>
              <a:rPr lang="en-US" sz="1300" dirty="0" err="1">
                <a:solidFill>
                  <a:schemeClr val="tx1">
                    <a:lumMod val="50000"/>
                  </a:schemeClr>
                </a:solidFill>
              </a:rPr>
              <a:t>ICEEmployeeTitleText</a:t>
            </a:r>
            <a:endParaRPr lang="en-US" sz="1300" dirty="0">
              <a:solidFill>
                <a:schemeClr val="tx1">
                  <a:lumMod val="50000"/>
                </a:schemeClr>
              </a:solidFill>
            </a:endParaRPr>
          </a:p>
        </p:txBody>
      </p:sp>
    </p:spTree>
    <p:extLst>
      <p:ext uri="{BB962C8B-B14F-4D97-AF65-F5344CB8AC3E}">
        <p14:creationId xmlns:p14="http://schemas.microsoft.com/office/powerpoint/2010/main" val="292051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Status</a:t>
            </a:r>
            <a:endParaRPr lang="en-US" dirty="0"/>
          </a:p>
        </p:txBody>
      </p:sp>
      <p:sp>
        <p:nvSpPr>
          <p:cNvPr id="5" name="Content Placeholder 4"/>
          <p:cNvSpPr>
            <a:spLocks noGrp="1"/>
          </p:cNvSpPr>
          <p:nvPr>
            <p:ph sz="quarter" idx="11"/>
          </p:nvPr>
        </p:nvSpPr>
        <p:spPr/>
        <p:txBody>
          <a:bodyPr>
            <a:normAutofit fontScale="92500" lnSpcReduction="10000"/>
          </a:bodyPr>
          <a:lstStyle/>
          <a:p>
            <a:pPr marL="0" indent="0">
              <a:buNone/>
            </a:pPr>
            <a:r>
              <a:rPr lang="en-US" sz="2000" i="1" dirty="0" smtClean="0"/>
              <a:t>The “Initial Submission to the UML Profile for NIEM-3 (NIEM-UML-3)” was delivered to the Object Management Group (OMG) on August 16</a:t>
            </a:r>
            <a:r>
              <a:rPr lang="en-US" sz="2000" i="1" baseline="30000" dirty="0" smtClean="0"/>
              <a:t>th</a:t>
            </a:r>
            <a:r>
              <a:rPr lang="en-US" sz="2000" i="1" dirty="0" smtClean="0"/>
              <a:t>, 2014. Final submission due: Feb 23</a:t>
            </a:r>
            <a:r>
              <a:rPr lang="en-US" sz="2000" i="1" baseline="30000" dirty="0" smtClean="0"/>
              <a:t>rd</a:t>
            </a:r>
            <a:r>
              <a:rPr lang="en-US" sz="2000" i="1" dirty="0" smtClean="0"/>
              <a:t>, 2015.</a:t>
            </a:r>
          </a:p>
          <a:p>
            <a:pPr marL="0" indent="0">
              <a:buNone/>
            </a:pPr>
            <a:endParaRPr lang="en-US" sz="2000" i="1" dirty="0" smtClean="0"/>
          </a:p>
          <a:p>
            <a:r>
              <a:rPr lang="en-US" sz="2400" b="1" dirty="0" smtClean="0"/>
              <a:t>GITHUB Site</a:t>
            </a:r>
          </a:p>
          <a:p>
            <a:pPr lvl="1"/>
            <a:r>
              <a:rPr lang="en-US" sz="2000" b="1" dirty="0" smtClean="0"/>
              <a:t>Submission, machine readable files and design documents are on </a:t>
            </a:r>
            <a:r>
              <a:rPr lang="en-US" sz="2000" b="1" dirty="0"/>
              <a:t>GITHIB site: </a:t>
            </a:r>
            <a:r>
              <a:rPr lang="en-US" sz="2000" b="1" dirty="0">
                <a:hlinkClick r:id="rId2"/>
              </a:rPr>
              <a:t>https://github.com/NIEM/NIEM-UML</a:t>
            </a:r>
            <a:r>
              <a:rPr lang="en-US" sz="2000" b="1" dirty="0" smtClean="0">
                <a:hlinkClick r:id="rId2"/>
              </a:rPr>
              <a:t>/</a:t>
            </a:r>
            <a:endParaRPr lang="en-US" sz="2000" b="1" dirty="0" smtClean="0"/>
          </a:p>
          <a:p>
            <a:pPr lvl="1"/>
            <a:r>
              <a:rPr lang="en-US" sz="2000" b="1" dirty="0" smtClean="0"/>
              <a:t>Contributors and reviewers are welcome</a:t>
            </a:r>
          </a:p>
          <a:p>
            <a:pPr lvl="2"/>
            <a:r>
              <a:rPr lang="en-US" sz="1600" b="1"/>
              <a:t>Mail list: </a:t>
            </a:r>
            <a:r>
              <a:rPr lang="en-US" sz="1600" b="1" smtClean="0">
                <a:hlinkClick r:id="rId3"/>
              </a:rPr>
              <a:t>niem-uml@modeldriven.org</a:t>
            </a:r>
            <a:endParaRPr lang="en-US" sz="1600" b="1" smtClean="0"/>
          </a:p>
          <a:p>
            <a:pPr lvl="1"/>
            <a:endParaRPr lang="en-US" sz="2000" b="1" dirty="0" smtClean="0"/>
          </a:p>
          <a:p>
            <a:r>
              <a:rPr lang="en-US" sz="2400" b="1" dirty="0" smtClean="0"/>
              <a:t>OMG Documents </a:t>
            </a:r>
          </a:p>
          <a:p>
            <a:pPr lvl="1"/>
            <a:r>
              <a:rPr lang="en-US" sz="2100" b="1" dirty="0" smtClean="0"/>
              <a:t>Submission:</a:t>
            </a:r>
            <a:r>
              <a:rPr lang="en-US" sz="2100" dirty="0" smtClean="0"/>
              <a:t>   					</a:t>
            </a:r>
            <a:r>
              <a:rPr lang="en-US" sz="1400" dirty="0" err="1" smtClean="0"/>
              <a:t>gov</a:t>
            </a:r>
            <a:r>
              <a:rPr lang="en-US" sz="1400" dirty="0" smtClean="0"/>
              <a:t>/2014-08-02 </a:t>
            </a:r>
          </a:p>
          <a:p>
            <a:pPr lvl="1"/>
            <a:r>
              <a:rPr lang="en-US" sz="2000" b="1" dirty="0" smtClean="0"/>
              <a:t>Machine Readable Artifacts:</a:t>
            </a:r>
            <a:r>
              <a:rPr lang="en-US" sz="2000" dirty="0" smtClean="0"/>
              <a:t>   	</a:t>
            </a:r>
            <a:r>
              <a:rPr lang="en-US" sz="1600" dirty="0" smtClean="0"/>
              <a:t>on GITHUB</a:t>
            </a:r>
          </a:p>
          <a:p>
            <a:pPr lvl="2"/>
            <a:r>
              <a:rPr lang="en-US" sz="1200" dirty="0" smtClean="0"/>
              <a:t>Fully OMG conformant machine readable files have not yet been produced. </a:t>
            </a:r>
            <a:r>
              <a:rPr lang="en-US" sz="1200" dirty="0" err="1" smtClean="0"/>
              <a:t>Magicdraw</a:t>
            </a:r>
            <a:r>
              <a:rPr lang="en-US" sz="1200" dirty="0" smtClean="0"/>
              <a:t> and Eclipse files are available on GITHUB</a:t>
            </a:r>
          </a:p>
          <a:p>
            <a:pPr marL="0" indent="0">
              <a:buNone/>
            </a:pPr>
            <a:endParaRPr lang="en-US" sz="1800" i="1" dirty="0" smtClean="0"/>
          </a:p>
        </p:txBody>
      </p:sp>
    </p:spTree>
    <p:extLst>
      <p:ext uri="{BB962C8B-B14F-4D97-AF65-F5344CB8AC3E}">
        <p14:creationId xmlns:p14="http://schemas.microsoft.com/office/powerpoint/2010/main" val="335381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sz="quarter" idx="11"/>
          </p:nvPr>
        </p:nvSpPr>
        <p:spPr>
          <a:xfrm>
            <a:off x="457200" y="1175668"/>
            <a:ext cx="8229600" cy="4445000"/>
          </a:xfrm>
        </p:spPr>
        <p:txBody>
          <a:bodyPr>
            <a:normAutofit/>
          </a:bodyPr>
          <a:lstStyle/>
          <a:p>
            <a:r>
              <a:rPr lang="en-US" sz="2400" dirty="0" smtClean="0"/>
              <a:t>NIEM-3 representation is used as the </a:t>
            </a:r>
            <a:r>
              <a:rPr lang="en-US" sz="2400" dirty="0" err="1" smtClean="0"/>
              <a:t>typeless</a:t>
            </a:r>
            <a:r>
              <a:rPr lang="en-US" sz="2400" dirty="0" smtClean="0"/>
              <a:t> head of a substitution group. This impacts the naming convention.</a:t>
            </a:r>
          </a:p>
          <a:p>
            <a:r>
              <a:rPr lang="en-US" sz="2400" dirty="0" smtClean="0"/>
              <a:t>A representation property has no type.</a:t>
            </a:r>
          </a:p>
          <a:p>
            <a:r>
              <a:rPr lang="en-US" sz="2400" dirty="0" smtClean="0"/>
              <a:t>NIEM-UML-3 supplies a stereotype, the naming convention may also be used.</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19" y="3779715"/>
            <a:ext cx="6869113"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bwMode="auto">
          <a:xfrm>
            <a:off x="1207477" y="3398168"/>
            <a:ext cx="1570891" cy="612648"/>
          </a:xfrm>
          <a:prstGeom prst="wedgeRoundRectCallout">
            <a:avLst>
              <a:gd name="adj1" fmla="val 48838"/>
              <a:gd name="adj2" fmla="val 140954"/>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Representation</a:t>
            </a:r>
          </a:p>
        </p:txBody>
      </p:sp>
    </p:spTree>
    <p:extLst>
      <p:ext uri="{BB962C8B-B14F-4D97-AF65-F5344CB8AC3E}">
        <p14:creationId xmlns:p14="http://schemas.microsoft.com/office/powerpoint/2010/main" val="78355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530"/>
            <a:ext cx="8229600" cy="811358"/>
          </a:xfrm>
        </p:spPr>
        <p:txBody>
          <a:bodyPr/>
          <a:lstStyle/>
          <a:p>
            <a:r>
              <a:rPr lang="en-US" dirty="0" smtClean="0"/>
              <a:t>NIEM-UML-3 Common </a:t>
            </a:r>
            <a:r>
              <a:rPr lang="en-US" dirty="0" smtClean="0"/>
              <a:t>Profile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 y="1028888"/>
            <a:ext cx="9157188" cy="573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25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63"/>
            <a:ext cx="8229600" cy="811358"/>
          </a:xfrm>
        </p:spPr>
        <p:txBody>
          <a:bodyPr/>
          <a:lstStyle/>
          <a:p>
            <a:r>
              <a:rPr lang="en-US" dirty="0" smtClean="0"/>
              <a:t>NIEM-UML-3 PIM </a:t>
            </a:r>
            <a:r>
              <a:rPr lang="en-US" dirty="0" smtClean="0"/>
              <a:t>Profile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33" y="711200"/>
            <a:ext cx="7745413" cy="614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52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model changes</a:t>
            </a:r>
            <a:endParaRPr lang="en-US" dirty="0"/>
          </a:p>
        </p:txBody>
      </p:sp>
      <p:sp>
        <p:nvSpPr>
          <p:cNvPr id="3" name="Content Placeholder 2"/>
          <p:cNvSpPr>
            <a:spLocks noGrp="1"/>
          </p:cNvSpPr>
          <p:nvPr>
            <p:ph sz="quarter" idx="11"/>
          </p:nvPr>
        </p:nvSpPr>
        <p:spPr/>
        <p:txBody>
          <a:bodyPr>
            <a:normAutofit/>
          </a:bodyPr>
          <a:lstStyle/>
          <a:p>
            <a:r>
              <a:rPr lang="en-US" sz="2000" dirty="0" smtClean="0"/>
              <a:t>The NIEM reference models have undergone substantial changes.</a:t>
            </a:r>
          </a:p>
          <a:p>
            <a:r>
              <a:rPr lang="en-US" sz="2000" dirty="0" smtClean="0"/>
              <a:t>NIEM-2 reference models may no longer be used</a:t>
            </a:r>
          </a:p>
          <a:p>
            <a:r>
              <a:rPr lang="en-US" sz="2000" dirty="0" smtClean="0"/>
              <a:t>Tools </a:t>
            </a:r>
            <a:r>
              <a:rPr lang="en-US" sz="2000" u="sng" dirty="0" smtClean="0"/>
              <a:t>may</a:t>
            </a:r>
            <a:r>
              <a:rPr lang="en-US" sz="2000" dirty="0" smtClean="0"/>
              <a:t> provide assistance in mapping NIEM-2 to NIEM-3 </a:t>
            </a:r>
            <a:r>
              <a:rPr lang="en-US" sz="2000" dirty="0" smtClean="0"/>
              <a:t>subset </a:t>
            </a:r>
            <a:r>
              <a:rPr lang="en-US" sz="2000" dirty="0" smtClean="0"/>
              <a:t>models, however this is not part of the NIEM-UML-3 specification</a:t>
            </a:r>
          </a:p>
          <a:p>
            <a:r>
              <a:rPr lang="en-US" sz="2000" dirty="0" smtClean="0"/>
              <a:t>Not all mappings can be fully automated</a:t>
            </a:r>
            <a:endParaRPr lang="en-US" sz="2000" dirty="0"/>
          </a:p>
        </p:txBody>
      </p:sp>
    </p:spTree>
    <p:extLst>
      <p:ext uri="{BB962C8B-B14F-4D97-AF65-F5344CB8AC3E}">
        <p14:creationId xmlns:p14="http://schemas.microsoft.com/office/powerpoint/2010/main" val="152565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Content Updates</a:t>
            </a:r>
            <a:br>
              <a:rPr lang="en-US" dirty="0" smtClean="0"/>
            </a:br>
            <a:r>
              <a:rPr lang="en-US" sz="2400" b="0" i="1" dirty="0" smtClean="0"/>
              <a:t>(changes from 2.1)</a:t>
            </a:r>
            <a:endParaRPr lang="en-US" sz="2400" b="0" i="1"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24</a:t>
            </a:fld>
            <a:endParaRPr lang="en-US" dirty="0"/>
          </a:p>
        </p:txBody>
      </p:sp>
      <p:sp>
        <p:nvSpPr>
          <p:cNvPr id="4" name="TextBox 3"/>
          <p:cNvSpPr txBox="1"/>
          <p:nvPr/>
        </p:nvSpPr>
        <p:spPr>
          <a:xfrm>
            <a:off x="791569" y="1381720"/>
            <a:ext cx="7700939" cy="4401205"/>
          </a:xfrm>
          <a:prstGeom prst="rect">
            <a:avLst/>
          </a:prstGeom>
          <a:noFill/>
        </p:spPr>
        <p:txBody>
          <a:bodyPr wrap="square" rtlCol="0">
            <a:spAutoFit/>
          </a:bodyPr>
          <a:lstStyle/>
          <a:p>
            <a:r>
              <a:rPr lang="en-US" sz="1400" b="1" dirty="0" smtClean="0">
                <a:solidFill>
                  <a:srgbClr val="00506F"/>
                </a:solidFill>
              </a:rPr>
              <a:t>Domains</a:t>
            </a:r>
          </a:p>
          <a:p>
            <a:r>
              <a:rPr lang="en-US" sz="1400" b="1" dirty="0">
                <a:solidFill>
                  <a:schemeClr val="tx1">
                    <a:lumMod val="50000"/>
                  </a:schemeClr>
                </a:solidFill>
              </a:rPr>
              <a:t>	</a:t>
            </a:r>
            <a:r>
              <a:rPr lang="en-US" sz="1400" i="1" dirty="0" smtClean="0">
                <a:solidFill>
                  <a:schemeClr val="tx1">
                    <a:lumMod val="50000"/>
                  </a:schemeClr>
                </a:solidFill>
              </a:rPr>
              <a:t>New Domain</a:t>
            </a:r>
            <a:r>
              <a:rPr lang="en-US" sz="1400" dirty="0" smtClean="0">
                <a:solidFill>
                  <a:schemeClr val="tx1">
                    <a:lumMod val="50000"/>
                  </a:schemeClr>
                </a:solidFill>
              </a:rPr>
              <a:t>:  Biometrics </a:t>
            </a:r>
          </a:p>
          <a:p>
            <a:r>
              <a:rPr lang="en-US" sz="1400" dirty="0">
                <a:solidFill>
                  <a:schemeClr val="tx1">
                    <a:lumMod val="50000"/>
                  </a:schemeClr>
                </a:solidFill>
              </a:rPr>
              <a:t>	</a:t>
            </a:r>
            <a:r>
              <a:rPr lang="en-US" sz="1400" i="1" dirty="0" smtClean="0">
                <a:solidFill>
                  <a:schemeClr val="tx1">
                    <a:lumMod val="50000"/>
                  </a:schemeClr>
                </a:solidFill>
              </a:rPr>
              <a:t>Updates: </a:t>
            </a:r>
            <a:r>
              <a:rPr lang="en-US" sz="1400" dirty="0" smtClean="0">
                <a:solidFill>
                  <a:schemeClr val="tx1">
                    <a:lumMod val="50000"/>
                  </a:schemeClr>
                </a:solidFill>
              </a:rPr>
              <a:t>Justice, CBRN, Immigration, Screening, Biometrics,</a:t>
            </a:r>
            <a:r>
              <a:rPr lang="en-US" sz="1400" dirty="0">
                <a:solidFill>
                  <a:schemeClr val="tx1">
                    <a:lumMod val="50000"/>
                  </a:schemeClr>
                </a:solidFill>
              </a:rPr>
              <a:t> </a:t>
            </a:r>
            <a:r>
              <a:rPr lang="en-US" sz="1400" dirty="0" smtClean="0">
                <a:solidFill>
                  <a:schemeClr val="tx1">
                    <a:lumMod val="50000"/>
                  </a:schemeClr>
                </a:solidFill>
              </a:rPr>
              <a:t>International 	Trade, 	Maritime</a:t>
            </a:r>
          </a:p>
          <a:p>
            <a:r>
              <a:rPr lang="en-US" sz="1400" dirty="0">
                <a:solidFill>
                  <a:schemeClr val="tx1">
                    <a:lumMod val="50000"/>
                  </a:schemeClr>
                </a:solidFill>
              </a:rPr>
              <a:t>	</a:t>
            </a:r>
            <a:r>
              <a:rPr lang="en-US" sz="1400" dirty="0" smtClean="0">
                <a:solidFill>
                  <a:schemeClr val="tx1">
                    <a:lumMod val="50000"/>
                  </a:schemeClr>
                </a:solidFill>
              </a:rPr>
              <a:t>Family </a:t>
            </a:r>
            <a:r>
              <a:rPr lang="en-US" sz="1400" dirty="0">
                <a:solidFill>
                  <a:schemeClr val="tx1">
                    <a:lumMod val="50000"/>
                  </a:schemeClr>
                </a:solidFill>
              </a:rPr>
              <a:t>Services (FS) changed its name to Children, Youth, &amp; Family </a:t>
            </a:r>
            <a:r>
              <a:rPr lang="en-US" sz="1400" dirty="0" smtClean="0">
                <a:solidFill>
                  <a:schemeClr val="tx1">
                    <a:lumMod val="50000"/>
                  </a:schemeClr>
                </a:solidFill>
              </a:rPr>
              <a:t>	Services </a:t>
            </a:r>
            <a:r>
              <a:rPr lang="en-US" sz="1400" dirty="0">
                <a:solidFill>
                  <a:schemeClr val="tx1">
                    <a:lumMod val="50000"/>
                  </a:schemeClr>
                </a:solidFill>
              </a:rPr>
              <a:t>(CYFS</a:t>
            </a:r>
            <a:r>
              <a:rPr lang="en-US" sz="1400" dirty="0" smtClean="0">
                <a:solidFill>
                  <a:schemeClr val="tx1">
                    <a:lumMod val="50000"/>
                  </a:schemeClr>
                </a:solidFill>
              </a:rPr>
              <a:t>)</a:t>
            </a:r>
          </a:p>
          <a:p>
            <a:endParaRPr lang="en-US" sz="1400" b="1" dirty="0">
              <a:solidFill>
                <a:srgbClr val="00506F"/>
              </a:solidFill>
            </a:endParaRPr>
          </a:p>
          <a:p>
            <a:r>
              <a:rPr lang="en-US" sz="1400" b="1" dirty="0" smtClean="0">
                <a:solidFill>
                  <a:srgbClr val="00506F"/>
                </a:solidFill>
              </a:rPr>
              <a:t>Resolved issues in NIEM </a:t>
            </a:r>
            <a:r>
              <a:rPr lang="en-US" sz="1400" b="1" dirty="0">
                <a:solidFill>
                  <a:srgbClr val="00506F"/>
                </a:solidFill>
              </a:rPr>
              <a:t>Configuration Control Tool (NCCT</a:t>
            </a:r>
            <a:r>
              <a:rPr lang="en-US" sz="1400" b="1" dirty="0" smtClean="0">
                <a:solidFill>
                  <a:srgbClr val="00506F"/>
                </a:solidFill>
              </a:rPr>
              <a:t>)</a:t>
            </a:r>
            <a:endParaRPr lang="en-US" sz="1400" b="1" dirty="0">
              <a:solidFill>
                <a:srgbClr val="00506F"/>
              </a:solidFill>
            </a:endParaRPr>
          </a:p>
          <a:p>
            <a:r>
              <a:rPr lang="en-US" sz="1400" b="1" dirty="0">
                <a:solidFill>
                  <a:schemeClr val="tx1">
                    <a:lumMod val="50000"/>
                  </a:schemeClr>
                </a:solidFill>
              </a:rPr>
              <a:t>	</a:t>
            </a:r>
            <a:r>
              <a:rPr lang="en-US" sz="1400" dirty="0">
                <a:solidFill>
                  <a:schemeClr val="tx1">
                    <a:lumMod val="50000"/>
                  </a:schemeClr>
                </a:solidFill>
              </a:rPr>
              <a:t>100+ NCCT issues backlogged after NIEM 2.0 and </a:t>
            </a:r>
            <a:r>
              <a:rPr lang="en-US" sz="1400" dirty="0" smtClean="0">
                <a:solidFill>
                  <a:schemeClr val="tx1">
                    <a:lumMod val="50000"/>
                  </a:schemeClr>
                </a:solidFill>
              </a:rPr>
              <a:t>2.1</a:t>
            </a:r>
            <a:endParaRPr lang="en-US" sz="1400" dirty="0">
              <a:solidFill>
                <a:schemeClr val="tx1">
                  <a:lumMod val="50000"/>
                </a:schemeClr>
              </a:solidFill>
            </a:endParaRPr>
          </a:p>
          <a:p>
            <a:r>
              <a:rPr lang="en-US" sz="1400" dirty="0">
                <a:solidFill>
                  <a:schemeClr val="tx1">
                    <a:lumMod val="50000"/>
                  </a:schemeClr>
                </a:solidFill>
              </a:rPr>
              <a:t>	~100 issues resolved since the NIEM 3.0 Kickoff in </a:t>
            </a:r>
            <a:r>
              <a:rPr lang="en-US" sz="1400" dirty="0" smtClean="0">
                <a:solidFill>
                  <a:schemeClr val="tx1">
                    <a:lumMod val="50000"/>
                  </a:schemeClr>
                </a:solidFill>
              </a:rPr>
              <a:t>August</a:t>
            </a:r>
          </a:p>
          <a:p>
            <a:endParaRPr lang="en-US" sz="1400" dirty="0">
              <a:solidFill>
                <a:schemeClr val="tx1">
                  <a:lumMod val="50000"/>
                </a:schemeClr>
              </a:solidFill>
            </a:endParaRPr>
          </a:p>
          <a:p>
            <a:r>
              <a:rPr lang="en-US" sz="1400" b="1" dirty="0" smtClean="0">
                <a:solidFill>
                  <a:srgbClr val="00506F"/>
                </a:solidFill>
              </a:rPr>
              <a:t>Significant object updates:  </a:t>
            </a:r>
            <a:r>
              <a:rPr lang="en-US" sz="1400" dirty="0" err="1" smtClean="0">
                <a:solidFill>
                  <a:schemeClr val="tx1">
                    <a:lumMod val="50000"/>
                  </a:schemeClr>
                </a:solidFill>
              </a:rPr>
              <a:t>LocationType</a:t>
            </a:r>
            <a:r>
              <a:rPr lang="en-US" sz="1400" dirty="0" smtClean="0">
                <a:solidFill>
                  <a:schemeClr val="tx1">
                    <a:lumMod val="50000"/>
                  </a:schemeClr>
                </a:solidFill>
              </a:rPr>
              <a:t> (refactored), </a:t>
            </a:r>
            <a:r>
              <a:rPr lang="en-US" sz="1400" dirty="0" err="1" smtClean="0">
                <a:solidFill>
                  <a:schemeClr val="tx1">
                    <a:lumMod val="50000"/>
                  </a:schemeClr>
                </a:solidFill>
              </a:rPr>
              <a:t>DocumentType</a:t>
            </a:r>
            <a:r>
              <a:rPr lang="en-US" sz="1400" dirty="0" smtClean="0">
                <a:solidFill>
                  <a:schemeClr val="tx1">
                    <a:lumMod val="50000"/>
                  </a:schemeClr>
                </a:solidFill>
              </a:rPr>
              <a:t>, </a:t>
            </a:r>
            <a:r>
              <a:rPr lang="en-US" sz="1400" dirty="0" err="1" smtClean="0">
                <a:solidFill>
                  <a:schemeClr val="tx1">
                    <a:lumMod val="50000"/>
                  </a:schemeClr>
                </a:solidFill>
              </a:rPr>
              <a:t>ContactInformation</a:t>
            </a:r>
            <a:r>
              <a:rPr lang="en-US" sz="1400" dirty="0" smtClean="0">
                <a:solidFill>
                  <a:schemeClr val="tx1">
                    <a:lumMod val="50000"/>
                  </a:schemeClr>
                </a:solidFill>
              </a:rPr>
              <a:t> (types and associations), </a:t>
            </a:r>
            <a:r>
              <a:rPr lang="en-US" sz="1400" dirty="0" err="1" smtClean="0">
                <a:solidFill>
                  <a:schemeClr val="tx1">
                    <a:lumMod val="50000"/>
                  </a:schemeClr>
                </a:solidFill>
              </a:rPr>
              <a:t>FacilityType</a:t>
            </a:r>
            <a:r>
              <a:rPr lang="en-US" sz="1400" dirty="0" smtClean="0">
                <a:solidFill>
                  <a:schemeClr val="tx1">
                    <a:lumMod val="50000"/>
                  </a:schemeClr>
                </a:solidFill>
              </a:rPr>
              <a:t>, </a:t>
            </a:r>
            <a:r>
              <a:rPr lang="en-US" sz="1400" dirty="0" err="1" smtClean="0">
                <a:solidFill>
                  <a:schemeClr val="tx1">
                    <a:lumMod val="50000"/>
                  </a:schemeClr>
                </a:solidFill>
              </a:rPr>
              <a:t>ItemType</a:t>
            </a:r>
            <a:r>
              <a:rPr lang="en-US" sz="1400" dirty="0" smtClean="0">
                <a:solidFill>
                  <a:schemeClr val="tx1">
                    <a:lumMod val="50000"/>
                  </a:schemeClr>
                </a:solidFill>
              </a:rPr>
              <a:t>, </a:t>
            </a:r>
            <a:r>
              <a:rPr lang="en-US" sz="1400" dirty="0" err="1" smtClean="0">
                <a:solidFill>
                  <a:schemeClr val="tx1">
                    <a:lumMod val="50000"/>
                  </a:schemeClr>
                </a:solidFill>
              </a:rPr>
              <a:t>BiometricType</a:t>
            </a:r>
            <a:r>
              <a:rPr lang="en-US" sz="1400" dirty="0" smtClean="0">
                <a:solidFill>
                  <a:schemeClr val="tx1">
                    <a:lumMod val="50000"/>
                  </a:schemeClr>
                </a:solidFill>
              </a:rPr>
              <a:t>, Measures and </a:t>
            </a:r>
            <a:r>
              <a:rPr lang="en-US" sz="1400" dirty="0" err="1" smtClean="0">
                <a:solidFill>
                  <a:schemeClr val="tx1">
                    <a:lumMod val="50000"/>
                  </a:schemeClr>
                </a:solidFill>
              </a:rPr>
              <a:t>MeasureType</a:t>
            </a:r>
            <a:r>
              <a:rPr lang="en-US" sz="1400" dirty="0" smtClean="0">
                <a:solidFill>
                  <a:schemeClr val="tx1">
                    <a:lumMod val="50000"/>
                  </a:schemeClr>
                </a:solidFill>
              </a:rPr>
              <a:t>.</a:t>
            </a:r>
          </a:p>
          <a:p>
            <a:endParaRPr lang="en-US" sz="1400" b="1" dirty="0">
              <a:solidFill>
                <a:schemeClr val="tx1">
                  <a:lumMod val="50000"/>
                </a:schemeClr>
              </a:solidFill>
            </a:endParaRPr>
          </a:p>
          <a:p>
            <a:r>
              <a:rPr lang="en-US" sz="1400" b="1" dirty="0" smtClean="0">
                <a:solidFill>
                  <a:srgbClr val="00506F"/>
                </a:solidFill>
              </a:rPr>
              <a:t>New code lists:  </a:t>
            </a:r>
            <a:r>
              <a:rPr lang="en-US" sz="1400" dirty="0" smtClean="0">
                <a:solidFill>
                  <a:schemeClr val="tx1">
                    <a:lumMod val="50000"/>
                  </a:schemeClr>
                </a:solidFill>
              </a:rPr>
              <a:t>HL7 (religion), GENC, Census-</a:t>
            </a:r>
            <a:r>
              <a:rPr lang="en-US" sz="1400" dirty="0" err="1" smtClean="0">
                <a:solidFill>
                  <a:schemeClr val="tx1">
                    <a:lumMod val="50000"/>
                  </a:schemeClr>
                </a:solidFill>
              </a:rPr>
              <a:t>USCounty</a:t>
            </a:r>
            <a:r>
              <a:rPr lang="en-US" sz="1400" dirty="0" smtClean="0">
                <a:solidFill>
                  <a:schemeClr val="tx1">
                    <a:lumMod val="50000"/>
                  </a:schemeClr>
                </a:solidFill>
              </a:rPr>
              <a:t>, </a:t>
            </a:r>
            <a:r>
              <a:rPr lang="en-US" sz="1400" dirty="0" err="1" smtClean="0">
                <a:solidFill>
                  <a:schemeClr val="tx1">
                    <a:lumMod val="50000"/>
                  </a:schemeClr>
                </a:solidFill>
              </a:rPr>
              <a:t>occs</a:t>
            </a:r>
            <a:r>
              <a:rPr lang="en-US" sz="1400" dirty="0" smtClean="0">
                <a:solidFill>
                  <a:schemeClr val="tx1">
                    <a:lumMod val="50000"/>
                  </a:schemeClr>
                </a:solidFill>
              </a:rPr>
              <a:t>-facility, </a:t>
            </a:r>
            <a:r>
              <a:rPr lang="en-US" sz="1400" dirty="0" err="1" smtClean="0">
                <a:solidFill>
                  <a:schemeClr val="tx1">
                    <a:lumMod val="50000"/>
                  </a:schemeClr>
                </a:solidFill>
              </a:rPr>
              <a:t>DoL-soc</a:t>
            </a:r>
            <a:r>
              <a:rPr lang="en-US" sz="1400" dirty="0">
                <a:solidFill>
                  <a:schemeClr val="tx1">
                    <a:lumMod val="50000"/>
                  </a:schemeClr>
                </a:solidFill>
              </a:rPr>
              <a:t> </a:t>
            </a:r>
            <a:r>
              <a:rPr lang="en-US" sz="1400" dirty="0" smtClean="0">
                <a:solidFill>
                  <a:schemeClr val="tx1">
                    <a:lumMod val="50000"/>
                  </a:schemeClr>
                </a:solidFill>
              </a:rPr>
              <a:t>(occupations), </a:t>
            </a:r>
            <a:r>
              <a:rPr lang="en-US" sz="1400" dirty="0" err="1" smtClean="0">
                <a:solidFill>
                  <a:schemeClr val="tx1">
                    <a:lumMod val="50000"/>
                  </a:schemeClr>
                </a:solidFill>
              </a:rPr>
              <a:t>XCard</a:t>
            </a:r>
            <a:r>
              <a:rPr lang="en-US" sz="1400" dirty="0" smtClean="0">
                <a:solidFill>
                  <a:schemeClr val="tx1">
                    <a:lumMod val="50000"/>
                  </a:schemeClr>
                </a:solidFill>
              </a:rPr>
              <a:t> (v-card XML representation)</a:t>
            </a:r>
          </a:p>
          <a:p>
            <a:endParaRPr lang="en-US" sz="1400" dirty="0" smtClean="0">
              <a:solidFill>
                <a:schemeClr val="tx1">
                  <a:lumMod val="50000"/>
                </a:schemeClr>
              </a:solidFill>
            </a:endParaRPr>
          </a:p>
          <a:p>
            <a:r>
              <a:rPr lang="en-US" sz="1400" b="1" dirty="0" smtClean="0">
                <a:solidFill>
                  <a:srgbClr val="00506F"/>
                </a:solidFill>
              </a:rPr>
              <a:t>Code list updates:  </a:t>
            </a:r>
            <a:r>
              <a:rPr lang="en-US" sz="1400" dirty="0" smtClean="0">
                <a:solidFill>
                  <a:schemeClr val="tx1">
                    <a:lumMod val="50000"/>
                  </a:schemeClr>
                </a:solidFill>
              </a:rPr>
              <a:t>FIPS (sunset lists), </a:t>
            </a:r>
            <a:r>
              <a:rPr lang="en-US" sz="1400" dirty="0" err="1" smtClean="0">
                <a:solidFill>
                  <a:schemeClr val="tx1">
                    <a:lumMod val="50000"/>
                  </a:schemeClr>
                </a:solidFill>
              </a:rPr>
              <a:t>mmucc</a:t>
            </a:r>
            <a:r>
              <a:rPr lang="en-US" sz="1400" dirty="0" smtClean="0">
                <a:solidFill>
                  <a:schemeClr val="tx1">
                    <a:lumMod val="50000"/>
                  </a:schemeClr>
                </a:solidFill>
              </a:rPr>
              <a:t>, </a:t>
            </a:r>
            <a:r>
              <a:rPr lang="en-US" sz="1400" dirty="0" err="1" smtClean="0">
                <a:solidFill>
                  <a:schemeClr val="tx1">
                    <a:lumMod val="50000"/>
                  </a:schemeClr>
                </a:solidFill>
              </a:rPr>
              <a:t>nga-vdatum</a:t>
            </a:r>
            <a:r>
              <a:rPr lang="en-US" sz="1400" dirty="0" smtClean="0">
                <a:solidFill>
                  <a:schemeClr val="tx1">
                    <a:lumMod val="50000"/>
                  </a:schemeClr>
                </a:solidFill>
              </a:rPr>
              <a:t>, ansi-d20</a:t>
            </a:r>
          </a:p>
          <a:p>
            <a:endParaRPr lang="en-US" sz="1400" b="1" dirty="0">
              <a:solidFill>
                <a:schemeClr val="tx1">
                  <a:lumMod val="50000"/>
                </a:schemeClr>
              </a:solidFill>
            </a:endParaRPr>
          </a:p>
          <a:p>
            <a:r>
              <a:rPr lang="en-US" sz="1400" b="1" dirty="0" smtClean="0">
                <a:solidFill>
                  <a:srgbClr val="00506F"/>
                </a:solidFill>
              </a:rPr>
              <a:t>Harmonization:  </a:t>
            </a:r>
            <a:r>
              <a:rPr lang="en-US" sz="1400" dirty="0" smtClean="0">
                <a:solidFill>
                  <a:schemeClr val="tx1">
                    <a:lumMod val="50000"/>
                  </a:schemeClr>
                </a:solidFill>
              </a:rPr>
              <a:t>Justice &amp; Biometrics, Immigration &amp; Screening, CBRN </a:t>
            </a:r>
            <a:br>
              <a:rPr lang="en-US" sz="1400" dirty="0" smtClean="0">
                <a:solidFill>
                  <a:schemeClr val="tx1">
                    <a:lumMod val="50000"/>
                  </a:schemeClr>
                </a:solidFill>
              </a:rPr>
            </a:br>
            <a:r>
              <a:rPr lang="en-US" sz="1400" dirty="0" smtClean="0">
                <a:solidFill>
                  <a:schemeClr val="tx1">
                    <a:lumMod val="50000"/>
                  </a:schemeClr>
                </a:solidFill>
              </a:rPr>
              <a:t>&amp; International Trade, Screening &amp; Biometrics, Core &amp; Biometrics</a:t>
            </a:r>
          </a:p>
        </p:txBody>
      </p:sp>
    </p:spTree>
    <p:extLst>
      <p:ext uri="{BB962C8B-B14F-4D97-AF65-F5344CB8AC3E}">
        <p14:creationId xmlns:p14="http://schemas.microsoft.com/office/powerpoint/2010/main" val="2991635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abstract elements for codes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654627" y="1336113"/>
            <a:ext cx="4831774" cy="3661903"/>
          </a:xfrm>
          <a:prstGeom prst="rect">
            <a:avLst/>
          </a:prstGeom>
          <a:ln>
            <a:solidFill>
              <a:schemeClr val="tx2"/>
            </a:solidFill>
          </a:ln>
        </p:spPr>
      </p:pic>
      <p:sp>
        <p:nvSpPr>
          <p:cNvPr id="6" name="TextBox 5"/>
          <p:cNvSpPr txBox="1"/>
          <p:nvPr/>
        </p:nvSpPr>
        <p:spPr>
          <a:xfrm>
            <a:off x="5486401" y="1335198"/>
            <a:ext cx="3341823" cy="1603706"/>
          </a:xfrm>
          <a:prstGeom prst="rect">
            <a:avLst/>
          </a:prstGeom>
          <a:noFill/>
        </p:spPr>
        <p:txBody>
          <a:bodyPr wrap="square" rtlCol="0">
            <a:noAutofit/>
          </a:bodyPr>
          <a:lstStyle/>
          <a:p>
            <a:pPr marL="342900" indent="-342900">
              <a:spcAft>
                <a:spcPts val="600"/>
              </a:spcAft>
              <a:buFont typeface="Arial" pitchFamily="34" charset="0"/>
              <a:buChar char="•"/>
            </a:pPr>
            <a:r>
              <a:rPr lang="en-US" sz="1600" dirty="0" smtClean="0">
                <a:solidFill>
                  <a:schemeClr val="tx1">
                    <a:lumMod val="50000"/>
                  </a:schemeClr>
                </a:solidFill>
              </a:rPr>
              <a:t>Code + Text with the same basic meaning</a:t>
            </a:r>
          </a:p>
          <a:p>
            <a:pPr marL="342900" indent="-342900">
              <a:spcAft>
                <a:spcPts val="600"/>
              </a:spcAft>
              <a:buFont typeface="Arial" pitchFamily="34" charset="0"/>
              <a:buChar char="•"/>
            </a:pPr>
            <a:r>
              <a:rPr lang="en-US" sz="1600" dirty="0" smtClean="0">
                <a:solidFill>
                  <a:schemeClr val="tx1">
                    <a:lumMod val="50000"/>
                  </a:schemeClr>
                </a:solidFill>
              </a:rPr>
              <a:t>Release defines an abstract, </a:t>
            </a:r>
            <a:r>
              <a:rPr lang="en-US" sz="1600" dirty="0" err="1" smtClean="0">
                <a:solidFill>
                  <a:schemeClr val="tx1">
                    <a:lumMod val="50000"/>
                  </a:schemeClr>
                </a:solidFill>
              </a:rPr>
              <a:t>typeless</a:t>
            </a:r>
            <a:r>
              <a:rPr lang="en-US" sz="1600" dirty="0" smtClean="0">
                <a:solidFill>
                  <a:schemeClr val="tx1">
                    <a:lumMod val="50000"/>
                  </a:schemeClr>
                </a:solidFill>
              </a:rPr>
              <a:t> element for each</a:t>
            </a:r>
          </a:p>
          <a:p>
            <a:pPr marL="342900" indent="-342900">
              <a:spcAft>
                <a:spcPts val="600"/>
              </a:spcAft>
              <a:buFont typeface="Arial" pitchFamily="34" charset="0"/>
              <a:buChar char="•"/>
            </a:pPr>
            <a:r>
              <a:rPr lang="en-US" sz="1600" dirty="0" smtClean="0">
                <a:solidFill>
                  <a:schemeClr val="tx1">
                    <a:lumMod val="50000"/>
                  </a:schemeClr>
                </a:solidFill>
              </a:rPr>
              <a:t>Code + Text are substituted for the base element</a:t>
            </a:r>
            <a:endParaRPr lang="en-US" sz="1600" dirty="0">
              <a:solidFill>
                <a:schemeClr val="tx1">
                  <a:lumMod val="50000"/>
                </a:schemeClr>
              </a:solidFill>
            </a:endParaRPr>
          </a:p>
        </p:txBody>
      </p:sp>
    </p:spTree>
    <p:extLst>
      <p:ext uri="{BB962C8B-B14F-4D97-AF65-F5344CB8AC3E}">
        <p14:creationId xmlns:p14="http://schemas.microsoft.com/office/powerpoint/2010/main" val="4071351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MPD/IEPD Model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154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MPD Changes Overview</a:t>
            </a:r>
            <a:endParaRPr lang="en-US" dirty="0"/>
          </a:p>
        </p:txBody>
      </p:sp>
      <p:sp>
        <p:nvSpPr>
          <p:cNvPr id="5" name="Content Placeholder 4"/>
          <p:cNvSpPr>
            <a:spLocks noGrp="1"/>
          </p:cNvSpPr>
          <p:nvPr>
            <p:ph sz="quarter" idx="11"/>
          </p:nvPr>
        </p:nvSpPr>
        <p:spPr/>
        <p:txBody>
          <a:bodyPr>
            <a:normAutofit/>
          </a:bodyPr>
          <a:lstStyle/>
          <a:p>
            <a:r>
              <a:rPr lang="en-US" sz="2000" dirty="0" smtClean="0"/>
              <a:t>Where possible, no change was made to the 2.1 MPD profile and changes in NIEM accommodated via mapping</a:t>
            </a:r>
          </a:p>
          <a:p>
            <a:r>
              <a:rPr lang="en-US" sz="2000" dirty="0" smtClean="0"/>
              <a:t>Much of the new metadata is captured in “UML </a:t>
            </a:r>
            <a:r>
              <a:rPr lang="en-US" sz="2000" dirty="0" smtClean="0"/>
              <a:t>Instance specifications”, </a:t>
            </a:r>
            <a:r>
              <a:rPr lang="en-US" sz="2000" dirty="0" smtClean="0"/>
              <a:t>not stereotype tags. This is due to the complexity of and linking between the metadata </a:t>
            </a:r>
            <a:r>
              <a:rPr lang="en-US" sz="2000" dirty="0" smtClean="0"/>
              <a:t>elements</a:t>
            </a:r>
          </a:p>
          <a:p>
            <a:r>
              <a:rPr lang="en-US" sz="2000" dirty="0" smtClean="0"/>
              <a:t>Gone </a:t>
            </a:r>
            <a:r>
              <a:rPr lang="en-US" sz="2000" dirty="0" smtClean="0"/>
              <a:t>are: POC Type, Nature code, purpose code, </a:t>
            </a:r>
            <a:r>
              <a:rPr lang="en-US" sz="2000" dirty="0" err="1" smtClean="0"/>
              <a:t>ModelPackageDescriptionFile</a:t>
            </a:r>
            <a:r>
              <a:rPr lang="en-US" sz="2000" dirty="0" smtClean="0"/>
              <a:t>, </a:t>
            </a:r>
            <a:r>
              <a:rPr lang="en-US" sz="2000" dirty="0" err="1" smtClean="0"/>
              <a:t>ModelPackageDescriptionRelationship</a:t>
            </a:r>
            <a:endParaRPr lang="en-US" sz="2000" dirty="0" smtClean="0"/>
          </a:p>
          <a:p>
            <a:pPr lvl="1"/>
            <a:r>
              <a:rPr lang="en-US" sz="1800" dirty="0" smtClean="0"/>
              <a:t>All moved to instance </a:t>
            </a:r>
            <a:r>
              <a:rPr lang="en-US" sz="1800" dirty="0" smtClean="0"/>
              <a:t>model</a:t>
            </a:r>
          </a:p>
          <a:p>
            <a:r>
              <a:rPr lang="en-US" sz="2400" dirty="0" smtClean="0"/>
              <a:t>Examples will be provided in the next revision on GITHUB</a:t>
            </a:r>
            <a:endParaRPr lang="en-US" sz="2400" dirty="0"/>
          </a:p>
        </p:txBody>
      </p:sp>
    </p:spTree>
    <p:extLst>
      <p:ext uri="{BB962C8B-B14F-4D97-AF65-F5344CB8AC3E}">
        <p14:creationId xmlns:p14="http://schemas.microsoft.com/office/powerpoint/2010/main" val="1106798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2688"/>
            <a:ext cx="8229600" cy="811358"/>
          </a:xfrm>
        </p:spPr>
        <p:txBody>
          <a:bodyPr/>
          <a:lstStyle/>
          <a:p>
            <a:r>
              <a:rPr lang="en-US" dirty="0" smtClean="0"/>
              <a:t>MPD Profile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710346"/>
            <a:ext cx="8499231" cy="545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5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t>Much of the MPD data is represented as UML instances (instances of classes). The profile elements reference these instances.</a:t>
            </a:r>
            <a:endParaRPr lang="en-US" sz="2800" dirty="0"/>
          </a:p>
        </p:txBody>
      </p:sp>
      <p:sp>
        <p:nvSpPr>
          <p:cNvPr id="3" name="Title 2"/>
          <p:cNvSpPr>
            <a:spLocks noGrp="1"/>
          </p:cNvSpPr>
          <p:nvPr>
            <p:ph type="title"/>
          </p:nvPr>
        </p:nvSpPr>
        <p:spPr/>
        <p:txBody>
          <a:bodyPr/>
          <a:lstStyle/>
          <a:p>
            <a:r>
              <a:rPr lang="en-US" dirty="0" smtClean="0"/>
              <a:t>Profile points to class instances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 y="2653811"/>
            <a:ext cx="8012113"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02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points</a:t>
            </a:r>
            <a:endParaRPr lang="en-US" dirty="0"/>
          </a:p>
        </p:txBody>
      </p:sp>
      <p:sp>
        <p:nvSpPr>
          <p:cNvPr id="3" name="Content Placeholder 2"/>
          <p:cNvSpPr>
            <a:spLocks noGrp="1"/>
          </p:cNvSpPr>
          <p:nvPr>
            <p:ph sz="quarter" idx="11"/>
          </p:nvPr>
        </p:nvSpPr>
        <p:spPr/>
        <p:txBody>
          <a:bodyPr>
            <a:normAutofit/>
          </a:bodyPr>
          <a:lstStyle/>
          <a:p>
            <a:r>
              <a:rPr lang="en-US" sz="2000" dirty="0" smtClean="0"/>
              <a:t>NIEM-UML-3 is a NIEM-3 update of the NIEM-UML specification (originally targeting NIEM 2.1</a:t>
            </a:r>
            <a:r>
              <a:rPr lang="en-US" sz="2000" dirty="0" smtClean="0"/>
              <a:t>) based on NIEM-XML-3</a:t>
            </a:r>
            <a:endParaRPr lang="en-US" sz="2000" dirty="0" smtClean="0"/>
          </a:p>
          <a:p>
            <a:r>
              <a:rPr lang="en-US" sz="2000" dirty="0" smtClean="0"/>
              <a:t>Good news: While there are substantial changes to </a:t>
            </a:r>
            <a:r>
              <a:rPr lang="en-US" sz="2000" dirty="0" smtClean="0"/>
              <a:t>NIEM-XML-3</a:t>
            </a:r>
            <a:r>
              <a:rPr lang="en-US" sz="2000" dirty="0" smtClean="0"/>
              <a:t>, </a:t>
            </a:r>
            <a:r>
              <a:rPr lang="en-US" sz="2000" dirty="0" smtClean="0"/>
              <a:t>the UML </a:t>
            </a:r>
            <a:r>
              <a:rPr lang="en-US" sz="2000" dirty="0" smtClean="0"/>
              <a:t>“Platform Independent Model” (PIM) profile and user models require minimal changes</a:t>
            </a:r>
          </a:p>
          <a:p>
            <a:r>
              <a:rPr lang="en-US" sz="2000" dirty="0" smtClean="0"/>
              <a:t>Most </a:t>
            </a:r>
            <a:r>
              <a:rPr lang="en-US" sz="2000" dirty="0" smtClean="0"/>
              <a:t>NIEM-XML-3 </a:t>
            </a:r>
            <a:r>
              <a:rPr lang="en-US" sz="2000" dirty="0" smtClean="0"/>
              <a:t>changes are encompassed in:</a:t>
            </a:r>
          </a:p>
          <a:p>
            <a:pPr lvl="1"/>
            <a:r>
              <a:rPr lang="en-US" sz="1800" dirty="0" smtClean="0"/>
              <a:t>The automated “QVT” mappings from the PIM, through the PSM, to the NIEM artifacts</a:t>
            </a:r>
          </a:p>
          <a:p>
            <a:pPr lvl="1"/>
            <a:r>
              <a:rPr lang="en-US" sz="1800" dirty="0" smtClean="0"/>
              <a:t>The “MPD Profile” which supplies the metadata for a NIEM MPD. NIEM-3 has additional metadata capabilities</a:t>
            </a:r>
          </a:p>
          <a:p>
            <a:r>
              <a:rPr lang="en-US" sz="2400" dirty="0" smtClean="0"/>
              <a:t>Today we will focus on these changes</a:t>
            </a:r>
          </a:p>
          <a:p>
            <a:endParaRPr lang="en-US" sz="2000" dirty="0"/>
          </a:p>
        </p:txBody>
      </p:sp>
    </p:spTree>
    <p:extLst>
      <p:ext uri="{BB962C8B-B14F-4D97-AF65-F5344CB8AC3E}">
        <p14:creationId xmlns:p14="http://schemas.microsoft.com/office/powerpoint/2010/main" val="2559473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Information Classes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1" y="1653931"/>
            <a:ext cx="6299200" cy="408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189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MPD Artifact Classes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1907"/>
            <a:ext cx="9313047" cy="416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61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1630"/>
            <a:ext cx="8229600" cy="811358"/>
          </a:xfrm>
        </p:spPr>
        <p:txBody>
          <a:bodyPr/>
          <a:lstStyle/>
          <a:p>
            <a:r>
              <a:rPr lang="en-US" dirty="0" smtClean="0"/>
              <a:t>MPD Validity Constraint Classes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877" y="1017869"/>
            <a:ext cx="5591908" cy="584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821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sz="2800" dirty="0" smtClean="0"/>
              <a:t>All references to NIEM rules updated to NIEM-3</a:t>
            </a:r>
          </a:p>
          <a:p>
            <a:r>
              <a:rPr lang="en-US" sz="2800" dirty="0" smtClean="0"/>
              <a:t>Structured English portion of specification removed as redundant with QVT</a:t>
            </a:r>
          </a:p>
          <a:p>
            <a:r>
              <a:rPr lang="en-US" sz="2800" dirty="0" smtClean="0"/>
              <a:t>Overall improvement in documentation</a:t>
            </a:r>
          </a:p>
          <a:p>
            <a:endParaRPr lang="en-US" sz="2800" dirty="0"/>
          </a:p>
          <a:p>
            <a:r>
              <a:rPr lang="en-US" sz="2800" dirty="0" smtClean="0"/>
              <a:t>Still to do</a:t>
            </a:r>
          </a:p>
          <a:p>
            <a:pPr lvl="1"/>
            <a:r>
              <a:rPr lang="en-US" sz="2400" dirty="0" smtClean="0"/>
              <a:t>Reference documentation generated from model</a:t>
            </a:r>
          </a:p>
          <a:p>
            <a:pPr lvl="1"/>
            <a:r>
              <a:rPr lang="en-US" sz="2400" dirty="0" smtClean="0"/>
              <a:t>High level documentation of revised QVT</a:t>
            </a:r>
          </a:p>
          <a:p>
            <a:pPr lvl="1"/>
            <a:r>
              <a:rPr lang="en-US" sz="2400" dirty="0" smtClean="0"/>
              <a:t>Finalize MPD section (not all changes reflected</a:t>
            </a:r>
            <a:r>
              <a:rPr lang="en-US" sz="2400" dirty="0" smtClean="0"/>
              <a:t>)</a:t>
            </a:r>
          </a:p>
          <a:p>
            <a:pPr lvl="1"/>
            <a:r>
              <a:rPr lang="en-US" sz="2400" dirty="0" smtClean="0"/>
              <a:t>Examples with complete metadata</a:t>
            </a:r>
            <a:endParaRPr lang="en-US" sz="2400" dirty="0"/>
          </a:p>
        </p:txBody>
      </p:sp>
      <p:sp>
        <p:nvSpPr>
          <p:cNvPr id="4" name="Title 3"/>
          <p:cNvSpPr>
            <a:spLocks noGrp="1"/>
          </p:cNvSpPr>
          <p:nvPr>
            <p:ph type="title"/>
          </p:nvPr>
        </p:nvSpPr>
        <p:spPr/>
        <p:txBody>
          <a:bodyPr/>
          <a:lstStyle/>
          <a:p>
            <a:r>
              <a:rPr lang="en-US" dirty="0" smtClean="0"/>
              <a:t>Other Specification Changes</a:t>
            </a:r>
            <a:endParaRPr lang="en-US" dirty="0"/>
          </a:p>
        </p:txBody>
      </p:sp>
    </p:spTree>
    <p:extLst>
      <p:ext uri="{BB962C8B-B14F-4D97-AF65-F5344CB8AC3E}">
        <p14:creationId xmlns:p14="http://schemas.microsoft.com/office/powerpoint/2010/main" val="307763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Automated changes	</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Changes in NIEM-3 that are taken care of by the NIEM-UML tooling</a:t>
            </a:r>
            <a:endParaRPr lang="en-US" dirty="0"/>
          </a:p>
        </p:txBody>
      </p:sp>
    </p:spTree>
    <p:extLst>
      <p:ext uri="{BB962C8B-B14F-4D97-AF65-F5344CB8AC3E}">
        <p14:creationId xmlns:p14="http://schemas.microsoft.com/office/powerpoint/2010/main" val="956932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Simplified structures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9032119"/>
              </p:ext>
            </p:extLst>
          </p:nvPr>
        </p:nvGraphicFramePr>
        <p:xfrm>
          <a:off x="784941" y="1512597"/>
          <a:ext cx="7597059" cy="3639164"/>
        </p:xfrm>
        <a:graphic>
          <a:graphicData uri="http://schemas.openxmlformats.org/drawingml/2006/table">
            <a:tbl>
              <a:tblPr firstRow="1" bandRow="1">
                <a:effectLst/>
                <a:tableStyleId>{7E9639D4-E3E2-4D34-9284-5A2195B3D0D7}</a:tableStyleId>
              </a:tblPr>
              <a:tblGrid>
                <a:gridCol w="3594821"/>
                <a:gridCol w="4002238"/>
              </a:tblGrid>
              <a:tr h="601324">
                <a:tc>
                  <a:txBody>
                    <a:bodyPr/>
                    <a:lstStyle/>
                    <a:p>
                      <a:pPr algn="ctr"/>
                      <a:r>
                        <a:rPr lang="en-US" sz="2000" dirty="0" smtClean="0"/>
                        <a:t>NIEM 2.0</a:t>
                      </a:r>
                      <a:endParaRPr lang="en-US" sz="2000" b="1"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c>
                  <a:txBody>
                    <a:bodyPr/>
                    <a:lstStyle/>
                    <a:p>
                      <a:pPr marL="0" indent="0" algn="ctr">
                        <a:buFont typeface="Arial"/>
                        <a:buNone/>
                      </a:pPr>
                      <a:r>
                        <a:rPr lang="en-US" sz="2000" dirty="0" smtClean="0"/>
                        <a:t>NIEM 3.0</a:t>
                      </a:r>
                      <a:endParaRPr lang="en-US" sz="2000" b="1"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r>
              <a:tr h="370840">
                <a:tc>
                  <a:txBody>
                    <a:bodyPr/>
                    <a:lstStyle/>
                    <a:p>
                      <a:r>
                        <a:rPr lang="en-US" sz="1400" dirty="0" err="1" smtClean="0">
                          <a:solidFill>
                            <a:schemeClr val="tx1">
                              <a:lumMod val="75000"/>
                            </a:schemeClr>
                          </a:solidFill>
                        </a:rPr>
                        <a:t>structures:linkMetadata</a:t>
                      </a:r>
                      <a:r>
                        <a:rPr lang="en-US" sz="1400" dirty="0" smtClean="0">
                          <a:solidFill>
                            <a:schemeClr val="tx1">
                              <a:lumMod val="75000"/>
                            </a:schemeClr>
                          </a:solidFill>
                        </a:rPr>
                        <a:t> attribute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Replaced with </a:t>
                      </a:r>
                      <a:r>
                        <a:rPr lang="en-US" sz="1400" dirty="0" err="1" smtClean="0">
                          <a:solidFill>
                            <a:schemeClr val="tx1">
                              <a:lumMod val="75000"/>
                            </a:schemeClr>
                          </a:solidFill>
                        </a:rPr>
                        <a:t>structures:relationshipMetadata</a:t>
                      </a:r>
                      <a:r>
                        <a:rPr lang="en-US" sz="1400" dirty="0" smtClean="0">
                          <a:solidFill>
                            <a:schemeClr val="tx1">
                              <a:lumMod val="75000"/>
                            </a:schemeClr>
                          </a:solidFill>
                        </a:rPr>
                        <a:t> attribute</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75000"/>
                            </a:schemeClr>
                          </a:solidFill>
                        </a:rPr>
                        <a:t>structures:sequenceID</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370840">
                <a:tc>
                  <a:txBody>
                    <a:bodyPr/>
                    <a:lstStyle/>
                    <a:p>
                      <a:r>
                        <a:rPr lang="en-US" sz="1400" dirty="0" err="1" smtClean="0">
                          <a:solidFill>
                            <a:schemeClr val="tx1">
                              <a:lumMod val="75000"/>
                            </a:schemeClr>
                          </a:solidFill>
                        </a:rPr>
                        <a:t>structures:Augmentation</a:t>
                      </a:r>
                      <a:r>
                        <a:rPr lang="en-US" sz="1400" dirty="0" smtClean="0">
                          <a:solidFill>
                            <a:schemeClr val="tx1">
                              <a:lumMod val="75000"/>
                            </a:schemeClr>
                          </a:solidFill>
                        </a:rPr>
                        <a:t> element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75000"/>
                            </a:schemeClr>
                          </a:solidFill>
                        </a:rPr>
                        <a:t>structures:Metadata</a:t>
                      </a:r>
                      <a:r>
                        <a:rPr lang="en-US" sz="1400" baseline="0" dirty="0" smtClean="0">
                          <a:solidFill>
                            <a:schemeClr val="tx1">
                              <a:lumMod val="75000"/>
                            </a:schemeClr>
                          </a:solidFill>
                        </a:rPr>
                        <a:t> element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75000"/>
                            </a:schemeClr>
                          </a:solidFill>
                        </a:rPr>
                        <a:t>structures:ComplexObjectType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Replaced</a:t>
                      </a:r>
                      <a:r>
                        <a:rPr lang="en-US" sz="1400" baseline="0" dirty="0" smtClean="0">
                          <a:solidFill>
                            <a:schemeClr val="tx1">
                              <a:lumMod val="75000"/>
                            </a:schemeClr>
                          </a:solidFill>
                        </a:rPr>
                        <a:t> with </a:t>
                      </a:r>
                      <a:r>
                        <a:rPr lang="en-US" sz="1400" baseline="0" dirty="0" err="1" smtClean="0">
                          <a:solidFill>
                            <a:schemeClr val="tx1">
                              <a:lumMod val="75000"/>
                            </a:schemeClr>
                          </a:solidFill>
                        </a:rPr>
                        <a:t>structures:ObjectType</a:t>
                      </a:r>
                      <a:r>
                        <a:rPr lang="en-US" sz="1400" baseline="0" dirty="0" smtClean="0">
                          <a:solidFill>
                            <a:schemeClr val="tx1">
                              <a:lumMod val="75000"/>
                            </a:schemeClr>
                          </a:solidFill>
                        </a:rPr>
                        <a:t> and </a:t>
                      </a:r>
                      <a:r>
                        <a:rPr lang="en-US" sz="1400" baseline="0" dirty="0" err="1" smtClean="0">
                          <a:solidFill>
                            <a:schemeClr val="tx1">
                              <a:lumMod val="75000"/>
                            </a:schemeClr>
                          </a:solidFill>
                        </a:rPr>
                        <a:t>structures:AssociationType</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smtClean="0">
                          <a:solidFill>
                            <a:schemeClr val="tx1">
                              <a:lumMod val="75000"/>
                            </a:schemeClr>
                          </a:solidFill>
                        </a:rPr>
                        <a:t>structures</a:t>
                      </a:r>
                      <a:r>
                        <a:rPr lang="en-US" sz="1400" baseline="0" dirty="0" smtClean="0">
                          <a:solidFill>
                            <a:schemeClr val="tx1">
                              <a:lumMod val="75000"/>
                            </a:schemeClr>
                          </a:solidFill>
                        </a:rPr>
                        <a:t> Object and Association resources (for </a:t>
                      </a:r>
                      <a:r>
                        <a:rPr lang="en-US" sz="1400" baseline="0" dirty="0" err="1" smtClean="0">
                          <a:solidFill>
                            <a:schemeClr val="tx1">
                              <a:lumMod val="75000"/>
                            </a:schemeClr>
                          </a:solidFill>
                        </a:rPr>
                        <a:t>appinfo:Base</a:t>
                      </a:r>
                      <a:r>
                        <a:rPr lang="en-US" sz="1400" baseline="0" dirty="0" smtClean="0">
                          <a:solidFill>
                            <a:schemeClr val="tx1">
                              <a:lumMod val="75000"/>
                            </a:schemeClr>
                          </a:solidFill>
                        </a:rPr>
                        <a: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0">
                        <a:buFont typeface="Arial"/>
                        <a:buNone/>
                      </a:pPr>
                      <a:r>
                        <a:rPr lang="en-US" sz="1400" baseline="0" dirty="0" smtClean="0">
                          <a:solidFill>
                            <a:schemeClr val="tx1">
                              <a:lumMod val="75000"/>
                            </a:schemeClr>
                          </a:solidFill>
                        </a:rPr>
                        <a:t>Removed; extend from base types</a:t>
                      </a: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75000"/>
                            </a:schemeClr>
                          </a:solidFill>
                        </a:rPr>
                        <a:t>structures:ReferenceType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baseline="0" dirty="0" smtClean="0">
                          <a:solidFill>
                            <a:schemeClr val="tx1">
                              <a:lumMod val="75000"/>
                            </a:schemeClr>
                          </a:solidFill>
                        </a:rPr>
                        <a:t>Removed</a:t>
                      </a: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8710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structures base types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36</a:t>
            </a:fld>
            <a:endParaRPr lang="en-US" dirty="0"/>
          </a:p>
        </p:txBody>
      </p:sp>
      <p:pic>
        <p:nvPicPr>
          <p:cNvPr id="6" name="Picture 5" descr="Screen Shot 2013-06-18 at 14.07.59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07626"/>
            <a:ext cx="8229600" cy="1658974"/>
          </a:xfrm>
          <a:prstGeom prst="rect">
            <a:avLst/>
          </a:prstGeom>
          <a:ln>
            <a:solidFill>
              <a:schemeClr val="tx2"/>
            </a:solidFill>
          </a:ln>
        </p:spPr>
      </p:pic>
      <p:sp>
        <p:nvSpPr>
          <p:cNvPr id="7" name="TextBox 6"/>
          <p:cNvSpPr txBox="1"/>
          <p:nvPr/>
        </p:nvSpPr>
        <p:spPr>
          <a:xfrm>
            <a:off x="457200" y="3682341"/>
            <a:ext cx="5950155" cy="1631216"/>
          </a:xfrm>
          <a:prstGeom prst="rect">
            <a:avLst/>
          </a:prstGeom>
        </p:spPr>
        <p:txBody>
          <a:bodyPr wrap="square">
            <a:spAutoFit/>
          </a:bodyPr>
          <a:lstStyle>
            <a:defPPr>
              <a:defRPr lang="en-US"/>
            </a:defPPr>
            <a:lvl1pPr marL="285750" indent="-285750">
              <a:buFont typeface="Arial"/>
              <a:buChar char="•"/>
              <a:defRPr sz="2400">
                <a:solidFill>
                  <a:schemeClr val="tx1">
                    <a:lumMod val="50000"/>
                  </a:schemeClr>
                </a:solidFill>
              </a:defRPr>
            </a:lvl1pPr>
          </a:lstStyle>
          <a:p>
            <a:pPr>
              <a:spcAft>
                <a:spcPts val="600"/>
              </a:spcAft>
            </a:pPr>
            <a:r>
              <a:rPr lang="en-US" sz="1600" dirty="0"/>
              <a:t>Split </a:t>
            </a:r>
            <a:r>
              <a:rPr lang="en-US" sz="1600" dirty="0" err="1"/>
              <a:t>ComplexObjectType</a:t>
            </a:r>
            <a:r>
              <a:rPr lang="en-US" sz="1600" dirty="0"/>
              <a:t> into </a:t>
            </a:r>
            <a:r>
              <a:rPr lang="en-US" sz="1600" dirty="0" err="1"/>
              <a:t>ObjectType</a:t>
            </a:r>
            <a:r>
              <a:rPr lang="en-US" sz="1600" dirty="0"/>
              <a:t>, </a:t>
            </a:r>
            <a:r>
              <a:rPr lang="en-US" sz="1600" dirty="0" err="1" smtClean="0"/>
              <a:t>AssociationType</a:t>
            </a:r>
            <a:endParaRPr lang="en-US" sz="1600" dirty="0" smtClean="0"/>
          </a:p>
          <a:p>
            <a:pPr>
              <a:spcAft>
                <a:spcPts val="600"/>
              </a:spcAft>
            </a:pPr>
            <a:r>
              <a:rPr lang="en-US" sz="1600" dirty="0" smtClean="0"/>
              <a:t>Added </a:t>
            </a:r>
            <a:r>
              <a:rPr lang="en-US" sz="1600" dirty="0"/>
              <a:t>augmentation point </a:t>
            </a:r>
            <a:r>
              <a:rPr lang="en-US" sz="1600" dirty="0" smtClean="0"/>
              <a:t>element</a:t>
            </a:r>
          </a:p>
          <a:p>
            <a:pPr>
              <a:spcAft>
                <a:spcPts val="600"/>
              </a:spcAft>
            </a:pPr>
            <a:r>
              <a:rPr lang="en-US" sz="1600" dirty="0" smtClean="0"/>
              <a:t>Added </a:t>
            </a:r>
            <a:r>
              <a:rPr lang="en-US" sz="1600" dirty="0" err="1"/>
              <a:t>structures:ref</a:t>
            </a:r>
            <a:r>
              <a:rPr lang="en-US" sz="1600" dirty="0"/>
              <a:t> </a:t>
            </a:r>
            <a:r>
              <a:rPr lang="en-US" sz="1600" dirty="0" smtClean="0"/>
              <a:t>attribute</a:t>
            </a:r>
          </a:p>
          <a:p>
            <a:pPr>
              <a:spcAft>
                <a:spcPts val="600"/>
              </a:spcAft>
            </a:pPr>
            <a:r>
              <a:rPr lang="en-US" sz="1600" dirty="0" smtClean="0"/>
              <a:t>Renamed </a:t>
            </a:r>
            <a:r>
              <a:rPr lang="en-US" sz="1600" dirty="0" err="1"/>
              <a:t>linkMetadata</a:t>
            </a:r>
            <a:r>
              <a:rPr lang="en-US" sz="1600" dirty="0"/>
              <a:t> to </a:t>
            </a:r>
            <a:r>
              <a:rPr lang="en-US" sz="1600" dirty="0" err="1" smtClean="0"/>
              <a:t>relationshipMetadata</a:t>
            </a:r>
            <a:endParaRPr lang="en-US" sz="1600" dirty="0"/>
          </a:p>
          <a:p>
            <a:pPr>
              <a:spcAft>
                <a:spcPts val="600"/>
              </a:spcAft>
            </a:pPr>
            <a:r>
              <a:rPr lang="en-US" sz="1600" dirty="0"/>
              <a:t>Added attribute wildcard for IC ISM, NTK namespaces</a:t>
            </a:r>
          </a:p>
        </p:txBody>
      </p:sp>
    </p:spTree>
    <p:extLst>
      <p:ext uri="{BB962C8B-B14F-4D97-AF65-F5344CB8AC3E}">
        <p14:creationId xmlns:p14="http://schemas.microsoft.com/office/powerpoint/2010/main" val="959095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a:t>
            </a:r>
            <a:r>
              <a:rPr lang="en-US" dirty="0" smtClean="0"/>
              <a:t>3.0 </a:t>
            </a:r>
            <a:r>
              <a:rPr lang="en-US" dirty="0" smtClean="0"/>
              <a:t>Simplified </a:t>
            </a:r>
            <a:r>
              <a:rPr lang="en-US" dirty="0" smtClean="0"/>
              <a:t>annotations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9297094"/>
              </p:ext>
            </p:extLst>
          </p:nvPr>
        </p:nvGraphicFramePr>
        <p:xfrm>
          <a:off x="801324" y="1525795"/>
          <a:ext cx="7523316" cy="3671700"/>
        </p:xfrm>
        <a:graphic>
          <a:graphicData uri="http://schemas.openxmlformats.org/drawingml/2006/table">
            <a:tbl>
              <a:tblPr firstRow="1" bandRow="1">
                <a:effectLst/>
                <a:tableStyleId>{5940675A-B579-460E-94D1-54222C63F5DA}</a:tableStyleId>
              </a:tblPr>
              <a:tblGrid>
                <a:gridCol w="3385579"/>
                <a:gridCol w="4137737"/>
              </a:tblGrid>
              <a:tr h="588140">
                <a:tc>
                  <a:txBody>
                    <a:bodyPr/>
                    <a:lstStyle/>
                    <a:p>
                      <a:pPr algn="ctr"/>
                      <a:r>
                        <a:rPr lang="en-US" sz="2000" b="1" dirty="0" smtClean="0">
                          <a:solidFill>
                            <a:schemeClr val="bg1"/>
                          </a:solidFill>
                        </a:rPr>
                        <a:t>NIEM 2.0</a:t>
                      </a:r>
                      <a:endParaRPr lang="en-US" sz="2000" b="1" dirty="0">
                        <a:solidFill>
                          <a:schemeClr val="bg1"/>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c>
                  <a:txBody>
                    <a:bodyPr/>
                    <a:lstStyle/>
                    <a:p>
                      <a:pPr marL="0" indent="0" algn="ctr">
                        <a:buFont typeface="Arial"/>
                        <a:buNone/>
                      </a:pPr>
                      <a:r>
                        <a:rPr lang="en-US" sz="2000" b="1" dirty="0" smtClean="0">
                          <a:solidFill>
                            <a:schemeClr val="bg1"/>
                          </a:solidFill>
                        </a:rPr>
                        <a:t>NIEM 3.0</a:t>
                      </a:r>
                      <a:endParaRPr lang="en-US" sz="2000" b="1" dirty="0">
                        <a:solidFill>
                          <a:schemeClr val="bg1"/>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r>
              <a:tr h="370840">
                <a:tc>
                  <a:txBody>
                    <a:bodyPr/>
                    <a:lstStyle/>
                    <a:p>
                      <a:r>
                        <a:rPr lang="en-US" sz="1400" dirty="0" err="1" smtClean="0">
                          <a:solidFill>
                            <a:schemeClr val="tx1">
                              <a:lumMod val="50000"/>
                            </a:schemeClr>
                          </a:solidFill>
                        </a:rPr>
                        <a:t>appinfo:ConformantIndicator</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Schema:</a:t>
                      </a:r>
                      <a:r>
                        <a:rPr lang="en-US" sz="1400" baseline="0" dirty="0" smtClean="0">
                          <a:solidFill>
                            <a:schemeClr val="tx1">
                              <a:lumMod val="50000"/>
                            </a:schemeClr>
                          </a:solidFill>
                        </a:rPr>
                        <a:t> use a</a:t>
                      </a:r>
                      <a:r>
                        <a:rPr lang="en-US" sz="1400" dirty="0" smtClean="0">
                          <a:solidFill>
                            <a:schemeClr val="tx1">
                              <a:lumMod val="50000"/>
                            </a:schemeClr>
                          </a:solidFill>
                        </a:rPr>
                        <a:t>ttribute</a:t>
                      </a:r>
                      <a:r>
                        <a:rPr lang="en-US" sz="1400" baseline="0" dirty="0" smtClean="0">
                          <a:solidFill>
                            <a:schemeClr val="tx1">
                              <a:lumMod val="50000"/>
                            </a:schemeClr>
                          </a:solidFill>
                        </a:rPr>
                        <a:t> </a:t>
                      </a:r>
                      <a:r>
                        <a:rPr lang="en-US" sz="1400" baseline="0" dirty="0" err="1" smtClean="0">
                          <a:solidFill>
                            <a:schemeClr val="tx1">
                              <a:lumMod val="50000"/>
                            </a:schemeClr>
                          </a:solidFill>
                        </a:rPr>
                        <a:t>ct:conformanceTargets</a:t>
                      </a:r>
                      <a:r>
                        <a:rPr lang="en-US" sz="1400" baseline="0" dirty="0" smtClean="0">
                          <a:solidFill>
                            <a:schemeClr val="tx1">
                              <a:lumMod val="50000"/>
                            </a:schemeClr>
                          </a:solidFill>
                        </a:rPr>
                        <a:t>.</a:t>
                      </a:r>
                    </a:p>
                    <a:p>
                      <a:pPr marL="0" indent="-548640">
                        <a:buFont typeface="Arial"/>
                        <a:buNone/>
                      </a:pPr>
                      <a:r>
                        <a:rPr lang="en-US" sz="1400" baseline="0" dirty="0" smtClean="0">
                          <a:solidFill>
                            <a:schemeClr val="tx1">
                              <a:lumMod val="50000"/>
                            </a:schemeClr>
                          </a:solidFill>
                        </a:rPr>
                        <a:t>Imports: use attribute </a:t>
                      </a:r>
                      <a:r>
                        <a:rPr lang="en-US" sz="1400" baseline="0" dirty="0" err="1" smtClean="0">
                          <a:solidFill>
                            <a:schemeClr val="tx1">
                              <a:lumMod val="50000"/>
                            </a:schemeClr>
                          </a:solidFill>
                        </a:rPr>
                        <a:t>appinfo:externalImportIndicator</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50000"/>
                            </a:schemeClr>
                          </a:solidFill>
                        </a:rPr>
                        <a:t>appinfo:Base</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marL="0" indent="-548640">
                        <a:buFont typeface="Arial"/>
                        <a:buNone/>
                      </a:pPr>
                      <a:r>
                        <a:rPr lang="en-US" sz="1400" dirty="0" smtClean="0">
                          <a:solidFill>
                            <a:schemeClr val="tx1">
                              <a:lumMod val="50000"/>
                            </a:schemeClr>
                          </a:solidFill>
                        </a:rPr>
                        <a:t>Use</a:t>
                      </a:r>
                      <a:r>
                        <a:rPr lang="en-US" sz="1400" baseline="0" dirty="0" smtClean="0">
                          <a:solidFill>
                            <a:schemeClr val="tx1">
                              <a:lumMod val="50000"/>
                            </a:schemeClr>
                          </a:solidFill>
                        </a:rPr>
                        <a:t> the base types </a:t>
                      </a:r>
                      <a:r>
                        <a:rPr lang="en-US" sz="1400" baseline="0" dirty="0" err="1" smtClean="0">
                          <a:solidFill>
                            <a:schemeClr val="tx1">
                              <a:lumMod val="50000"/>
                            </a:schemeClr>
                          </a:solidFill>
                        </a:rPr>
                        <a:t>structures:ObjectType</a:t>
                      </a:r>
                      <a:r>
                        <a:rPr lang="en-US" sz="1400" baseline="0" dirty="0" smtClean="0">
                          <a:solidFill>
                            <a:schemeClr val="tx1">
                              <a:lumMod val="50000"/>
                            </a:schemeClr>
                          </a:solidFill>
                        </a:rPr>
                        <a:t>, </a:t>
                      </a:r>
                      <a:r>
                        <a:rPr lang="en-US" sz="1400" baseline="0" dirty="0" err="1" smtClean="0">
                          <a:solidFill>
                            <a:schemeClr val="tx1">
                              <a:lumMod val="50000"/>
                            </a:schemeClr>
                          </a:solidFill>
                        </a:rPr>
                        <a:t>structures:AssociationType</a:t>
                      </a:r>
                      <a:r>
                        <a:rPr lang="en-US" sz="1400" baseline="0" dirty="0" smtClean="0">
                          <a:solidFill>
                            <a:schemeClr val="tx1">
                              <a:lumMod val="50000"/>
                            </a:schemeClr>
                          </a:solidFill>
                        </a:rPr>
                        <a:t>.</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370840">
                <a:tc>
                  <a:txBody>
                    <a:bodyPr/>
                    <a:lstStyle/>
                    <a:p>
                      <a:r>
                        <a:rPr lang="en-US" sz="1400" dirty="0" err="1" smtClean="0">
                          <a:solidFill>
                            <a:schemeClr val="tx1">
                              <a:lumMod val="50000"/>
                            </a:schemeClr>
                          </a:solidFill>
                        </a:rPr>
                        <a:t>appinfo:ReferenceTarget</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Use the element's type</a:t>
                      </a:r>
                      <a:r>
                        <a:rPr lang="en-US" sz="1400" baseline="0" dirty="0" smtClean="0">
                          <a:solidFill>
                            <a:schemeClr val="tx1">
                              <a:lumMod val="50000"/>
                            </a:schemeClr>
                          </a:solidFill>
                        </a:rPr>
                        <a:t> attribute.</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50000"/>
                            </a:schemeClr>
                          </a:solidFill>
                        </a:rPr>
                        <a:t>appinfo:AppliesTo</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548640">
                        <a:buFont typeface="Arial"/>
                        <a:buNone/>
                      </a:pPr>
                      <a:r>
                        <a:rPr lang="en-US" sz="1400" dirty="0" smtClean="0">
                          <a:solidFill>
                            <a:schemeClr val="tx1">
                              <a:lumMod val="50000"/>
                            </a:schemeClr>
                          </a:solidFill>
                        </a:rPr>
                        <a:t>Augmentations: use the augmentation element's</a:t>
                      </a:r>
                      <a:r>
                        <a:rPr lang="en-US" sz="1400" baseline="0" dirty="0" smtClean="0">
                          <a:solidFill>
                            <a:schemeClr val="tx1">
                              <a:lumMod val="50000"/>
                            </a:schemeClr>
                          </a:solidFill>
                        </a:rPr>
                        <a:t> </a:t>
                      </a:r>
                      <a:r>
                        <a:rPr lang="en-US" sz="1400" baseline="0" dirty="0" err="1" smtClean="0">
                          <a:solidFill>
                            <a:schemeClr val="tx1">
                              <a:lumMod val="50000"/>
                            </a:schemeClr>
                          </a:solidFill>
                        </a:rPr>
                        <a:t>substitutionGroup</a:t>
                      </a:r>
                      <a:r>
                        <a:rPr lang="en-US" sz="1400" baseline="0" dirty="0" smtClean="0">
                          <a:solidFill>
                            <a:schemeClr val="tx1">
                              <a:lumMod val="50000"/>
                            </a:schemeClr>
                          </a:solidFill>
                        </a:rPr>
                        <a:t> attribute.</a:t>
                      </a:r>
                    </a:p>
                    <a:p>
                      <a:pPr marL="0" indent="-548640">
                        <a:buFont typeface="Arial"/>
                        <a:buNone/>
                      </a:pPr>
                      <a:r>
                        <a:rPr lang="en-US" sz="1400" baseline="0" dirty="0" smtClean="0">
                          <a:solidFill>
                            <a:schemeClr val="tx1">
                              <a:lumMod val="50000"/>
                            </a:schemeClr>
                          </a:solidFill>
                        </a:rPr>
                        <a:t>Metadata: use attributes </a:t>
                      </a:r>
                      <a:r>
                        <a:rPr lang="en-US" sz="1400" baseline="0" dirty="0" err="1" smtClean="0">
                          <a:solidFill>
                            <a:schemeClr val="tx1">
                              <a:lumMod val="50000"/>
                            </a:schemeClr>
                          </a:solidFill>
                        </a:rPr>
                        <a:t>appinfo:appliesToTypes</a:t>
                      </a:r>
                      <a:r>
                        <a:rPr lang="en-US" sz="1400" baseline="0" dirty="0" smtClean="0">
                          <a:solidFill>
                            <a:schemeClr val="tx1">
                              <a:lumMod val="50000"/>
                            </a:schemeClr>
                          </a:solidFill>
                        </a:rPr>
                        <a:t>, </a:t>
                      </a:r>
                      <a:r>
                        <a:rPr lang="en-US" sz="1400" baseline="0" dirty="0" err="1" smtClean="0">
                          <a:solidFill>
                            <a:schemeClr val="tx1">
                              <a:lumMod val="50000"/>
                            </a:schemeClr>
                          </a:solidFill>
                        </a:rPr>
                        <a:t>appinfo:appliesToElements</a:t>
                      </a:r>
                      <a:r>
                        <a:rPr lang="en-US" sz="1400" baseline="0" dirty="0" smtClean="0">
                          <a:solidFill>
                            <a:schemeClr val="tx1">
                              <a:lumMod val="50000"/>
                            </a:schemeClr>
                          </a:solidFill>
                        </a:rPr>
                        <a:t>.</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50000"/>
                            </a:schemeClr>
                          </a:solidFill>
                        </a:rPr>
                        <a:t>appinfo:ExternalAdapterTypeIndicator</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Use</a:t>
                      </a:r>
                      <a:r>
                        <a:rPr lang="en-US" sz="1400" baseline="0" dirty="0" smtClean="0">
                          <a:solidFill>
                            <a:schemeClr val="tx1">
                              <a:lumMod val="50000"/>
                            </a:schemeClr>
                          </a:solidFill>
                        </a:rPr>
                        <a:t> attribute </a:t>
                      </a:r>
                      <a:r>
                        <a:rPr lang="en-US" sz="1400" baseline="0" dirty="0" err="1" smtClean="0">
                          <a:solidFill>
                            <a:schemeClr val="tx1">
                              <a:lumMod val="50000"/>
                            </a:schemeClr>
                          </a:solidFill>
                        </a:rPr>
                        <a:t>appinfo:externalAdapterTypeIndicator</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2059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annotations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38</a:t>
            </a:fld>
            <a:endParaRPr lang="en-US" dirty="0"/>
          </a:p>
        </p:txBody>
      </p:sp>
      <p:pic>
        <p:nvPicPr>
          <p:cNvPr id="6" name="Picture 5" descr="Screen Shot 2013-06-18 at 11.45.43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65" y="1278194"/>
            <a:ext cx="7676653" cy="4440416"/>
          </a:xfrm>
          <a:prstGeom prst="rect">
            <a:avLst/>
          </a:prstGeom>
          <a:ln>
            <a:solidFill>
              <a:schemeClr val="tx2"/>
            </a:solidFill>
          </a:ln>
        </p:spPr>
      </p:pic>
    </p:spTree>
    <p:extLst>
      <p:ext uri="{BB962C8B-B14F-4D97-AF65-F5344CB8AC3E}">
        <p14:creationId xmlns:p14="http://schemas.microsoft.com/office/powerpoint/2010/main" val="3176064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simplified schemas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39</a:t>
            </a:fld>
            <a:endParaRPr lang="en-US" dirty="0"/>
          </a:p>
        </p:txBody>
      </p:sp>
      <p:pic>
        <p:nvPicPr>
          <p:cNvPr id="4" name="Picture 3" descr="Screen Shot 2013-06-18 at 13.03.55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53" y="1310185"/>
            <a:ext cx="7734547" cy="4913194"/>
          </a:xfrm>
          <a:prstGeom prst="rect">
            <a:avLst/>
          </a:prstGeom>
          <a:ln>
            <a:solidFill>
              <a:schemeClr val="tx2"/>
            </a:solidFill>
          </a:ln>
        </p:spPr>
      </p:pic>
    </p:spTree>
    <p:extLst>
      <p:ext uri="{BB962C8B-B14F-4D97-AF65-F5344CB8AC3E}">
        <p14:creationId xmlns:p14="http://schemas.microsoft.com/office/powerpoint/2010/main" val="103705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54718" y="1318171"/>
            <a:ext cx="7992382" cy="4557700"/>
          </a:xfrm>
          <a:prstGeom prst="rect">
            <a:avLst/>
          </a:prstGeom>
          <a:solidFill>
            <a:schemeClr val="bg1">
              <a:lumMod val="75000"/>
              <a:alpha val="28000"/>
            </a:schemeClr>
          </a:solidFill>
          <a:ln w="12700">
            <a:solidFill>
              <a:schemeClr val="tx2">
                <a:lumMod val="20000"/>
                <a:lumOff val="8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lIns="0" tIns="0" rIns="0" bIns="0" anchor="t" anchorCtr="0"/>
          <a:lstStyle/>
          <a:p>
            <a:r>
              <a:rPr lang="en-US" dirty="0"/>
              <a:t>Major vs. Minor Release</a:t>
            </a:r>
          </a:p>
        </p:txBody>
      </p:sp>
      <p:sp>
        <p:nvSpPr>
          <p:cNvPr id="3" name="Slide Number Placeholder 2"/>
          <p:cNvSpPr>
            <a:spLocks noGrp="1"/>
          </p:cNvSpPr>
          <p:nvPr>
            <p:ph type="sldNum" sz="quarter" idx="4"/>
          </p:nvPr>
        </p:nvSpPr>
        <p:spPr/>
        <p:txBody>
          <a:bodyPr/>
          <a:lstStyle/>
          <a:p>
            <a:fld id="{DE814A3B-586F-6741-A578-6A3C03C31D10}" type="slidenum">
              <a:rPr lang="en-US" smtClean="0"/>
              <a:pPr/>
              <a:t>4</a:t>
            </a:fld>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49" y="2250107"/>
            <a:ext cx="5485551" cy="3477373"/>
          </a:xfrm>
          <a:prstGeom prst="rect">
            <a:avLst/>
          </a:prstGeom>
        </p:spPr>
      </p:pic>
      <p:sp>
        <p:nvSpPr>
          <p:cNvPr id="5" name="Rectangle 4"/>
          <p:cNvSpPr/>
          <p:nvPr/>
        </p:nvSpPr>
        <p:spPr>
          <a:xfrm>
            <a:off x="707116" y="1426778"/>
            <a:ext cx="7963776" cy="707886"/>
          </a:xfrm>
          <a:prstGeom prst="rect">
            <a:avLst/>
          </a:prstGeom>
        </p:spPr>
        <p:txBody>
          <a:bodyPr wrap="square">
            <a:spAutoFit/>
          </a:bodyPr>
          <a:lstStyle/>
          <a:p>
            <a:r>
              <a:rPr lang="en-US" sz="2000" dirty="0">
                <a:solidFill>
                  <a:schemeClr val="tx1">
                    <a:lumMod val="50000"/>
                  </a:schemeClr>
                </a:solidFill>
              </a:rPr>
              <a:t>NIEM 3.0 </a:t>
            </a:r>
            <a:r>
              <a:rPr lang="en-US" sz="2000" dirty="0" smtClean="0">
                <a:solidFill>
                  <a:schemeClr val="tx1">
                    <a:lumMod val="50000"/>
                  </a:schemeClr>
                </a:solidFill>
              </a:rPr>
              <a:t>is </a:t>
            </a:r>
            <a:r>
              <a:rPr lang="en-US" sz="2000" dirty="0">
                <a:solidFill>
                  <a:schemeClr val="tx1">
                    <a:lumMod val="50000"/>
                  </a:schemeClr>
                </a:solidFill>
              </a:rPr>
              <a:t>a </a:t>
            </a:r>
            <a:r>
              <a:rPr lang="en-US" sz="2000" b="1" i="1" dirty="0">
                <a:solidFill>
                  <a:schemeClr val="tx1">
                    <a:lumMod val="50000"/>
                  </a:schemeClr>
                </a:solidFill>
              </a:rPr>
              <a:t>major release </a:t>
            </a:r>
            <a:r>
              <a:rPr lang="en-US" sz="2000" dirty="0">
                <a:solidFill>
                  <a:schemeClr val="tx1">
                    <a:lumMod val="50000"/>
                  </a:schemeClr>
                </a:solidFill>
              </a:rPr>
              <a:t>of the NIEM data model—containing updates to the NIEM Core as well as changes to several Domains. </a:t>
            </a:r>
            <a:endParaRPr lang="en-US" sz="2000" dirty="0"/>
          </a:p>
        </p:txBody>
      </p:sp>
      <p:sp>
        <p:nvSpPr>
          <p:cNvPr id="6" name="Rectangle 5"/>
          <p:cNvSpPr/>
          <p:nvPr/>
        </p:nvSpPr>
        <p:spPr>
          <a:xfrm>
            <a:off x="740984" y="2265581"/>
            <a:ext cx="4203550" cy="3407101"/>
          </a:xfrm>
          <a:prstGeom prst="rect">
            <a:avLst/>
          </a:prstGeom>
          <a:solidFill>
            <a:srgbClr val="CCECFF">
              <a:alpha val="45882"/>
            </a:srgbClr>
          </a:solidFill>
          <a:ln w="12700">
            <a:solidFill>
              <a:schemeClr val="tx2">
                <a:lumMod val="20000"/>
                <a:lumOff val="8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7108" y="2491241"/>
            <a:ext cx="1782959" cy="1938992"/>
          </a:xfrm>
          <a:prstGeom prst="rect">
            <a:avLst/>
          </a:prstGeom>
        </p:spPr>
        <p:txBody>
          <a:bodyPr wrap="square">
            <a:spAutoFit/>
          </a:bodyPr>
          <a:lstStyle/>
          <a:p>
            <a:r>
              <a:rPr lang="en-US" sz="2000" dirty="0" smtClean="0">
                <a:solidFill>
                  <a:schemeClr val="tx1">
                    <a:lumMod val="50000"/>
                  </a:schemeClr>
                </a:solidFill>
              </a:rPr>
              <a:t>A </a:t>
            </a:r>
            <a:r>
              <a:rPr lang="en-US" sz="2000" b="1" i="1" dirty="0" smtClean="0">
                <a:solidFill>
                  <a:schemeClr val="tx1">
                    <a:lumMod val="50000"/>
                  </a:schemeClr>
                </a:solidFill>
              </a:rPr>
              <a:t>minor </a:t>
            </a:r>
            <a:r>
              <a:rPr lang="en-US" sz="2000" b="1" i="1" dirty="0">
                <a:solidFill>
                  <a:schemeClr val="tx1">
                    <a:lumMod val="50000"/>
                  </a:schemeClr>
                </a:solidFill>
              </a:rPr>
              <a:t>release </a:t>
            </a:r>
            <a:r>
              <a:rPr lang="en-US" sz="2000" dirty="0" smtClean="0">
                <a:solidFill>
                  <a:schemeClr val="tx1">
                    <a:lumMod val="50000"/>
                  </a:schemeClr>
                </a:solidFill>
              </a:rPr>
              <a:t>involves limited changes to Domains</a:t>
            </a:r>
            <a:endParaRPr lang="en-US" sz="2000" dirty="0"/>
          </a:p>
        </p:txBody>
      </p:sp>
    </p:spTree>
    <p:extLst>
      <p:ext uri="{BB962C8B-B14F-4D97-AF65-F5344CB8AC3E}">
        <p14:creationId xmlns:p14="http://schemas.microsoft.com/office/powerpoint/2010/main" val="268550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Potential Improvements &amp; Simplifications</a:t>
            </a:r>
            <a:endParaRPr lang="en-US" dirty="0"/>
          </a:p>
        </p:txBody>
      </p:sp>
      <p:sp>
        <p:nvSpPr>
          <p:cNvPr id="4" name="Subtitle 3"/>
          <p:cNvSpPr>
            <a:spLocks noGrp="1"/>
          </p:cNvSpPr>
          <p:nvPr>
            <p:ph type="subTitle" idx="1"/>
          </p:nvPr>
        </p:nvSpPr>
        <p:spPr/>
        <p:txBody>
          <a:bodyPr>
            <a:normAutofit fontScale="70000" lnSpcReduction="20000"/>
          </a:bodyPr>
          <a:lstStyle/>
          <a:p>
            <a:r>
              <a:rPr lang="en-US" dirty="0" smtClean="0"/>
              <a:t>The following have been suggested, the submission team is looking for feedback on the highest priorities</a:t>
            </a:r>
            <a:endParaRPr lang="en-US" dirty="0"/>
          </a:p>
        </p:txBody>
      </p:sp>
      <p:sp>
        <p:nvSpPr>
          <p:cNvPr id="6" name="TextBox 5"/>
          <p:cNvSpPr txBox="1"/>
          <p:nvPr/>
        </p:nvSpPr>
        <p:spPr>
          <a:xfrm>
            <a:off x="1478089" y="4384431"/>
            <a:ext cx="6083717" cy="923330"/>
          </a:xfrm>
          <a:prstGeom prst="rect">
            <a:avLst/>
          </a:prstGeom>
          <a:noFill/>
        </p:spPr>
        <p:txBody>
          <a:bodyPr wrap="none" rtlCol="0">
            <a:spAutoFit/>
          </a:bodyPr>
          <a:lstStyle/>
          <a:p>
            <a:pPr algn="ctr"/>
            <a:r>
              <a:rPr lang="en-US" dirty="0" smtClean="0"/>
              <a:t>See: design/NIEM-3 Simplification.doc</a:t>
            </a:r>
          </a:p>
          <a:p>
            <a:pPr algn="ctr"/>
            <a:endParaRPr lang="en-US" dirty="0" smtClean="0"/>
          </a:p>
          <a:p>
            <a:pPr algn="ctr"/>
            <a:r>
              <a:rPr lang="en-US" dirty="0" smtClean="0"/>
              <a:t>Comments and priorities are being sought within 1 month</a:t>
            </a:r>
            <a:endParaRPr lang="en-US" dirty="0"/>
          </a:p>
        </p:txBody>
      </p:sp>
    </p:spTree>
    <p:extLst>
      <p:ext uri="{BB962C8B-B14F-4D97-AF65-F5344CB8AC3E}">
        <p14:creationId xmlns:p14="http://schemas.microsoft.com/office/powerpoint/2010/main" val="340845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6" name="Content Placeholder 5"/>
          <p:cNvSpPr>
            <a:spLocks noGrp="1"/>
          </p:cNvSpPr>
          <p:nvPr>
            <p:ph sz="quarter" idx="11"/>
          </p:nvPr>
        </p:nvSpPr>
        <p:spPr/>
        <p:txBody>
          <a:bodyPr>
            <a:normAutofit/>
          </a:bodyPr>
          <a:lstStyle/>
          <a:p>
            <a:pPr lvl="0"/>
            <a:r>
              <a:rPr lang="en-US" sz="2000" b="1" dirty="0"/>
              <a:t>General Information Models (OMG FTF Issue No: 18174)</a:t>
            </a:r>
          </a:p>
          <a:p>
            <a:pPr lvl="1"/>
            <a:r>
              <a:rPr lang="en-US" sz="1800" dirty="0" smtClean="0"/>
              <a:t>Have A PIM model type that brings together subsets and extensions</a:t>
            </a:r>
          </a:p>
          <a:p>
            <a:r>
              <a:rPr lang="en-US" sz="2200" b="1" dirty="0"/>
              <a:t>Augmentation Vs. multiple inheritance</a:t>
            </a:r>
          </a:p>
          <a:p>
            <a:pPr lvl="1"/>
            <a:r>
              <a:rPr lang="en-US" sz="1800" dirty="0"/>
              <a:t>Make augmentation exactly like multiple inheritance (NIEM Issue)</a:t>
            </a:r>
          </a:p>
          <a:p>
            <a:pPr lvl="0"/>
            <a:r>
              <a:rPr lang="en-US" sz="2400" b="1" dirty="0" smtClean="0"/>
              <a:t>Multiple </a:t>
            </a:r>
            <a:r>
              <a:rPr lang="en-US" sz="2400" b="1" dirty="0"/>
              <a:t>subsets of the same type</a:t>
            </a:r>
          </a:p>
          <a:p>
            <a:pPr lvl="1"/>
            <a:r>
              <a:rPr lang="en-US" sz="1800" dirty="0" smtClean="0"/>
              <a:t>Allow multiple subsets of the same thing</a:t>
            </a:r>
          </a:p>
          <a:p>
            <a:r>
              <a:rPr lang="en-US" sz="2200" b="1" dirty="0"/>
              <a:t>Substitution groups as property holders</a:t>
            </a:r>
          </a:p>
          <a:p>
            <a:pPr lvl="1"/>
            <a:r>
              <a:rPr lang="en-US" sz="1800" dirty="0" smtClean="0"/>
              <a:t>Allow substitution groups “embedded” in class</a:t>
            </a:r>
          </a:p>
          <a:p>
            <a:r>
              <a:rPr lang="en-US" sz="2200" b="1" dirty="0"/>
              <a:t>Reducing the need for property holders</a:t>
            </a:r>
          </a:p>
          <a:p>
            <a:pPr lvl="1"/>
            <a:r>
              <a:rPr lang="en-US" sz="1800" dirty="0" smtClean="0"/>
              <a:t>Require property holders only for the edge cases</a:t>
            </a:r>
          </a:p>
          <a:p>
            <a:r>
              <a:rPr lang="en-US" sz="2200" b="1" dirty="0"/>
              <a:t>Usability of reference </a:t>
            </a:r>
            <a:r>
              <a:rPr lang="en-US" sz="2200" b="1" dirty="0" smtClean="0"/>
              <a:t>models</a:t>
            </a:r>
            <a:endParaRPr lang="en-US" sz="2200" b="1" dirty="0"/>
          </a:p>
          <a:p>
            <a:pPr lvl="1"/>
            <a:r>
              <a:rPr lang="en-US" sz="1800" dirty="0" smtClean="0"/>
              <a:t>Make them more “PIM LIKE”</a:t>
            </a:r>
          </a:p>
          <a:p>
            <a:endParaRPr lang="en-US" sz="2200" dirty="0" smtClean="0"/>
          </a:p>
          <a:p>
            <a:endParaRPr lang="en-US" sz="2000" dirty="0"/>
          </a:p>
        </p:txBody>
      </p:sp>
    </p:spTree>
    <p:extLst>
      <p:ext uri="{BB962C8B-B14F-4D97-AF65-F5344CB8AC3E}">
        <p14:creationId xmlns:p14="http://schemas.microsoft.com/office/powerpoint/2010/main" val="317689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Simplification Summaries</a:t>
            </a:r>
            <a:endParaRPr lang="en-US" dirty="0"/>
          </a:p>
        </p:txBody>
      </p:sp>
      <p:sp>
        <p:nvSpPr>
          <p:cNvPr id="3" name="Content Placeholder 2"/>
          <p:cNvSpPr>
            <a:spLocks noGrp="1"/>
          </p:cNvSpPr>
          <p:nvPr>
            <p:ph sz="quarter" idx="11"/>
          </p:nvPr>
        </p:nvSpPr>
        <p:spPr/>
        <p:txBody>
          <a:bodyPr>
            <a:normAutofit/>
          </a:bodyPr>
          <a:lstStyle/>
          <a:p>
            <a:pPr lvl="0"/>
            <a:r>
              <a:rPr lang="en-US" sz="2400" b="1" dirty="0"/>
              <a:t>Aggregation commitment</a:t>
            </a:r>
          </a:p>
          <a:p>
            <a:pPr lvl="1"/>
            <a:r>
              <a:rPr lang="en-US" sz="1800" dirty="0" smtClean="0"/>
              <a:t>Have some interpretation for aggregation (Involve NTAC)</a:t>
            </a:r>
          </a:p>
          <a:p>
            <a:pPr lvl="0"/>
            <a:r>
              <a:rPr lang="en-US" sz="2400" b="1" dirty="0"/>
              <a:t>NIEM Association Types</a:t>
            </a:r>
          </a:p>
          <a:p>
            <a:pPr lvl="1"/>
            <a:r>
              <a:rPr lang="en-US" sz="1800" dirty="0" smtClean="0"/>
              <a:t>Represent reference models using association classes</a:t>
            </a:r>
          </a:p>
          <a:p>
            <a:pPr lvl="0"/>
            <a:r>
              <a:rPr lang="en-US" sz="2400" b="1" dirty="0"/>
              <a:t>Treatment of union types and substitution groups</a:t>
            </a:r>
          </a:p>
          <a:p>
            <a:pPr lvl="1"/>
            <a:r>
              <a:rPr lang="en-US" sz="1800" dirty="0" smtClean="0"/>
              <a:t>Allow unions of any class (e.g. entity)</a:t>
            </a:r>
          </a:p>
          <a:p>
            <a:pPr lvl="0"/>
            <a:r>
              <a:rPr lang="en-US" sz="2400" b="1" dirty="0"/>
              <a:t>Unnecessary Reified relationships (Association classes)</a:t>
            </a:r>
          </a:p>
          <a:p>
            <a:pPr lvl="1"/>
            <a:r>
              <a:rPr lang="en-US" sz="1800" dirty="0" smtClean="0"/>
              <a:t>Look for a way to have options for association realization (NTAC Issue)</a:t>
            </a:r>
          </a:p>
          <a:p>
            <a:pPr lvl="0"/>
            <a:r>
              <a:rPr lang="en-US" sz="2400" b="1" dirty="0"/>
              <a:t>Removal of explicit PSM profile</a:t>
            </a:r>
          </a:p>
          <a:p>
            <a:pPr lvl="1"/>
            <a:r>
              <a:rPr lang="en-US" sz="1800" dirty="0" smtClean="0"/>
              <a:t>Map directly from PIM to artifacts</a:t>
            </a:r>
            <a:endParaRPr lang="en-US" sz="1800" dirty="0"/>
          </a:p>
        </p:txBody>
      </p:sp>
    </p:spTree>
    <p:extLst>
      <p:ext uri="{BB962C8B-B14F-4D97-AF65-F5344CB8AC3E}">
        <p14:creationId xmlns:p14="http://schemas.microsoft.com/office/powerpoint/2010/main" val="934495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issues</a:t>
            </a:r>
            <a:endParaRPr lang="en-US" dirty="0"/>
          </a:p>
        </p:txBody>
      </p:sp>
      <p:graphicFrame>
        <p:nvGraphicFramePr>
          <p:cNvPr id="8" name="Table Placeholder 7"/>
          <p:cNvGraphicFramePr>
            <a:graphicFrameLocks noGrp="1"/>
          </p:cNvGraphicFramePr>
          <p:nvPr>
            <p:ph type="tbl" sz="quarter" idx="12"/>
            <p:extLst>
              <p:ext uri="{D42A27DB-BD31-4B8C-83A1-F6EECF244321}">
                <p14:modId xmlns:p14="http://schemas.microsoft.com/office/powerpoint/2010/main" val="2637626794"/>
              </p:ext>
            </p:extLst>
          </p:nvPr>
        </p:nvGraphicFramePr>
        <p:xfrm>
          <a:off x="1098355" y="1365096"/>
          <a:ext cx="7271922" cy="4486656"/>
        </p:xfrm>
        <a:graphic>
          <a:graphicData uri="http://schemas.openxmlformats.org/drawingml/2006/table">
            <a:tbl>
              <a:tblPr firstRow="1" firstCol="1" bandRow="1">
                <a:tableStyleId>{5C22544A-7EE6-4342-B048-85BDC9FD1C3A}</a:tableStyleId>
              </a:tblPr>
              <a:tblGrid>
                <a:gridCol w="5374989"/>
                <a:gridCol w="1896933"/>
              </a:tblGrid>
              <a:tr h="0">
                <a:tc>
                  <a:txBody>
                    <a:bodyPr/>
                    <a:lstStyle/>
                    <a:p>
                      <a:pPr marL="0" marR="0">
                        <a:lnSpc>
                          <a:spcPct val="115000"/>
                        </a:lnSpc>
                        <a:spcBef>
                          <a:spcPts val="0"/>
                        </a:spcBef>
                        <a:spcAft>
                          <a:spcPts val="0"/>
                        </a:spcAft>
                      </a:pPr>
                      <a:r>
                        <a:rPr lang="en-US" sz="1600" dirty="0">
                          <a:effectLst/>
                        </a:rPr>
                        <a:t>Issue</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Impact Estimate</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General Information Models (OMG FTF Issue No: 18174)</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Subset Vs. extension schema</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Augmentation Vs. multiple inheritance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Multiple subsets of the same type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Substitution groups as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Entities Vs data elements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Reducing the need for property holders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Usability of reference models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Aggregation commitment</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NIEM Association Types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dirty="0">
                          <a:effectLst/>
                        </a:rPr>
                        <a:t>Treatment of union types and substitution groups</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Unnecessary Reified relationships (Association classes)</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Unknown</a:t>
                      </a:r>
                      <a:endParaRPr lang="en-US" sz="1600">
                        <a:solidFill>
                          <a:srgbClr val="000000"/>
                        </a:solidFill>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600">
                          <a:effectLst/>
                        </a:rPr>
                        <a:t>Removal of explicit PSM profile</a:t>
                      </a:r>
                      <a:endParaRPr lang="en-US" sz="16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a:t>
                      </a:r>
                      <a:endParaRPr lang="en-US" sz="16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46699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and Comments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09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 NIEM evolved over the years? </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5</a:t>
            </a:fld>
            <a:endParaRPr lang="en-US" dirty="0"/>
          </a:p>
        </p:txBody>
      </p:sp>
      <p:sp>
        <p:nvSpPr>
          <p:cNvPr id="26" name="TextBox 25"/>
          <p:cNvSpPr txBox="1"/>
          <p:nvPr/>
        </p:nvSpPr>
        <p:spPr>
          <a:xfrm>
            <a:off x="3463162" y="5517932"/>
            <a:ext cx="2408147" cy="369332"/>
          </a:xfrm>
          <a:prstGeom prst="rect">
            <a:avLst/>
          </a:prstGeom>
          <a:noFill/>
        </p:spPr>
        <p:txBody>
          <a:bodyPr wrap="square" rtlCol="0">
            <a:spAutoFit/>
          </a:bodyPr>
          <a:lstStyle/>
          <a:p>
            <a:pPr algn="ctr"/>
            <a:r>
              <a:rPr lang="en-US" b="1" dirty="0" smtClean="0">
                <a:solidFill>
                  <a:srgbClr val="454545"/>
                </a:solidFill>
              </a:rPr>
              <a:t>Reference Schemas</a:t>
            </a:r>
            <a:endParaRPr lang="en-US" b="1" dirty="0">
              <a:solidFill>
                <a:srgbClr val="454545"/>
              </a:solidFill>
            </a:endParaRPr>
          </a:p>
        </p:txBody>
      </p:sp>
      <p:sp>
        <p:nvSpPr>
          <p:cNvPr id="32" name="Rounded Rectangle 31"/>
          <p:cNvSpPr/>
          <p:nvPr/>
        </p:nvSpPr>
        <p:spPr bwMode="auto">
          <a:xfrm>
            <a:off x="530086" y="1463928"/>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1.0</a:t>
            </a:r>
            <a:endParaRPr lang="en-US" sz="2000" b="1" spc="-50" dirty="0">
              <a:solidFill>
                <a:srgbClr val="304776"/>
              </a:solidFill>
              <a:latin typeface="Arial"/>
              <a:cs typeface="Arial"/>
            </a:endParaRPr>
          </a:p>
        </p:txBody>
      </p:sp>
      <p:sp>
        <p:nvSpPr>
          <p:cNvPr id="29" name="TextBox 28"/>
          <p:cNvSpPr txBox="1"/>
          <p:nvPr/>
        </p:nvSpPr>
        <p:spPr>
          <a:xfrm>
            <a:off x="1128611" y="5040868"/>
            <a:ext cx="698178" cy="369332"/>
          </a:xfrm>
          <a:prstGeom prst="rect">
            <a:avLst/>
          </a:prstGeom>
          <a:noFill/>
        </p:spPr>
        <p:txBody>
          <a:bodyPr wrap="none" rtlCol="0">
            <a:spAutoFit/>
          </a:bodyPr>
          <a:lstStyle/>
          <a:p>
            <a:pPr algn="ctr"/>
            <a:r>
              <a:rPr lang="en-US" b="1" dirty="0" smtClean="0">
                <a:solidFill>
                  <a:srgbClr val="454545"/>
                </a:solidFill>
              </a:rPr>
              <a:t>2006</a:t>
            </a:r>
            <a:endParaRPr lang="en-US" b="1" dirty="0">
              <a:solidFill>
                <a:srgbClr val="454545"/>
              </a:solidFill>
            </a:endParaRPr>
          </a:p>
        </p:txBody>
      </p:sp>
      <p:sp>
        <p:nvSpPr>
          <p:cNvPr id="34" name="Rounded Rectangle 33"/>
          <p:cNvSpPr/>
          <p:nvPr/>
        </p:nvSpPr>
        <p:spPr>
          <a:xfrm>
            <a:off x="652117" y="2270694"/>
            <a:ext cx="1645920" cy="867275"/>
          </a:xfrm>
          <a:prstGeom prst="roundRect">
            <a:avLst/>
          </a:prstGeom>
          <a:solidFill>
            <a:schemeClr val="accent5">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1.0 Core</a:t>
            </a:r>
            <a:endParaRPr lang="en-US" sz="1600" b="1" dirty="0">
              <a:solidFill>
                <a:schemeClr val="bg1"/>
              </a:solidFill>
              <a:latin typeface="Arial"/>
              <a:cs typeface="Arial"/>
            </a:endParaRPr>
          </a:p>
        </p:txBody>
      </p:sp>
      <p:sp>
        <p:nvSpPr>
          <p:cNvPr id="35" name="Rounded Rectangle 34"/>
          <p:cNvSpPr/>
          <p:nvPr/>
        </p:nvSpPr>
        <p:spPr>
          <a:xfrm>
            <a:off x="652117" y="3212852"/>
            <a:ext cx="1645920" cy="1645920"/>
          </a:xfrm>
          <a:prstGeom prst="roundRect">
            <a:avLst/>
          </a:prstGeom>
          <a:solidFill>
            <a:schemeClr val="accent5">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1.0 Domains</a:t>
            </a:r>
            <a:endParaRPr lang="en-US" sz="1600" b="1" dirty="0">
              <a:solidFill>
                <a:schemeClr val="tx1">
                  <a:lumMod val="50000"/>
                </a:schemeClr>
              </a:solidFill>
              <a:latin typeface="Arial"/>
              <a:cs typeface="Arial"/>
            </a:endParaRPr>
          </a:p>
        </p:txBody>
      </p:sp>
      <p:sp>
        <p:nvSpPr>
          <p:cNvPr id="38" name="Rounded Rectangle 37"/>
          <p:cNvSpPr/>
          <p:nvPr/>
        </p:nvSpPr>
        <p:spPr bwMode="auto">
          <a:xfrm>
            <a:off x="2595953"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2.0</a:t>
            </a:r>
            <a:endParaRPr lang="en-US" sz="2000" b="1" spc="-50" dirty="0">
              <a:solidFill>
                <a:srgbClr val="304776"/>
              </a:solidFill>
              <a:latin typeface="Arial"/>
              <a:cs typeface="Arial"/>
            </a:endParaRPr>
          </a:p>
        </p:txBody>
      </p:sp>
      <p:sp>
        <p:nvSpPr>
          <p:cNvPr id="39" name="TextBox 38"/>
          <p:cNvSpPr txBox="1"/>
          <p:nvPr/>
        </p:nvSpPr>
        <p:spPr>
          <a:xfrm>
            <a:off x="3194478" y="5057796"/>
            <a:ext cx="698178" cy="369332"/>
          </a:xfrm>
          <a:prstGeom prst="rect">
            <a:avLst/>
          </a:prstGeom>
          <a:noFill/>
        </p:spPr>
        <p:txBody>
          <a:bodyPr wrap="none" rtlCol="0">
            <a:spAutoFit/>
          </a:bodyPr>
          <a:lstStyle/>
          <a:p>
            <a:pPr algn="ctr"/>
            <a:r>
              <a:rPr lang="en-US" b="1" dirty="0" smtClean="0">
                <a:solidFill>
                  <a:srgbClr val="454545"/>
                </a:solidFill>
              </a:rPr>
              <a:t>2007</a:t>
            </a:r>
            <a:endParaRPr lang="en-US" b="1" dirty="0">
              <a:solidFill>
                <a:srgbClr val="454545"/>
              </a:solidFill>
            </a:endParaRPr>
          </a:p>
        </p:txBody>
      </p:sp>
      <p:sp>
        <p:nvSpPr>
          <p:cNvPr id="40" name="Rounded Rectangle 39"/>
          <p:cNvSpPr/>
          <p:nvPr/>
        </p:nvSpPr>
        <p:spPr>
          <a:xfrm>
            <a:off x="2717984" y="2287622"/>
            <a:ext cx="1645920" cy="867275"/>
          </a:xfrm>
          <a:prstGeom prst="roundRect">
            <a:avLst/>
          </a:prstGeom>
          <a:solidFill>
            <a:schemeClr val="tx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2.0 Core</a:t>
            </a:r>
            <a:endParaRPr lang="en-US" sz="1600" b="1" dirty="0">
              <a:solidFill>
                <a:schemeClr val="bg1"/>
              </a:solidFill>
              <a:latin typeface="Arial"/>
              <a:cs typeface="Arial"/>
            </a:endParaRPr>
          </a:p>
        </p:txBody>
      </p:sp>
      <p:sp>
        <p:nvSpPr>
          <p:cNvPr id="41" name="Rounded Rectangle 40"/>
          <p:cNvSpPr/>
          <p:nvPr/>
        </p:nvSpPr>
        <p:spPr>
          <a:xfrm>
            <a:off x="2717984" y="3229780"/>
            <a:ext cx="1645920" cy="1645920"/>
          </a:xfrm>
          <a:prstGeom prst="roundRect">
            <a:avLst/>
          </a:prstGeom>
          <a:solidFill>
            <a:schemeClr val="tx2">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2.0 Domains</a:t>
            </a:r>
            <a:endParaRPr lang="en-US" sz="1600" b="1" dirty="0">
              <a:solidFill>
                <a:schemeClr val="tx1">
                  <a:lumMod val="50000"/>
                </a:schemeClr>
              </a:solidFill>
              <a:latin typeface="Arial"/>
              <a:cs typeface="Arial"/>
            </a:endParaRPr>
          </a:p>
        </p:txBody>
      </p:sp>
      <p:sp>
        <p:nvSpPr>
          <p:cNvPr id="42" name="Rounded Rectangle 41"/>
          <p:cNvSpPr/>
          <p:nvPr/>
        </p:nvSpPr>
        <p:spPr bwMode="auto">
          <a:xfrm>
            <a:off x="4661218"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i="1" spc="-50" dirty="0" smtClean="0">
                <a:solidFill>
                  <a:schemeClr val="accent5">
                    <a:lumMod val="50000"/>
                  </a:schemeClr>
                </a:solidFill>
                <a:latin typeface="Arial"/>
                <a:cs typeface="Arial"/>
              </a:rPr>
              <a:t>MINOR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2.1</a:t>
            </a:r>
            <a:endParaRPr lang="en-US" sz="2000" b="1" spc="-50" dirty="0">
              <a:solidFill>
                <a:srgbClr val="304776"/>
              </a:solidFill>
              <a:latin typeface="Arial"/>
              <a:cs typeface="Arial"/>
            </a:endParaRPr>
          </a:p>
        </p:txBody>
      </p:sp>
      <p:sp>
        <p:nvSpPr>
          <p:cNvPr id="43" name="TextBox 42"/>
          <p:cNvSpPr txBox="1"/>
          <p:nvPr/>
        </p:nvSpPr>
        <p:spPr>
          <a:xfrm>
            <a:off x="5259743" y="5057796"/>
            <a:ext cx="698178" cy="369332"/>
          </a:xfrm>
          <a:prstGeom prst="rect">
            <a:avLst/>
          </a:prstGeom>
          <a:noFill/>
        </p:spPr>
        <p:txBody>
          <a:bodyPr wrap="none" rtlCol="0">
            <a:spAutoFit/>
          </a:bodyPr>
          <a:lstStyle/>
          <a:p>
            <a:pPr algn="ctr"/>
            <a:r>
              <a:rPr lang="en-US" b="1" dirty="0">
                <a:solidFill>
                  <a:srgbClr val="454545"/>
                </a:solidFill>
              </a:rPr>
              <a:t>2009</a:t>
            </a:r>
          </a:p>
        </p:txBody>
      </p:sp>
      <p:sp>
        <p:nvSpPr>
          <p:cNvPr id="44" name="Rounded Rectangle 43"/>
          <p:cNvSpPr/>
          <p:nvPr/>
        </p:nvSpPr>
        <p:spPr>
          <a:xfrm>
            <a:off x="4783249" y="2287622"/>
            <a:ext cx="1645920" cy="867275"/>
          </a:xfrm>
          <a:prstGeom prst="roundRect">
            <a:avLst/>
          </a:prstGeom>
          <a:solidFill>
            <a:schemeClr val="tx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2.0 Core</a:t>
            </a:r>
            <a:endParaRPr lang="en-US" sz="1600" b="1" dirty="0">
              <a:solidFill>
                <a:schemeClr val="bg1"/>
              </a:solidFill>
              <a:latin typeface="Arial"/>
              <a:cs typeface="Arial"/>
            </a:endParaRPr>
          </a:p>
        </p:txBody>
      </p:sp>
      <p:sp>
        <p:nvSpPr>
          <p:cNvPr id="45" name="Rounded Rectangle 44"/>
          <p:cNvSpPr/>
          <p:nvPr/>
        </p:nvSpPr>
        <p:spPr>
          <a:xfrm>
            <a:off x="4783249" y="3229780"/>
            <a:ext cx="1645920" cy="1645920"/>
          </a:xfrm>
          <a:prstGeom prst="roundRect">
            <a:avLst/>
          </a:prstGeom>
          <a:solidFill>
            <a:schemeClr val="tx2">
              <a:lumMod val="40000"/>
              <a:lumOff val="6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2.1 Domains</a:t>
            </a:r>
            <a:endParaRPr lang="en-US" sz="1600" b="1" dirty="0">
              <a:solidFill>
                <a:schemeClr val="tx1">
                  <a:lumMod val="50000"/>
                </a:schemeClr>
              </a:solidFill>
              <a:latin typeface="Arial"/>
              <a:cs typeface="Arial"/>
            </a:endParaRPr>
          </a:p>
        </p:txBody>
      </p:sp>
      <p:sp>
        <p:nvSpPr>
          <p:cNvPr id="46" name="Rounded Rectangle 45"/>
          <p:cNvSpPr/>
          <p:nvPr/>
        </p:nvSpPr>
        <p:spPr bwMode="auto">
          <a:xfrm>
            <a:off x="6740108"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3.0</a:t>
            </a:r>
            <a:endParaRPr lang="en-US" sz="2000" b="1" spc="-50" dirty="0">
              <a:solidFill>
                <a:srgbClr val="304776"/>
              </a:solidFill>
              <a:latin typeface="Arial"/>
              <a:cs typeface="Arial"/>
            </a:endParaRPr>
          </a:p>
        </p:txBody>
      </p:sp>
      <p:sp>
        <p:nvSpPr>
          <p:cNvPr id="47" name="TextBox 46"/>
          <p:cNvSpPr txBox="1"/>
          <p:nvPr/>
        </p:nvSpPr>
        <p:spPr>
          <a:xfrm>
            <a:off x="7338633" y="5057796"/>
            <a:ext cx="698178" cy="369332"/>
          </a:xfrm>
          <a:prstGeom prst="rect">
            <a:avLst/>
          </a:prstGeom>
          <a:noFill/>
        </p:spPr>
        <p:txBody>
          <a:bodyPr wrap="none" rtlCol="0">
            <a:spAutoFit/>
          </a:bodyPr>
          <a:lstStyle/>
          <a:p>
            <a:pPr algn="ctr"/>
            <a:r>
              <a:rPr lang="en-US" b="1" dirty="0" smtClean="0">
                <a:solidFill>
                  <a:srgbClr val="454545"/>
                </a:solidFill>
              </a:rPr>
              <a:t>2013</a:t>
            </a:r>
            <a:endParaRPr lang="en-US" b="1" dirty="0">
              <a:solidFill>
                <a:srgbClr val="454545"/>
              </a:solidFill>
            </a:endParaRPr>
          </a:p>
        </p:txBody>
      </p:sp>
      <p:sp>
        <p:nvSpPr>
          <p:cNvPr id="48" name="Rounded Rectangle 47"/>
          <p:cNvSpPr/>
          <p:nvPr/>
        </p:nvSpPr>
        <p:spPr>
          <a:xfrm>
            <a:off x="6862139" y="2287622"/>
            <a:ext cx="1645920" cy="867275"/>
          </a:xfrm>
          <a:prstGeom prst="roundRect">
            <a:avLst/>
          </a:prstGeom>
          <a:solidFill>
            <a:schemeClr val="accent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3.0 Core</a:t>
            </a:r>
            <a:endParaRPr lang="en-US" sz="1600" b="1" dirty="0">
              <a:solidFill>
                <a:schemeClr val="bg1"/>
              </a:solidFill>
              <a:latin typeface="Arial"/>
              <a:cs typeface="Arial"/>
            </a:endParaRPr>
          </a:p>
        </p:txBody>
      </p:sp>
      <p:sp>
        <p:nvSpPr>
          <p:cNvPr id="49" name="Rounded Rectangle 48"/>
          <p:cNvSpPr/>
          <p:nvPr/>
        </p:nvSpPr>
        <p:spPr>
          <a:xfrm>
            <a:off x="6862139" y="3229780"/>
            <a:ext cx="1645920" cy="1645920"/>
          </a:xfrm>
          <a:prstGeom prst="roundRect">
            <a:avLst/>
          </a:prstGeom>
          <a:solidFill>
            <a:schemeClr val="accent2">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3.0 Domains</a:t>
            </a:r>
            <a:endParaRPr lang="en-US" sz="1600" b="1" dirty="0">
              <a:solidFill>
                <a:schemeClr val="tx1">
                  <a:lumMod val="50000"/>
                </a:schemeClr>
              </a:solidFill>
              <a:latin typeface="Arial"/>
              <a:cs typeface="Arial"/>
            </a:endParaRPr>
          </a:p>
        </p:txBody>
      </p:sp>
    </p:spTree>
    <p:extLst>
      <p:ext uri="{BB962C8B-B14F-4D97-AF65-F5344CB8AC3E}">
        <p14:creationId xmlns:p14="http://schemas.microsoft.com/office/powerpoint/2010/main" val="3279639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NIEM 3.0 Inputs</a:t>
            </a:r>
            <a:endParaRPr lang="en-US" dirty="0"/>
          </a:p>
        </p:txBody>
      </p:sp>
      <p:sp>
        <p:nvSpPr>
          <p:cNvPr id="3" name="Rounded Rectangle 2"/>
          <p:cNvSpPr/>
          <p:nvPr/>
        </p:nvSpPr>
        <p:spPr>
          <a:xfrm>
            <a:off x="475130" y="2366683"/>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Architectural Improvements</a:t>
            </a:r>
            <a:endParaRPr lang="en-US" dirty="0"/>
          </a:p>
        </p:txBody>
      </p:sp>
      <p:sp>
        <p:nvSpPr>
          <p:cNvPr id="17" name="Rounded Rectangle 16"/>
          <p:cNvSpPr/>
          <p:nvPr/>
        </p:nvSpPr>
        <p:spPr>
          <a:xfrm>
            <a:off x="493060" y="3406588"/>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Resolved NIEM Configuration Control Tool (NCCT) Issues</a:t>
            </a:r>
            <a:endParaRPr lang="en-US" sz="1400" dirty="0"/>
          </a:p>
        </p:txBody>
      </p:sp>
      <p:sp>
        <p:nvSpPr>
          <p:cNvPr id="18" name="Rounded Rectangle 17"/>
          <p:cNvSpPr/>
          <p:nvPr/>
        </p:nvSpPr>
        <p:spPr>
          <a:xfrm>
            <a:off x="6338047" y="1757082"/>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Domain Content Updates &amp; Additions</a:t>
            </a:r>
            <a:endParaRPr lang="en-US" sz="1400" dirty="0"/>
          </a:p>
        </p:txBody>
      </p:sp>
      <p:sp>
        <p:nvSpPr>
          <p:cNvPr id="19" name="Rounded Rectangle 18"/>
          <p:cNvSpPr/>
          <p:nvPr/>
        </p:nvSpPr>
        <p:spPr>
          <a:xfrm>
            <a:off x="6338047" y="2788024"/>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Content Harmonization</a:t>
            </a:r>
            <a:endParaRPr lang="en-US" sz="1400" dirty="0"/>
          </a:p>
        </p:txBody>
      </p:sp>
      <p:sp>
        <p:nvSpPr>
          <p:cNvPr id="20" name="Rounded Rectangle 19"/>
          <p:cNvSpPr/>
          <p:nvPr/>
        </p:nvSpPr>
        <p:spPr>
          <a:xfrm>
            <a:off x="6338047" y="3872752"/>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Content Related NCCT Issues</a:t>
            </a:r>
            <a:endParaRPr lang="en-US" sz="1400" dirty="0"/>
          </a:p>
        </p:txBody>
      </p:sp>
      <p:pic>
        <p:nvPicPr>
          <p:cNvPr id="16" name="Picture 15" descr="NIEM-flow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921" y="2042085"/>
            <a:ext cx="2877086" cy="2950858"/>
          </a:xfrm>
          <a:prstGeom prst="rect">
            <a:avLst/>
          </a:prstGeom>
        </p:spPr>
      </p:pic>
      <p:cxnSp>
        <p:nvCxnSpPr>
          <p:cNvPr id="26" name="Straight Arrow Connector 25"/>
          <p:cNvCxnSpPr/>
          <p:nvPr/>
        </p:nvCxnSpPr>
        <p:spPr>
          <a:xfrm>
            <a:off x="2680447" y="2788024"/>
            <a:ext cx="708211" cy="152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616146" y="3630706"/>
            <a:ext cx="564775" cy="16584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5674659" y="2178423"/>
            <a:ext cx="591670" cy="2958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5898776" y="4249270"/>
            <a:ext cx="416860" cy="1030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6045571" y="3209365"/>
            <a:ext cx="24765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2"/>
          <p:cNvSpPr>
            <a:spLocks noGrp="1"/>
          </p:cNvSpPr>
          <p:nvPr>
            <p:ph type="sldNum" sz="quarter" idx="4"/>
          </p:nvPr>
        </p:nvSpPr>
        <p:spPr>
          <a:xfrm>
            <a:off x="3546442" y="6371822"/>
            <a:ext cx="2133600" cy="365125"/>
          </a:xfrm>
        </p:spPr>
        <p:txBody>
          <a:bodyPr/>
          <a:lstStyle/>
          <a:p>
            <a:fld id="{DE814A3B-586F-6741-A578-6A3C03C31D10}" type="slidenum">
              <a:rPr lang="en-US" smtClean="0"/>
              <a:pPr/>
              <a:t>6</a:t>
            </a:fld>
            <a:endParaRPr lang="en-US" dirty="0"/>
          </a:p>
        </p:txBody>
      </p:sp>
    </p:spTree>
    <p:extLst>
      <p:ext uri="{BB962C8B-B14F-4D97-AF65-F5344CB8AC3E}">
        <p14:creationId xmlns:p14="http://schemas.microsoft.com/office/powerpoint/2010/main" val="2003652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Normative Specifications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7</a:t>
            </a:fld>
            <a:endParaRPr lang="en-US" dirty="0"/>
          </a:p>
        </p:txBody>
      </p:sp>
      <p:sp>
        <p:nvSpPr>
          <p:cNvPr id="7" name="TextBox 6"/>
          <p:cNvSpPr txBox="1"/>
          <p:nvPr/>
        </p:nvSpPr>
        <p:spPr>
          <a:xfrm>
            <a:off x="457200" y="2359689"/>
            <a:ext cx="8413845" cy="3585597"/>
          </a:xfrm>
          <a:prstGeom prst="rect">
            <a:avLst/>
          </a:prstGeom>
          <a:noFill/>
        </p:spPr>
        <p:txBody>
          <a:bodyPr wrap="square" rtlCol="0">
            <a:spAutoFit/>
          </a:bodyPr>
          <a:lstStyle/>
          <a:p>
            <a:pPr>
              <a:lnSpc>
                <a:spcPct val="120000"/>
              </a:lnSpc>
              <a:spcAft>
                <a:spcPts val="600"/>
              </a:spcAft>
            </a:pPr>
            <a:r>
              <a:rPr lang="en-US" sz="2400" b="1" dirty="0" smtClean="0">
                <a:solidFill>
                  <a:srgbClr val="7F7F7F"/>
                </a:solidFill>
              </a:rPr>
              <a:t>NIEM Naming and Design Rules V3.0</a:t>
            </a:r>
          </a:p>
          <a:p>
            <a:pPr marL="342900" indent="-34290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http://reference.niem.gov/niem/specification/naming-and-design-rules/3.0/</a:t>
            </a:r>
          </a:p>
          <a:p>
            <a:pPr>
              <a:lnSpc>
                <a:spcPct val="120000"/>
              </a:lnSpc>
              <a:spcAft>
                <a:spcPts val="600"/>
              </a:spcAft>
            </a:pPr>
            <a:r>
              <a:rPr lang="en-US" sz="2400" b="1" dirty="0" smtClean="0">
                <a:solidFill>
                  <a:srgbClr val="7F7F7F"/>
                </a:solidFill>
              </a:rPr>
              <a:t>NIEM Model </a:t>
            </a:r>
            <a:r>
              <a:rPr lang="en-US" sz="2400" b="1" dirty="0" err="1" smtClean="0">
                <a:solidFill>
                  <a:srgbClr val="7F7F7F"/>
                </a:solidFill>
              </a:rPr>
              <a:t>Pacakge</a:t>
            </a:r>
            <a:r>
              <a:rPr lang="en-US" sz="2400" b="1" dirty="0" smtClean="0">
                <a:solidFill>
                  <a:srgbClr val="7F7F7F"/>
                </a:solidFill>
              </a:rPr>
              <a:t> Description Specification V3.0</a:t>
            </a:r>
          </a:p>
          <a:p>
            <a:pPr marL="342900" indent="-34290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http://reference.niem.gov/niem/specification/model-package-description/3.0/</a:t>
            </a:r>
          </a:p>
          <a:p>
            <a:pPr>
              <a:lnSpc>
                <a:spcPct val="120000"/>
              </a:lnSpc>
              <a:spcAft>
                <a:spcPts val="600"/>
              </a:spcAft>
            </a:pPr>
            <a:r>
              <a:rPr lang="en-US" sz="2400" b="1" dirty="0" smtClean="0">
                <a:solidFill>
                  <a:srgbClr val="7F7F7F"/>
                </a:solidFill>
              </a:rPr>
              <a:t>NIEM Conformance Specification V3.0</a:t>
            </a:r>
            <a:endParaRPr lang="en-US" sz="1600" b="1" dirty="0">
              <a:solidFill>
                <a:schemeClr val="tx2">
                  <a:lumMod val="50000"/>
                </a:schemeClr>
              </a:solidFill>
            </a:endParaRPr>
          </a:p>
          <a:p>
            <a:pPr marL="285750" indent="-28575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http://reference.niem.gov/niem/specification/conformance/3.0/</a:t>
            </a:r>
          </a:p>
          <a:p>
            <a:pPr>
              <a:lnSpc>
                <a:spcPct val="120000"/>
              </a:lnSpc>
              <a:spcAft>
                <a:spcPts val="600"/>
              </a:spcAft>
            </a:pPr>
            <a:r>
              <a:rPr lang="en-US" sz="2400" b="1" dirty="0" smtClean="0">
                <a:solidFill>
                  <a:srgbClr val="7F7F7F"/>
                </a:solidFill>
              </a:rPr>
              <a:t>NIEM Conformant Target Attribute Specification V3.0</a:t>
            </a:r>
          </a:p>
          <a:p>
            <a:pPr marL="285750" indent="-28575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http://reference.niem.gov/niem/specification/conformance-targets-attribute/3.0/</a:t>
            </a:r>
          </a:p>
        </p:txBody>
      </p:sp>
      <p:sp>
        <p:nvSpPr>
          <p:cNvPr id="10" name="Rounded Rectangle 9"/>
          <p:cNvSpPr/>
          <p:nvPr/>
        </p:nvSpPr>
        <p:spPr bwMode="auto">
          <a:xfrm>
            <a:off x="1005544" y="1117705"/>
            <a:ext cx="7317154" cy="941738"/>
          </a:xfrm>
          <a:prstGeom prst="roundRect">
            <a:avLst>
              <a:gd name="adj" fmla="val 6097"/>
            </a:avLst>
          </a:prstGeom>
          <a:gradFill>
            <a:gsLst>
              <a:gs pos="0">
                <a:srgbClr val="00506F"/>
              </a:gs>
              <a:gs pos="100000">
                <a:srgbClr val="00506F">
                  <a:alpha val="75000"/>
                </a:srgbClr>
              </a:gs>
            </a:gsLst>
          </a:gradFill>
          <a:ln>
            <a:solidFill>
              <a:srgbClr val="00506F"/>
            </a:solidFill>
          </a:ln>
          <a:effectLst>
            <a:reflection stA="15000" endPos="15000" dist="12700" dir="5400000" sy="-100000" algn="bl" rotWithShape="0"/>
          </a:effectLst>
        </p:spPr>
        <p:style>
          <a:lnRef idx="1">
            <a:schemeClr val="dk1"/>
          </a:lnRef>
          <a:fillRef idx="2">
            <a:schemeClr val="dk1"/>
          </a:fillRef>
          <a:effectRef idx="1">
            <a:schemeClr val="dk1"/>
          </a:effectRef>
          <a:fontRef idx="minor">
            <a:schemeClr val="dk1"/>
          </a:fontRef>
        </p:style>
        <p:txBody>
          <a:bodyPr lIns="182880" tIns="91440" rIns="182880" bIns="137160" rtlCol="0" anchor="ctr" anchorCtr="0"/>
          <a:lstStyle/>
          <a:p>
            <a:pPr algn="ctr">
              <a:spcAft>
                <a:spcPts val="600"/>
              </a:spcAft>
            </a:pPr>
            <a:r>
              <a:rPr lang="en-US" sz="1600" b="1" dirty="0">
                <a:solidFill>
                  <a:schemeClr val="bg1"/>
                </a:solidFill>
              </a:rPr>
              <a:t>NIEM 3.0 was successfully launched on November 6, 2013. </a:t>
            </a:r>
            <a:r>
              <a:rPr lang="en-US" sz="1600" b="1" dirty="0" smtClean="0">
                <a:solidFill>
                  <a:schemeClr val="bg1"/>
                </a:solidFill>
              </a:rPr>
              <a:t/>
            </a:r>
            <a:br>
              <a:rPr lang="en-US" sz="1600" b="1" dirty="0" smtClean="0">
                <a:solidFill>
                  <a:schemeClr val="bg1"/>
                </a:solidFill>
              </a:rPr>
            </a:br>
            <a:r>
              <a:rPr lang="en-US" sz="1600" b="1" dirty="0" smtClean="0">
                <a:solidFill>
                  <a:schemeClr val="bg1"/>
                </a:solidFill>
              </a:rPr>
              <a:t>Various specifications serve as the “backbone” of the NIEM 3.0 technical architecture.</a:t>
            </a:r>
            <a:endParaRPr lang="en-US" sz="1600" b="1" dirty="0">
              <a:solidFill>
                <a:schemeClr val="bg1"/>
              </a:solidFill>
            </a:endParaRPr>
          </a:p>
        </p:txBody>
      </p:sp>
    </p:spTree>
    <p:extLst>
      <p:ext uri="{BB962C8B-B14F-4D97-AF65-F5344CB8AC3E}">
        <p14:creationId xmlns:p14="http://schemas.microsoft.com/office/powerpoint/2010/main" val="3151841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MG_NIEM_IEPD_graphic.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smtClean="0"/>
              <a:t>Collaborative Innovation</a:t>
            </a:r>
            <a:endParaRPr lang="en-US" dirty="0"/>
          </a:p>
        </p:txBody>
      </p:sp>
    </p:spTree>
    <p:extLst>
      <p:ext uri="{BB962C8B-B14F-4D97-AF65-F5344CB8AC3E}">
        <p14:creationId xmlns:p14="http://schemas.microsoft.com/office/powerpoint/2010/main" val="874111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NIEM-UML Layered Architecture</a:t>
            </a:r>
            <a:endParaRPr lang="en-US" dirty="0"/>
          </a:p>
        </p:txBody>
      </p:sp>
      <p:sp>
        <p:nvSpPr>
          <p:cNvPr id="4" name="Content Placeholder 3"/>
          <p:cNvSpPr>
            <a:spLocks noGrp="1"/>
          </p:cNvSpPr>
          <p:nvPr>
            <p:ph sz="quarter" idx="1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533400" y="1528506"/>
            <a:ext cx="8077200" cy="4719894"/>
          </a:xfrm>
          <a:prstGeom prst="rect">
            <a:avLst/>
          </a:prstGeom>
          <a:noFill/>
          <a:ln w="9525">
            <a:noFill/>
            <a:miter lim="800000"/>
            <a:headEnd/>
            <a:tailEnd/>
          </a:ln>
        </p:spPr>
      </p:pic>
    </p:spTree>
    <p:extLst>
      <p:ext uri="{BB962C8B-B14F-4D97-AF65-F5344CB8AC3E}">
        <p14:creationId xmlns:p14="http://schemas.microsoft.com/office/powerpoint/2010/main" val="628780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6806</TotalTime>
  <Words>1713</Words>
  <Application>Microsoft Office PowerPoint</Application>
  <PresentationFormat>On-screen Show (4:3)</PresentationFormat>
  <Paragraphs>329</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NIEM_white</vt:lpstr>
      <vt:lpstr>Office Theme</vt:lpstr>
      <vt:lpstr>NIEM-UML-3 Specification Overview</vt:lpstr>
      <vt:lpstr>Current Status</vt:lpstr>
      <vt:lpstr>High level points</vt:lpstr>
      <vt:lpstr>Major vs. Minor Release</vt:lpstr>
      <vt:lpstr>How has NIEM evolved over the years? </vt:lpstr>
      <vt:lpstr>NIEM 3.0 Inputs</vt:lpstr>
      <vt:lpstr>NIEM 3.0 Normative Specifications</vt:lpstr>
      <vt:lpstr>Collaborative Innovation</vt:lpstr>
      <vt:lpstr>NIEM-UML Layered Architecture</vt:lpstr>
      <vt:lpstr>Platform Independent Model (PIM) Changes</vt:lpstr>
      <vt:lpstr>Unified Reference &amp; Content</vt:lpstr>
      <vt:lpstr>Unified content &amp; reference elements In NIEM-XML</vt:lpstr>
      <vt:lpstr>NIEM-3 Augmentations</vt:lpstr>
      <vt:lpstr>Augmentation Example</vt:lpstr>
      <vt:lpstr>Augmentation Details</vt:lpstr>
      <vt:lpstr>Removed from NIEM-3</vt:lpstr>
      <vt:lpstr>NIEM-XML 3.0 Updated Augmentations</vt:lpstr>
      <vt:lpstr>Local Vocabularies</vt:lpstr>
      <vt:lpstr>NIEM-XML 3.0 Local vocabulary</vt:lpstr>
      <vt:lpstr>Representation</vt:lpstr>
      <vt:lpstr>NIEM-UML-3 Common Profile</vt:lpstr>
      <vt:lpstr>NIEM-UML-3 PIM Profile</vt:lpstr>
      <vt:lpstr>Reference model changes</vt:lpstr>
      <vt:lpstr>NIEM 3.0 Content Updates (changes from 2.1)</vt:lpstr>
      <vt:lpstr>NIEM 3.0 Technical Updates: abstract elements for codes</vt:lpstr>
      <vt:lpstr>MPD/IEPD Model Changes</vt:lpstr>
      <vt:lpstr>MPD Changes Overview</vt:lpstr>
      <vt:lpstr>MPD Profile</vt:lpstr>
      <vt:lpstr>Profile points to class instances</vt:lpstr>
      <vt:lpstr>Contact Information Classes</vt:lpstr>
      <vt:lpstr>MPD Artifact Classes</vt:lpstr>
      <vt:lpstr>MPD Validity Constraint Classes</vt:lpstr>
      <vt:lpstr>Other Specification Changes</vt:lpstr>
      <vt:lpstr>Automated changes </vt:lpstr>
      <vt:lpstr>NIEM 3.0 Technical Updates: Simplified structures</vt:lpstr>
      <vt:lpstr>NIEM 3.0 Technical Updates: structures base types</vt:lpstr>
      <vt:lpstr>NIEM-XML 3.0 Simplified annotations</vt:lpstr>
      <vt:lpstr>Simplified annotations</vt:lpstr>
      <vt:lpstr>NIEM 3.0 Technical Updates: simplified schemas</vt:lpstr>
      <vt:lpstr>Potential Improvements &amp; Simplifications</vt:lpstr>
      <vt:lpstr>Potential Simplification Summaries</vt:lpstr>
      <vt:lpstr>Potential Simplification Summaries</vt:lpstr>
      <vt:lpstr>Summary of issues</vt:lpstr>
      <vt:lpstr>Questions and Comments</vt:lpstr>
    </vt:vector>
  </TitlesOfParts>
  <Company>LMD Agency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Cory Casanave</cp:lastModifiedBy>
  <cp:revision>464</cp:revision>
  <dcterms:created xsi:type="dcterms:W3CDTF">2011-09-16T18:18:47Z</dcterms:created>
  <dcterms:modified xsi:type="dcterms:W3CDTF">2014-09-13T21:20:52Z</dcterms:modified>
</cp:coreProperties>
</file>