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43" r:id="rId4"/>
    <p:sldId id="344" r:id="rId5"/>
    <p:sldId id="345" r:id="rId6"/>
    <p:sldId id="326" r:id="rId7"/>
    <p:sldId id="323" r:id="rId8"/>
    <p:sldId id="337" r:id="rId9"/>
    <p:sldId id="325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CC"/>
    <a:srgbClr val="21FF8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7F5C0-27FC-4912-962E-849DBCFB649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576A-2C7D-45F5-BF03-57DA9368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2825-3752-4BBB-B9A9-BF0DB5A0903B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F273-A9E4-4CB5-A103-EB7C573A4DE1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A7F0-4C37-4756-BF05-E54DC6E6DAC8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3FC3-1067-4F52-BB48-7A810F095E1E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B29C-9439-484E-BE89-2DD8A99EE66D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00F2-1676-40DB-8A14-7B2C6E5AD08F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CCEC-5023-4F73-9EAB-E65D1EFA6A29}" type="datetime1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7F40-FE4B-491A-996F-B2F88362D09A}" type="datetime1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363-E38A-4D91-B225-1C5F93441245}" type="datetime1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3EB0-6531-4069-9C7D-40479A7500ED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62C6-DD0C-4D92-ABD4-AB458F6018F3}" type="datetime1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FEFA-62E6-4AF3-BC54-20F9B27758CE}" type="datetime1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6B66-C759-4DB5-B8CB-C519E8D8D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Clutter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7-17-2018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Clutter Model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Distance and Antenna Height</a:t>
            </a:r>
          </a:p>
          <a:p>
            <a:r>
              <a:rPr lang="en-US" dirty="0" smtClean="0"/>
              <a:t>Drocella Model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Clutter Model: Log </a:t>
            </a:r>
            <a:r>
              <a:rPr lang="en-US" sz="4000" dirty="0"/>
              <a:t>Distance and Antenna </a:t>
            </a:r>
            <a:r>
              <a:rPr lang="en-US" sz="4000" dirty="0" smtClean="0"/>
              <a:t>Height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219200"/>
            <a:ext cx="6898067" cy="4957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NTIA TR 15-517 (3.5GHz Exclusion Zone)</a:t>
            </a:r>
          </a:p>
          <a:p>
            <a:pPr lvl="1"/>
            <a:r>
              <a:rPr lang="en-US" dirty="0"/>
              <a:t>For Rural CBSD Base Stations, an additional clutter factor of 0-15dB, with a uniform distribution, was randomly applied.</a:t>
            </a:r>
          </a:p>
          <a:p>
            <a:r>
              <a:rPr lang="en-US" dirty="0" smtClean="0"/>
              <a:t>Custom </a:t>
            </a:r>
            <a:r>
              <a:rPr lang="en-US" dirty="0"/>
              <a:t>Clutter Loss</a:t>
            </a:r>
          </a:p>
          <a:p>
            <a:pPr lvl="1"/>
            <a:r>
              <a:rPr lang="en-US" dirty="0" err="1" smtClean="0"/>
              <a:t>CatB</a:t>
            </a:r>
            <a:r>
              <a:rPr lang="en-US" dirty="0" smtClean="0"/>
              <a:t> CBSD Antenna Height:</a:t>
            </a:r>
          </a:p>
          <a:p>
            <a:pPr lvl="2"/>
            <a:r>
              <a:rPr lang="en-US" dirty="0" smtClean="0"/>
              <a:t>6m</a:t>
            </a:r>
            <a:r>
              <a:rPr lang="en-US" dirty="0"/>
              <a:t>: </a:t>
            </a:r>
            <a:r>
              <a:rPr lang="en-US" dirty="0" smtClean="0"/>
              <a:t>6dB</a:t>
            </a:r>
          </a:p>
          <a:p>
            <a:pPr lvl="3"/>
            <a:r>
              <a:rPr lang="en-US" dirty="0" smtClean="0"/>
              <a:t>Minimum </a:t>
            </a:r>
            <a:r>
              <a:rPr lang="en-US" dirty="0" err="1" smtClean="0"/>
              <a:t>CatB</a:t>
            </a:r>
            <a:r>
              <a:rPr lang="en-US" dirty="0" smtClean="0"/>
              <a:t> Antenna Height</a:t>
            </a:r>
            <a:endParaRPr lang="en-US" dirty="0"/>
          </a:p>
          <a:p>
            <a:pPr lvl="2"/>
            <a:r>
              <a:rPr lang="en-US" dirty="0"/>
              <a:t>18m: </a:t>
            </a:r>
            <a:r>
              <a:rPr lang="en-US" dirty="0" smtClean="0"/>
              <a:t>3dB </a:t>
            </a:r>
          </a:p>
          <a:p>
            <a:pPr lvl="3"/>
            <a:r>
              <a:rPr lang="en-US" dirty="0" smtClean="0"/>
              <a:t>15-517 Extended </a:t>
            </a:r>
            <a:r>
              <a:rPr lang="en-US" dirty="0" err="1" smtClean="0"/>
              <a:t>Hata</a:t>
            </a:r>
            <a:r>
              <a:rPr lang="en-US" dirty="0" smtClean="0"/>
              <a:t> Cutoff Height</a:t>
            </a:r>
            <a:endParaRPr lang="en-US" dirty="0"/>
          </a:p>
          <a:p>
            <a:pPr lvl="2"/>
            <a:r>
              <a:rPr lang="en-US" dirty="0" smtClean="0"/>
              <a:t>50m</a:t>
            </a:r>
            <a:r>
              <a:rPr lang="en-US" dirty="0"/>
              <a:t>: 0dB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CatB</a:t>
            </a:r>
            <a:r>
              <a:rPr lang="en-US" dirty="0" smtClean="0"/>
              <a:t> CBSDs Antenna Heights &lt;50m, additional clutter is added based upon distance </a:t>
            </a:r>
          </a:p>
          <a:p>
            <a:pPr lvl="1"/>
            <a:r>
              <a:rPr lang="en-US" dirty="0" smtClean="0"/>
              <a:t>Separation Distance Parameters</a:t>
            </a:r>
            <a:endParaRPr lang="en-US" dirty="0"/>
          </a:p>
          <a:p>
            <a:pPr lvl="2"/>
            <a:r>
              <a:rPr lang="en-US" dirty="0"/>
              <a:t>10km: 0dB </a:t>
            </a:r>
            <a:endParaRPr lang="en-US" dirty="0" smtClean="0"/>
          </a:p>
          <a:p>
            <a:pPr lvl="3"/>
            <a:r>
              <a:rPr lang="en-US" dirty="0" smtClean="0"/>
              <a:t>Distance </a:t>
            </a:r>
            <a:r>
              <a:rPr lang="en-US" dirty="0"/>
              <a:t>from coast to DPA inner </a:t>
            </a:r>
            <a:r>
              <a:rPr lang="en-US" dirty="0" smtClean="0"/>
              <a:t>edge</a:t>
            </a:r>
            <a:endParaRPr lang="en-US" dirty="0"/>
          </a:p>
          <a:p>
            <a:pPr lvl="2"/>
            <a:r>
              <a:rPr lang="en-US" dirty="0"/>
              <a:t>200km: </a:t>
            </a:r>
            <a:r>
              <a:rPr lang="en-US" dirty="0" smtClean="0"/>
              <a:t>10dB </a:t>
            </a:r>
          </a:p>
          <a:p>
            <a:pPr lvl="3"/>
            <a:r>
              <a:rPr lang="en-US" dirty="0" smtClean="0"/>
              <a:t>Rough </a:t>
            </a:r>
            <a:r>
              <a:rPr lang="en-US" dirty="0"/>
              <a:t>distance where ITM is </a:t>
            </a:r>
            <a:r>
              <a:rPr lang="en-US" dirty="0" err="1" smtClean="0"/>
              <a:t>Troposcatter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32" y="919079"/>
            <a:ext cx="3963911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77" y="3872469"/>
            <a:ext cx="3963911" cy="2971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Clutter Loss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48" y="1329616"/>
            <a:ext cx="7238782" cy="54270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Normal Distribution from Mean Clutter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24061" cy="4351338"/>
          </a:xfrm>
        </p:spPr>
        <p:txBody>
          <a:bodyPr/>
          <a:lstStyle/>
          <a:p>
            <a:pPr lvl="1"/>
            <a:r>
              <a:rPr lang="en-US" dirty="0"/>
              <a:t>A Normal Distribution of clutter is randomized based upon the mean clutter loss.</a:t>
            </a:r>
          </a:p>
          <a:p>
            <a:pPr lvl="1"/>
            <a:r>
              <a:rPr lang="en-US" dirty="0" smtClean="0"/>
              <a:t>95 Percent </a:t>
            </a:r>
            <a:r>
              <a:rPr lang="en-US" dirty="0"/>
              <a:t>of distribution is between 0.5xMean and 1.5xMean</a:t>
            </a:r>
          </a:p>
          <a:p>
            <a:pPr lvl="2"/>
            <a:r>
              <a:rPr lang="en-US" dirty="0" smtClean="0"/>
              <a:t>Mean Clutter Loss </a:t>
            </a:r>
            <a:r>
              <a:rPr lang="en-US" dirty="0"/>
              <a:t>15dB </a:t>
            </a:r>
            <a:r>
              <a:rPr lang="en-US" dirty="0">
                <a:sym typeface="Wingdings" panose="05000000000000000000" pitchFamily="2" charset="2"/>
              </a:rPr>
              <a:t> 7.5 to 22.5dB Loss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11" y="2001971"/>
            <a:ext cx="5333559" cy="39986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example clutter </a:t>
            </a:r>
            <a:r>
              <a:rPr lang="en-US" dirty="0"/>
              <a:t>models are NTIA proposals that have not been </a:t>
            </a:r>
            <a:r>
              <a:rPr lang="en-US" dirty="0" smtClean="0"/>
              <a:t>agreed upon </a:t>
            </a:r>
            <a:r>
              <a:rPr lang="en-US" dirty="0"/>
              <a:t>within the </a:t>
            </a:r>
            <a:r>
              <a:rPr lang="en-US" dirty="0" smtClean="0"/>
              <a:t>government. </a:t>
            </a:r>
          </a:p>
          <a:p>
            <a:r>
              <a:rPr lang="en-US" dirty="0" smtClean="0"/>
              <a:t>The example models are meant to provide ideas for an initial structure.</a:t>
            </a:r>
          </a:p>
          <a:p>
            <a:r>
              <a:rPr lang="en-US" dirty="0" smtClean="0"/>
              <a:t>Example </a:t>
            </a:r>
            <a:r>
              <a:rPr lang="en-US" dirty="0" smtClean="0"/>
              <a:t>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Modified ITU-R </a:t>
            </a:r>
            <a:r>
              <a:rPr lang="en-US" dirty="0" smtClean="0">
                <a:sym typeface="Wingdings" panose="05000000000000000000" pitchFamily="2" charset="2"/>
              </a:rPr>
              <a:t>P.2180-0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 smtClean="0"/>
              <a:t>Distance Based </a:t>
            </a:r>
            <a:r>
              <a:rPr lang="en-US" dirty="0" smtClean="0">
                <a:sym typeface="Wingdings" panose="05000000000000000000" pitchFamily="2" charset="2"/>
              </a:rPr>
              <a:t> Addressing </a:t>
            </a:r>
            <a:r>
              <a:rPr lang="en-US" dirty="0" err="1" smtClean="0"/>
              <a:t>Troposcatter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 Distance and Antenna Height Based </a:t>
            </a:r>
            <a:r>
              <a:rPr lang="en-US" dirty="0" smtClean="0">
                <a:sym typeface="Wingdings" panose="05000000000000000000" pitchFamily="2" charset="2"/>
              </a:rPr>
              <a:t>--&gt; Addressing </a:t>
            </a:r>
            <a:r>
              <a:rPr lang="en-US" dirty="0" err="1" smtClean="0">
                <a:sym typeface="Wingdings" panose="05000000000000000000" pitchFamily="2" charset="2"/>
              </a:rPr>
              <a:t>Troposcatter</a:t>
            </a:r>
            <a:r>
              <a:rPr lang="en-US" dirty="0" smtClean="0">
                <a:sym typeface="Wingdings" panose="05000000000000000000" pitchFamily="2" charset="2"/>
              </a:rPr>
              <a:t> and Transmitters “within” </a:t>
            </a:r>
            <a:r>
              <a:rPr lang="en-US" dirty="0" smtClean="0">
                <a:sym typeface="Wingdings" panose="05000000000000000000" pitchFamily="2" charset="2"/>
              </a:rPr>
              <a:t>clutter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ITU-R P.2108 (Clutter)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Antenna </a:t>
            </a:r>
            <a:r>
              <a:rPr lang="en-US" dirty="0" smtClean="0"/>
              <a:t>Height</a:t>
            </a:r>
          </a:p>
          <a:p>
            <a:r>
              <a:rPr lang="en-US" dirty="0"/>
              <a:t>Drocella Model </a:t>
            </a:r>
            <a:r>
              <a:rPr lang="en-US" dirty="0" smtClean="0"/>
              <a:t>3.0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ITU-R P.2108-0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930245" cy="4351338"/>
          </a:xfrm>
        </p:spPr>
        <p:txBody>
          <a:bodyPr/>
          <a:lstStyle/>
          <a:p>
            <a:r>
              <a:rPr lang="en-US" dirty="0" smtClean="0"/>
              <a:t>Model #2: </a:t>
            </a:r>
            <a:r>
              <a:rPr lang="en-US" dirty="0"/>
              <a:t>Terrestrial terminal within the clutter </a:t>
            </a:r>
            <a:endParaRPr lang="en-US" dirty="0" smtClean="0"/>
          </a:p>
          <a:p>
            <a:r>
              <a:rPr lang="en-US" dirty="0" smtClean="0"/>
              <a:t>At 3.5GHz and at a distance greater than 1km, mean clutter loss is 28dB. </a:t>
            </a:r>
          </a:p>
          <a:p>
            <a:r>
              <a:rPr lang="en-US" dirty="0"/>
              <a:t>Clutter is randomized with a normal distribution around the </a:t>
            </a:r>
            <a:r>
              <a:rPr lang="en-US" dirty="0" smtClean="0"/>
              <a:t>mean.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13" y="1331315"/>
            <a:ext cx="5127887" cy="50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1542798"/>
            <a:ext cx="5333559" cy="3998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ITU-R P.2108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31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account for CBSD antenna height:</a:t>
            </a:r>
          </a:p>
          <a:p>
            <a:pPr lvl="1"/>
            <a:r>
              <a:rPr lang="en-US" dirty="0" err="1"/>
              <a:t>CatB</a:t>
            </a:r>
            <a:r>
              <a:rPr lang="en-US" dirty="0"/>
              <a:t> CBSD Antenna Height:</a:t>
            </a:r>
          </a:p>
          <a:p>
            <a:pPr lvl="2"/>
            <a:r>
              <a:rPr lang="en-US" dirty="0"/>
              <a:t>6m: </a:t>
            </a:r>
            <a:r>
              <a:rPr lang="en-US" dirty="0" smtClean="0"/>
              <a:t>28dB (Full Clutter)</a:t>
            </a:r>
          </a:p>
          <a:p>
            <a:pPr lvl="3"/>
            <a:r>
              <a:rPr lang="en-US" dirty="0" smtClean="0"/>
              <a:t>Minimum </a:t>
            </a:r>
            <a:r>
              <a:rPr lang="en-US" dirty="0" err="1" smtClean="0"/>
              <a:t>CatB</a:t>
            </a:r>
            <a:r>
              <a:rPr lang="en-US" dirty="0" smtClean="0"/>
              <a:t> Height</a:t>
            </a:r>
            <a:endParaRPr lang="en-US" dirty="0"/>
          </a:p>
          <a:p>
            <a:pPr lvl="2"/>
            <a:r>
              <a:rPr lang="en-US" dirty="0" smtClean="0"/>
              <a:t>18m</a:t>
            </a:r>
            <a:r>
              <a:rPr lang="en-US" dirty="0"/>
              <a:t>: </a:t>
            </a:r>
            <a:r>
              <a:rPr lang="en-US" dirty="0" smtClean="0"/>
              <a:t>14dB </a:t>
            </a:r>
          </a:p>
          <a:p>
            <a:pPr lvl="3"/>
            <a:r>
              <a:rPr lang="en-US" dirty="0" smtClean="0"/>
              <a:t>Antenna Height Threshold for Clutter in NTIA 15-517</a:t>
            </a:r>
            <a:endParaRPr lang="en-US" dirty="0"/>
          </a:p>
          <a:p>
            <a:pPr lvl="2"/>
            <a:r>
              <a:rPr lang="en-US" dirty="0" smtClean="0"/>
              <a:t>36m</a:t>
            </a:r>
            <a:r>
              <a:rPr lang="en-US" dirty="0"/>
              <a:t>: </a:t>
            </a:r>
            <a:r>
              <a:rPr lang="en-US" dirty="0" smtClean="0"/>
              <a:t>0dB</a:t>
            </a:r>
          </a:p>
          <a:p>
            <a:endParaRPr lang="en-US" dirty="0" smtClean="0"/>
          </a:p>
          <a:p>
            <a:r>
              <a:rPr lang="en-US" dirty="0" smtClean="0"/>
              <a:t>As CBSD height increases, the mean clutter loss decreases.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Variable Placeholders: 6m, 18m, 36m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6B66-C759-4DB5-B8CB-C519E8D8DB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Clutter Model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Distance </a:t>
            </a:r>
          </a:p>
          <a:p>
            <a:r>
              <a:rPr lang="en-US" dirty="0" smtClean="0"/>
              <a:t>Drocella Model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Clutter Loss Model 1.0 (</a:t>
            </a:r>
            <a:r>
              <a:rPr lang="en-US" dirty="0" err="1" smtClean="0"/>
              <a:t>Troposcatter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9866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NTIA TR 15-517 (3.5GHz Exclusion Zone)</a:t>
            </a:r>
          </a:p>
          <a:p>
            <a:pPr lvl="1"/>
            <a:r>
              <a:rPr lang="en-US" dirty="0" smtClean="0"/>
              <a:t>For Rural CBSD Base Stations, an additional clutter factor of 0-15dB, with a uniform distribution, was randomly applied.</a:t>
            </a:r>
          </a:p>
          <a:p>
            <a:r>
              <a:rPr lang="en-US" dirty="0" smtClean="0"/>
              <a:t>Custom Clutter Loss (for these Sims)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 err="1" smtClean="0"/>
              <a:t>CatB</a:t>
            </a:r>
            <a:r>
              <a:rPr lang="en-US" dirty="0" smtClean="0"/>
              <a:t> CBSDs, clutter loss was added, with mean clutter loss based upon a log distance relationship between Transmitter and Receiver</a:t>
            </a:r>
          </a:p>
          <a:p>
            <a:pPr lvl="1"/>
            <a:r>
              <a:rPr lang="en-US" dirty="0" smtClean="0"/>
              <a:t>Clutter Loss Input Parameters</a:t>
            </a:r>
          </a:p>
          <a:p>
            <a:pPr lvl="2"/>
            <a:r>
              <a:rPr lang="en-US" dirty="0" smtClean="0"/>
              <a:t>10km: 0dB (Distance from coast to DPA inner edge)</a:t>
            </a:r>
          </a:p>
          <a:p>
            <a:pPr lvl="2"/>
            <a:r>
              <a:rPr lang="en-US" dirty="0" smtClean="0"/>
              <a:t>200km: 15dB (Rough distance where ITM is </a:t>
            </a:r>
            <a:r>
              <a:rPr lang="en-US" dirty="0" err="1" smtClean="0"/>
              <a:t>troposcatter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558922"/>
            <a:ext cx="5029200" cy="37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Normal Distribution from Mean Clutter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124061" cy="4351338"/>
          </a:xfrm>
        </p:spPr>
        <p:txBody>
          <a:bodyPr/>
          <a:lstStyle/>
          <a:p>
            <a:pPr lvl="1"/>
            <a:r>
              <a:rPr lang="en-US" dirty="0"/>
              <a:t>A Normal Distribution of clutter is randomized based upon the mean clutter loss.</a:t>
            </a:r>
          </a:p>
          <a:p>
            <a:pPr lvl="1"/>
            <a:r>
              <a:rPr lang="en-US" dirty="0" smtClean="0"/>
              <a:t>95 Percent </a:t>
            </a:r>
            <a:r>
              <a:rPr lang="en-US" dirty="0"/>
              <a:t>of distribution is between 0.5xMean and 1.5xMean</a:t>
            </a:r>
          </a:p>
          <a:p>
            <a:pPr lvl="2"/>
            <a:r>
              <a:rPr lang="en-US" dirty="0" smtClean="0"/>
              <a:t>Mean Clutter Loss </a:t>
            </a:r>
            <a:r>
              <a:rPr lang="en-US" dirty="0"/>
              <a:t>15dB </a:t>
            </a:r>
            <a:r>
              <a:rPr lang="en-US" dirty="0">
                <a:sym typeface="Wingdings" panose="05000000000000000000" pitchFamily="2" charset="2"/>
              </a:rPr>
              <a:t> 7.5 to 22.5dB Loss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E990-9ACB-465F-9E77-E458495FD22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011" y="2001971"/>
            <a:ext cx="5333559" cy="39986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Clutter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90600"/>
            <a:ext cx="7826182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36" y="914400"/>
            <a:ext cx="7927065" cy="5943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498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Example Clutter Models</vt:lpstr>
      <vt:lpstr>Disclaimer</vt:lpstr>
      <vt:lpstr>Modified ITU-R P.2108 (Clutter)</vt:lpstr>
      <vt:lpstr>ITU-R P.2108-0</vt:lpstr>
      <vt:lpstr>Modified ITU-R P.2108</vt:lpstr>
      <vt:lpstr>Example Clutter Model 1.0</vt:lpstr>
      <vt:lpstr>Clutter Loss Model 1.0 (Troposcatter)</vt:lpstr>
      <vt:lpstr>Example: Normal Distribution from Mean Clutter</vt:lpstr>
      <vt:lpstr>Example Clutter Loss</vt:lpstr>
      <vt:lpstr>Example Clutter Model 2.0</vt:lpstr>
      <vt:lpstr>Clutter Model: Log Distance and Antenna Height</vt:lpstr>
      <vt:lpstr>Mean Clutter Loss</vt:lpstr>
      <vt:lpstr>Example: Normal Distribution from Mean Clutter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CatB Neighborhood Recap</dc:title>
  <dc:creator>LaSorte, Nickolas</dc:creator>
  <cp:lastModifiedBy>LaSorte, Nickolas</cp:lastModifiedBy>
  <cp:revision>164</cp:revision>
  <dcterms:created xsi:type="dcterms:W3CDTF">2018-06-15T12:08:36Z</dcterms:created>
  <dcterms:modified xsi:type="dcterms:W3CDTF">2018-07-17T14:15:28Z</dcterms:modified>
</cp:coreProperties>
</file>