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54A7E-EE2E-493B-82DB-F269DA58EEE1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32EDD-B455-484C-89C8-C8E4120A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0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90DB-CEC2-4959-BEB9-E4AC0773B7D3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7801-40A5-4F5F-8B0F-6BADF640FEA9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6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5FF0-86BD-4528-83EB-E04EC86981BC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699A-353F-4D04-A2DF-8DF6B5C6957C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3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2E00-6BBC-4BAE-B546-933D0DB2C9FC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0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6992-E462-41C4-B32C-7BBC75844B40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2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1AA5-016C-430B-B9A1-F3CA9D32CB7D}" type="datetime1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BAEE-7F0D-431A-8B9E-B6E2F3113DEF}" type="datetime1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EC34-480D-4777-AF30-792EB86100E1}" type="datetime1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8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DFCE-C64D-485E-BB15-D7C05BEBCE71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9CC1-AC70-4A9F-AAFC-6836B6333DBC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5E980-5076-42E2-BEB6-EFA62DFC484E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11E0-6DBE-459B-8014-2D9E2B15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3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ESC-DPA Coverage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11-15-2018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Irregular </a:t>
            </a:r>
            <a:r>
              <a:rPr lang="en-US" dirty="0"/>
              <a:t>Terrain Model </a:t>
            </a:r>
            <a:r>
              <a:rPr lang="en-US" dirty="0" smtClean="0"/>
              <a:t>P2P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Dielectric Constant: 81</a:t>
            </a:r>
          </a:p>
          <a:p>
            <a:r>
              <a:rPr lang="en-US" dirty="0" smtClean="0"/>
              <a:t>Conductivity: 5.0</a:t>
            </a:r>
          </a:p>
          <a:p>
            <a:r>
              <a:rPr lang="en-US" dirty="0"/>
              <a:t>Surface </a:t>
            </a:r>
            <a:r>
              <a:rPr lang="en-US" dirty="0" smtClean="0"/>
              <a:t>Refractivity: 350</a:t>
            </a:r>
          </a:p>
          <a:p>
            <a:r>
              <a:rPr lang="en-US" dirty="0" smtClean="0"/>
              <a:t>Frequency: 3600 MHz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Radio </a:t>
            </a:r>
            <a:r>
              <a:rPr lang="en-US" dirty="0" smtClean="0"/>
              <a:t>Climate: Maritime </a:t>
            </a:r>
            <a:r>
              <a:rPr lang="en-US" dirty="0"/>
              <a:t>Temperate over Sea (7</a:t>
            </a:r>
            <a:r>
              <a:rPr lang="en-US" dirty="0" smtClean="0"/>
              <a:t>)</a:t>
            </a:r>
          </a:p>
          <a:p>
            <a:r>
              <a:rPr lang="en-US" dirty="0"/>
              <a:t>Mode of </a:t>
            </a:r>
            <a:r>
              <a:rPr lang="en-US" dirty="0" smtClean="0"/>
              <a:t>Variability: 12</a:t>
            </a:r>
          </a:p>
          <a:p>
            <a:r>
              <a:rPr lang="en-US" dirty="0" smtClean="0"/>
              <a:t>Confidence: 50%</a:t>
            </a:r>
          </a:p>
          <a:p>
            <a:r>
              <a:rPr lang="en-US" dirty="0" smtClean="0"/>
              <a:t>Polarization: Vertical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Radar Transmission Height: 50m</a:t>
            </a:r>
            <a:endParaRPr lang="en-US" dirty="0"/>
          </a:p>
          <a:p>
            <a:endParaRPr lang="en-US" b="1" dirty="0">
              <a:solidFill>
                <a:srgbClr val="7E7E7E"/>
              </a:solidFill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9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210 dB used as the path loss threshold</a:t>
            </a:r>
          </a:p>
          <a:p>
            <a:pPr lvl="1"/>
            <a:r>
              <a:rPr lang="en-US" dirty="0" smtClean="0"/>
              <a:t>Radar </a:t>
            </a:r>
            <a:r>
              <a:rPr lang="en-US" dirty="0"/>
              <a:t>EIRP (121 </a:t>
            </a:r>
            <a:r>
              <a:rPr lang="en-US" dirty="0" err="1" smtClean="0"/>
              <a:t>dBm</a:t>
            </a:r>
            <a:r>
              <a:rPr lang="en-US" dirty="0" smtClean="0"/>
              <a:t>/MHz) </a:t>
            </a:r>
            <a:r>
              <a:rPr lang="en-US" dirty="0"/>
              <a:t>– ESC detection threshold (-89 </a:t>
            </a:r>
            <a:r>
              <a:rPr lang="en-US" dirty="0" err="1"/>
              <a:t>dBm</a:t>
            </a:r>
            <a:r>
              <a:rPr lang="en-US" dirty="0"/>
              <a:t>/MHz)</a:t>
            </a:r>
          </a:p>
          <a:p>
            <a:r>
              <a:rPr lang="en-US" dirty="0" smtClean="0"/>
              <a:t>E-</a:t>
            </a:r>
            <a:r>
              <a:rPr lang="en-US" dirty="0" err="1" smtClean="0"/>
              <a:t>DPA.kml</a:t>
            </a:r>
            <a:endParaRPr lang="en-US" dirty="0" smtClean="0"/>
          </a:p>
          <a:p>
            <a:r>
              <a:rPr lang="en-US" dirty="0" smtClean="0"/>
              <a:t>For locations inside the DPA and less than 75 km from the shore, use 95% Reliability to </a:t>
            </a:r>
            <a:r>
              <a:rPr lang="en-US" dirty="0"/>
              <a:t>calculate path </a:t>
            </a:r>
            <a:r>
              <a:rPr lang="en-US" dirty="0" smtClean="0"/>
              <a:t>loss. </a:t>
            </a:r>
          </a:p>
          <a:p>
            <a:pPr lvl="1"/>
            <a:r>
              <a:rPr lang="en-US" dirty="0" smtClean="0"/>
              <a:t>75km </a:t>
            </a:r>
            <a:r>
              <a:rPr lang="en-US" dirty="0" err="1" smtClean="0"/>
              <a:t>kml</a:t>
            </a:r>
            <a:r>
              <a:rPr lang="en-US" dirty="0" smtClean="0"/>
              <a:t> files provided by NTIA</a:t>
            </a:r>
            <a:endParaRPr lang="en-US" dirty="0"/>
          </a:p>
          <a:p>
            <a:r>
              <a:rPr lang="en-US" dirty="0" smtClean="0"/>
              <a:t>For locations inside the DPA and greater than 75 km from the shore, use 50% Reliability to calculate path loss </a:t>
            </a:r>
          </a:p>
          <a:p>
            <a:r>
              <a:rPr lang="en-US" dirty="0" smtClean="0"/>
              <a:t>Example DPA </a:t>
            </a:r>
            <a:r>
              <a:rPr lang="en-US" dirty="0"/>
              <a:t>grid spacing </a:t>
            </a:r>
            <a:endParaRPr lang="en-US" dirty="0" smtClean="0"/>
          </a:p>
          <a:p>
            <a:pPr lvl="1"/>
            <a:r>
              <a:rPr lang="en-US" dirty="0" smtClean="0"/>
              <a:t>Points spaced 1km along the DPA edge and a 1km x 1km grid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 Input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Sensor Name</a:t>
            </a:r>
          </a:p>
          <a:p>
            <a:r>
              <a:rPr lang="en-US" dirty="0" smtClean="0"/>
              <a:t>Latitude (decimal degrees)</a:t>
            </a:r>
          </a:p>
          <a:p>
            <a:r>
              <a:rPr lang="en-US" dirty="0" smtClean="0"/>
              <a:t>Longitude (decimal degrees)</a:t>
            </a:r>
          </a:p>
          <a:p>
            <a:r>
              <a:rPr lang="en-US" dirty="0" smtClean="0"/>
              <a:t>Antenna Height (AGL) (meters)</a:t>
            </a:r>
          </a:p>
          <a:p>
            <a:r>
              <a:rPr lang="en-US" dirty="0" smtClean="0"/>
              <a:t>Antenna Gain (</a:t>
            </a:r>
            <a:r>
              <a:rPr lang="en-US" dirty="0" err="1" smtClean="0"/>
              <a:t>dBi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Cable Loss (dB)</a:t>
            </a:r>
          </a:p>
          <a:p>
            <a:r>
              <a:rPr lang="en-US" dirty="0" smtClean="0"/>
              <a:t>Antenna Horizontal Beam width (degrees)</a:t>
            </a:r>
          </a:p>
          <a:p>
            <a:r>
              <a:rPr lang="en-US" dirty="0" smtClean="0"/>
              <a:t>Antenna Vertical Beam width (degrees)</a:t>
            </a:r>
          </a:p>
          <a:p>
            <a:r>
              <a:rPr lang="en-US" dirty="0" smtClean="0"/>
              <a:t>Antenna Azimuth (0° is North)</a:t>
            </a:r>
          </a:p>
          <a:p>
            <a:r>
              <a:rPr lang="en-US" dirty="0" smtClean="0"/>
              <a:t>Antenna Downtilt</a:t>
            </a:r>
          </a:p>
          <a:p>
            <a:r>
              <a:rPr lang="en-US" dirty="0" smtClean="0"/>
              <a:t>ESC-DPA Coverage Combinations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7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Calculate the ESC-DPA coverage for each set of ESCs.</a:t>
            </a:r>
          </a:p>
          <a:p>
            <a:pPr lvl="1"/>
            <a:r>
              <a:rPr lang="en-US" dirty="0" smtClean="0"/>
              <a:t>For Example:</a:t>
            </a:r>
          </a:p>
          <a:p>
            <a:pPr lvl="2"/>
            <a:r>
              <a:rPr lang="en-US" dirty="0" smtClean="0"/>
              <a:t>For each row, all ESC Sensor(s) need to be online.</a:t>
            </a:r>
          </a:p>
          <a:p>
            <a:pPr lvl="2"/>
            <a:r>
              <a:rPr lang="en-US" dirty="0" smtClean="0"/>
              <a:t>A detection by any one of the sensor(s) activates the DPA.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ESC-DPA Coverage Combinations (Logic)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561458"/>
              </p:ext>
            </p:extLst>
          </p:nvPr>
        </p:nvGraphicFramePr>
        <p:xfrm>
          <a:off x="2535024" y="3805254"/>
          <a:ext cx="65147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677">
                  <a:extLst>
                    <a:ext uri="{9D8B030D-6E8A-4147-A177-3AD203B41FA5}">
                      <a16:colId xmlns:a16="http://schemas.microsoft.com/office/drawing/2014/main" val="539816894"/>
                    </a:ext>
                  </a:extLst>
                </a:gridCol>
                <a:gridCol w="1628677">
                  <a:extLst>
                    <a:ext uri="{9D8B030D-6E8A-4147-A177-3AD203B41FA5}">
                      <a16:colId xmlns:a16="http://schemas.microsoft.com/office/drawing/2014/main" val="2307303176"/>
                    </a:ext>
                  </a:extLst>
                </a:gridCol>
                <a:gridCol w="1628677">
                  <a:extLst>
                    <a:ext uri="{9D8B030D-6E8A-4147-A177-3AD203B41FA5}">
                      <a16:colId xmlns:a16="http://schemas.microsoft.com/office/drawing/2014/main" val="4005967664"/>
                    </a:ext>
                  </a:extLst>
                </a:gridCol>
                <a:gridCol w="1628677">
                  <a:extLst>
                    <a:ext uri="{9D8B030D-6E8A-4147-A177-3AD203B41FA5}">
                      <a16:colId xmlns:a16="http://schemas.microsoft.com/office/drawing/2014/main" val="4030271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DPA Name</a:t>
                      </a:r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Name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3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East</a:t>
                      </a:r>
                      <a:r>
                        <a:rPr lang="en-US" baseline="0" dirty="0" smtClean="0"/>
                        <a:t> DPA 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#001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61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East DPA 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</a:t>
                      </a:r>
                      <a:r>
                        <a:rPr lang="en-US" baseline="0" dirty="0" smtClean="0"/>
                        <a:t> #002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</a:t>
                      </a:r>
                      <a:r>
                        <a:rPr lang="en-US" baseline="0" dirty="0" smtClean="0"/>
                        <a:t> #003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80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East DPA 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#004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Sensor #005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Sensor #006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174869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9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Calculations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769975"/>
              </p:ext>
            </p:extLst>
          </p:nvPr>
        </p:nvGraphicFramePr>
        <p:xfrm>
          <a:off x="3147765" y="1973383"/>
          <a:ext cx="53363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090">
                  <a:extLst>
                    <a:ext uri="{9D8B030D-6E8A-4147-A177-3AD203B41FA5}">
                      <a16:colId xmlns:a16="http://schemas.microsoft.com/office/drawing/2014/main" val="539816894"/>
                    </a:ext>
                  </a:extLst>
                </a:gridCol>
                <a:gridCol w="2041493">
                  <a:extLst>
                    <a:ext uri="{9D8B030D-6E8A-4147-A177-3AD203B41FA5}">
                      <a16:colId xmlns:a16="http://schemas.microsoft.com/office/drawing/2014/main" val="2307303176"/>
                    </a:ext>
                  </a:extLst>
                </a:gridCol>
                <a:gridCol w="1960776">
                  <a:extLst>
                    <a:ext uri="{9D8B030D-6E8A-4147-A177-3AD203B41FA5}">
                      <a16:colId xmlns:a16="http://schemas.microsoft.com/office/drawing/2014/main" val="4005967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DPA Name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Name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3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East</a:t>
                      </a:r>
                      <a:r>
                        <a:rPr lang="en-US" baseline="0" dirty="0" smtClean="0"/>
                        <a:t> DPA 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Sensor</a:t>
                      </a:r>
                      <a:r>
                        <a:rPr lang="en-US" baseline="0" dirty="0" smtClean="0"/>
                        <a:t>002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61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East DPA 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Sensor</a:t>
                      </a:r>
                      <a:r>
                        <a:rPr lang="en-US" baseline="0" dirty="0" smtClean="0"/>
                        <a:t>003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80248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93602"/>
              </p:ext>
            </p:extLst>
          </p:nvPr>
        </p:nvGraphicFramePr>
        <p:xfrm>
          <a:off x="838200" y="3519428"/>
          <a:ext cx="10282554" cy="2334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06">
                  <a:extLst>
                    <a:ext uri="{9D8B030D-6E8A-4147-A177-3AD203B41FA5}">
                      <a16:colId xmlns:a16="http://schemas.microsoft.com/office/drawing/2014/main" val="1525173677"/>
                    </a:ext>
                  </a:extLst>
                </a:gridCol>
                <a:gridCol w="1142506">
                  <a:extLst>
                    <a:ext uri="{9D8B030D-6E8A-4147-A177-3AD203B41FA5}">
                      <a16:colId xmlns:a16="http://schemas.microsoft.com/office/drawing/2014/main" val="2836172103"/>
                    </a:ext>
                  </a:extLst>
                </a:gridCol>
                <a:gridCol w="1142506">
                  <a:extLst>
                    <a:ext uri="{9D8B030D-6E8A-4147-A177-3AD203B41FA5}">
                      <a16:colId xmlns:a16="http://schemas.microsoft.com/office/drawing/2014/main" val="3201709645"/>
                    </a:ext>
                  </a:extLst>
                </a:gridCol>
                <a:gridCol w="1142506">
                  <a:extLst>
                    <a:ext uri="{9D8B030D-6E8A-4147-A177-3AD203B41FA5}">
                      <a16:colId xmlns:a16="http://schemas.microsoft.com/office/drawing/2014/main" val="3246088845"/>
                    </a:ext>
                  </a:extLst>
                </a:gridCol>
                <a:gridCol w="1142506">
                  <a:extLst>
                    <a:ext uri="{9D8B030D-6E8A-4147-A177-3AD203B41FA5}">
                      <a16:colId xmlns:a16="http://schemas.microsoft.com/office/drawing/2014/main" val="4054183271"/>
                    </a:ext>
                  </a:extLst>
                </a:gridCol>
                <a:gridCol w="1142506">
                  <a:extLst>
                    <a:ext uri="{9D8B030D-6E8A-4147-A177-3AD203B41FA5}">
                      <a16:colId xmlns:a16="http://schemas.microsoft.com/office/drawing/2014/main" val="190981145"/>
                    </a:ext>
                  </a:extLst>
                </a:gridCol>
                <a:gridCol w="1142506">
                  <a:extLst>
                    <a:ext uri="{9D8B030D-6E8A-4147-A177-3AD203B41FA5}">
                      <a16:colId xmlns:a16="http://schemas.microsoft.com/office/drawing/2014/main" val="1899353190"/>
                    </a:ext>
                  </a:extLst>
                </a:gridCol>
                <a:gridCol w="1142506">
                  <a:extLst>
                    <a:ext uri="{9D8B030D-6E8A-4147-A177-3AD203B41FA5}">
                      <a16:colId xmlns:a16="http://schemas.microsoft.com/office/drawing/2014/main" val="413122601"/>
                    </a:ext>
                  </a:extLst>
                </a:gridCol>
                <a:gridCol w="1142506">
                  <a:extLst>
                    <a:ext uri="{9D8B030D-6E8A-4147-A177-3AD203B41FA5}">
                      <a16:colId xmlns:a16="http://schemas.microsoft.com/office/drawing/2014/main" val="2517514963"/>
                    </a:ext>
                  </a:extLst>
                </a:gridCol>
              </a:tblGrid>
              <a:tr h="901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Site 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Latitude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Longitude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ESC Antenna </a:t>
                      </a:r>
                      <a:r>
                        <a:rPr lang="en-US" sz="1800" u="none" strike="noStrike" dirty="0" smtClean="0">
                          <a:effectLst/>
                        </a:rPr>
                        <a:t>Height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ESC Antenna </a:t>
                      </a:r>
                      <a:r>
                        <a:rPr lang="en-US" sz="1800" u="none" strike="noStrike" dirty="0" smtClean="0">
                          <a:effectLst/>
                        </a:rPr>
                        <a:t>Azimuth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ESC Antenna Downtilt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Horizontal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Antenna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Beamwidth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Horizontal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Antenna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Beamwidth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Antenna </a:t>
                      </a:r>
                      <a:r>
                        <a:rPr lang="en-US" sz="1800" u="none" strike="noStrike" dirty="0" smtClean="0">
                          <a:effectLst/>
                        </a:rPr>
                        <a:t>Gain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9239940"/>
                  </a:ext>
                </a:extLst>
              </a:tr>
              <a:tr h="477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Sensor001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36.38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-75.98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4421009"/>
                  </a:ext>
                </a:extLst>
              </a:tr>
              <a:tr h="477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Sensor002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37.94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-75.54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7125345"/>
                  </a:ext>
                </a:extLst>
              </a:tr>
              <a:tr h="477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Sensor003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37.18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-75.96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9622261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Sensor DPA Coverage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20" y="1349328"/>
            <a:ext cx="6575138" cy="55086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51573" y="3501790"/>
            <a:ext cx="1099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95%</a:t>
            </a:r>
          </a:p>
          <a:p>
            <a:pPr algn="ctr"/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3951178"/>
            <a:ext cx="1099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50%</a:t>
            </a:r>
          </a:p>
          <a:p>
            <a:pPr algn="ctr"/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1871" y="216572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75km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368751" y="2453839"/>
            <a:ext cx="329936" cy="358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038600" y="4920143"/>
            <a:ext cx="383679" cy="41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2302" y="4772646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ESC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765926" y="3206787"/>
            <a:ext cx="329936" cy="358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30894" y="2894446"/>
            <a:ext cx="56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8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9954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Combination DPA </a:t>
            </a:r>
            <a:r>
              <a:rPr lang="en-US" dirty="0" smtClean="0"/>
              <a:t>Coverage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7"/>
            <a:ext cx="5943600" cy="49668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1633"/>
            <a:ext cx="5943600" cy="4985935"/>
          </a:xfrm>
          <a:prstGeom prst="rect">
            <a:avLst/>
          </a:prstGeom>
        </p:spPr>
      </p:pic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1E0-6DBE-459B-8014-2D9E2B156A2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115569"/>
              </p:ext>
            </p:extLst>
          </p:nvPr>
        </p:nvGraphicFramePr>
        <p:xfrm>
          <a:off x="7542226" y="362605"/>
          <a:ext cx="42695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225">
                  <a:extLst>
                    <a:ext uri="{9D8B030D-6E8A-4147-A177-3AD203B41FA5}">
                      <a16:colId xmlns:a16="http://schemas.microsoft.com/office/drawing/2014/main" val="539816894"/>
                    </a:ext>
                  </a:extLst>
                </a:gridCol>
                <a:gridCol w="1221540">
                  <a:extLst>
                    <a:ext uri="{9D8B030D-6E8A-4147-A177-3AD203B41FA5}">
                      <a16:colId xmlns:a16="http://schemas.microsoft.com/office/drawing/2014/main" val="2307303176"/>
                    </a:ext>
                  </a:extLst>
                </a:gridCol>
                <a:gridCol w="1568794">
                  <a:extLst>
                    <a:ext uri="{9D8B030D-6E8A-4147-A177-3AD203B41FA5}">
                      <a16:colId xmlns:a16="http://schemas.microsoft.com/office/drawing/2014/main" val="4005967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DPA Name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 Name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3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East</a:t>
                      </a:r>
                      <a:r>
                        <a:rPr lang="en-US" baseline="0" dirty="0" smtClean="0"/>
                        <a:t> DPA 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Sensor</a:t>
                      </a:r>
                      <a:r>
                        <a:rPr lang="en-US" baseline="0" dirty="0" smtClean="0"/>
                        <a:t>002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61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East DPA 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Sensor</a:t>
                      </a:r>
                      <a:r>
                        <a:rPr lang="en-US" baseline="0" dirty="0" smtClean="0"/>
                        <a:t>003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80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6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361</Words>
  <Application>Microsoft Office PowerPoint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ESC-DPA Coverage Methodology</vt:lpstr>
      <vt:lpstr> Irregular Terrain Model P2P Parameters</vt:lpstr>
      <vt:lpstr>Input Parameters</vt:lpstr>
      <vt:lpstr>ESC Input Parameters</vt:lpstr>
      <vt:lpstr>ESC-DPA Coverage Combinations (Logic)</vt:lpstr>
      <vt:lpstr>Example Calculations</vt:lpstr>
      <vt:lpstr>Single Sensor DPA Coverage</vt:lpstr>
      <vt:lpstr>Combination DPA Coverage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ESC-DPA Coverage Methodology</dc:title>
  <dc:creator>LaSorte, Nickolas</dc:creator>
  <cp:lastModifiedBy>LaSorte, Nickolas</cp:lastModifiedBy>
  <cp:revision>23</cp:revision>
  <dcterms:created xsi:type="dcterms:W3CDTF">2018-11-15T13:07:46Z</dcterms:created>
  <dcterms:modified xsi:type="dcterms:W3CDTF">2018-11-16T13:23:42Z</dcterms:modified>
</cp:coreProperties>
</file>