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782" r:id="rId2"/>
  </p:sldMasterIdLst>
  <p:sldIdLst>
    <p:sldId id="256" r:id="rId3"/>
    <p:sldId id="292" r:id="rId4"/>
    <p:sldId id="259" r:id="rId5"/>
    <p:sldId id="268" r:id="rId6"/>
    <p:sldId id="261" r:id="rId7"/>
    <p:sldId id="262" r:id="rId8"/>
    <p:sldId id="263" r:id="rId9"/>
    <p:sldId id="264" r:id="rId10"/>
    <p:sldId id="281" r:id="rId11"/>
    <p:sldId id="282" r:id="rId12"/>
    <p:sldId id="266" r:id="rId13"/>
    <p:sldId id="269" r:id="rId14"/>
    <p:sldId id="272" r:id="rId15"/>
    <p:sldId id="283" r:id="rId16"/>
    <p:sldId id="274" r:id="rId17"/>
    <p:sldId id="275" r:id="rId18"/>
    <p:sldId id="289" r:id="rId19"/>
    <p:sldId id="293" r:id="rId20"/>
    <p:sldId id="291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5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1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17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46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6454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30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4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0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46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3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72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7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0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40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624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84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0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81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6921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2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588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85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841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27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0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6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7A1B94-3DF7-42E1-94CB-14335670B93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C6B14-39AA-4AB9-9645-D95937F5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7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091"/>
            <a:ext cx="9144000" cy="3205163"/>
          </a:xfrm>
        </p:spPr>
        <p:txBody>
          <a:bodyPr>
            <a:normAutofit fontScale="90000"/>
          </a:bodyPr>
          <a:lstStyle/>
          <a:p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Ανώτατο Εκπαιδευτικό Ίδρυμα Πειραιά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T.T.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Τμήμα Ηλεκτρονικών Μηχανικών Τ.Ε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Πτυχιακή Εργασία</a:t>
            </a:r>
            <a:br>
              <a:rPr lang="el-G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Σπουδαστής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l-G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Λαζαρίδης Νικόλαος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Α.Μ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41061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με θέμα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99254"/>
            <a:ext cx="9144000" cy="315234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l-GR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Υλοποίηση </a:t>
            </a:r>
            <a:r>
              <a:rPr lang="el-G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Αυτόνομου Ιπτάμενου Οχήματος βασισμένου σε πλατφόρμα Ανοικτού Κώδικα και σύγχρονων τεχνολογιών εντοπισμού </a:t>
            </a:r>
            <a:r>
              <a:rPr lang="el-GR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θέσης</a:t>
            </a:r>
          </a:p>
          <a:p>
            <a:endParaRPr lang="el-GR" sz="3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l-G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Εισηγητής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Καθηγητής</a:t>
            </a:r>
          </a:p>
          <a:p>
            <a:pPr algn="r"/>
            <a:r>
              <a:rPr lang="el-G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κ. Παναγιώτης Παπαγέωργας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244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08" y="457201"/>
            <a:ext cx="9019584" cy="5767386"/>
          </a:xfrm>
        </p:spPr>
      </p:pic>
    </p:spTree>
    <p:extLst>
      <p:ext uri="{BB962C8B-B14F-4D97-AF65-F5344CB8AC3E}">
        <p14:creationId xmlns:p14="http://schemas.microsoft.com/office/powerpoint/2010/main" val="4981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l-GR" dirty="0" smtClean="0"/>
              <a:t>Σύστημα Ελέγχου Πτήσης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307806"/>
          </a:xfrm>
        </p:spPr>
        <p:txBody>
          <a:bodyPr/>
          <a:lstStyle/>
          <a:p>
            <a:r>
              <a:rPr lang="el-GR" dirty="0" smtClean="0"/>
              <a:t>Αισθητήρες</a:t>
            </a:r>
          </a:p>
          <a:p>
            <a:pPr lvl="1"/>
            <a:r>
              <a:rPr lang="el-GR" dirty="0" smtClean="0"/>
              <a:t>Επιταχυνσιόμετρο</a:t>
            </a:r>
          </a:p>
          <a:p>
            <a:pPr lvl="1"/>
            <a:r>
              <a:rPr lang="el-GR" dirty="0" smtClean="0"/>
              <a:t>Γυροσκόπιο</a:t>
            </a:r>
          </a:p>
          <a:p>
            <a:pPr lvl="1"/>
            <a:r>
              <a:rPr lang="el-GR" dirty="0" smtClean="0"/>
              <a:t>Μαγνητόμετρο</a:t>
            </a:r>
          </a:p>
          <a:p>
            <a:pPr lvl="1"/>
            <a:r>
              <a:rPr lang="el-GR" dirty="0" smtClean="0"/>
              <a:t>Βαρόμετρο</a:t>
            </a:r>
            <a:endParaRPr lang="en-US" dirty="0" smtClean="0"/>
          </a:p>
          <a:p>
            <a:pPr lvl="1"/>
            <a:r>
              <a:rPr lang="el-GR" dirty="0" smtClean="0"/>
              <a:t>Βαθμίδα δέκτη </a:t>
            </a:r>
            <a:r>
              <a:rPr lang="en-US" dirty="0" smtClean="0"/>
              <a:t>GPS</a:t>
            </a:r>
            <a:endParaRPr lang="el-GR" dirty="0" smtClean="0"/>
          </a:p>
          <a:p>
            <a:r>
              <a:rPr lang="el-GR" dirty="0" smtClean="0"/>
              <a:t>Αλγόριθμος για παραγωγή </a:t>
            </a:r>
          </a:p>
          <a:p>
            <a:pPr marL="0" indent="0">
              <a:buNone/>
            </a:pPr>
            <a:r>
              <a:rPr lang="el-GR" dirty="0"/>
              <a:t>	</a:t>
            </a:r>
            <a:r>
              <a:rPr lang="el-GR" dirty="0" smtClean="0"/>
              <a:t>σήματος εξόδου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2" y="1768475"/>
            <a:ext cx="4741336" cy="39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134"/>
            <a:ext cx="10515600" cy="1635124"/>
          </a:xfrm>
        </p:spPr>
        <p:txBody>
          <a:bodyPr>
            <a:normAutofit/>
          </a:bodyPr>
          <a:lstStyle/>
          <a:p>
            <a:r>
              <a:rPr lang="el-GR" dirty="0" smtClean="0"/>
              <a:t>Το σήμα από τον Χειριστή μέχρι την </a:t>
            </a:r>
            <a:br>
              <a:rPr lang="el-GR" dirty="0" smtClean="0"/>
            </a:br>
            <a:r>
              <a:rPr lang="el-GR" dirty="0" smtClean="0"/>
              <a:t>προπέλα. Σύστημα Ραδιοεπικοινωνίας </a:t>
            </a:r>
            <a:r>
              <a:rPr lang="en-US" dirty="0" smtClean="0"/>
              <a:t>R/C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2" y="2726268"/>
            <a:ext cx="10653188" cy="24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8082"/>
          </a:xfrm>
        </p:spPr>
        <p:txBody>
          <a:bodyPr/>
          <a:lstStyle/>
          <a:p>
            <a:r>
              <a:rPr lang="en-US" dirty="0" smtClean="0"/>
              <a:t>BLDC </a:t>
            </a:r>
            <a:r>
              <a:rPr lang="el-GR" dirty="0" smtClean="0"/>
              <a:t>κινητήρες και προπέλες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Περιστροφή των εξαρτημάτων στην ίδια διαγώγιο με την ίδια φορά</a:t>
            </a:r>
          </a:p>
          <a:p>
            <a:endParaRPr lang="el-GR" dirty="0"/>
          </a:p>
          <a:p>
            <a:endParaRPr lang="en-US" dirty="0"/>
          </a:p>
        </p:txBody>
      </p:sp>
      <p:pic>
        <p:nvPicPr>
          <p:cNvPr id="4" name="Picture 3" descr="Quad X Propeller Configur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467" y="2895600"/>
            <a:ext cx="4199466" cy="31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Quadcopter FCS &amp; Motor Block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830" y="2895600"/>
            <a:ext cx="4423304" cy="314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0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Τροφοδοσία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0862"/>
            <a:ext cx="10515600" cy="4351338"/>
          </a:xfrm>
        </p:spPr>
        <p:txBody>
          <a:bodyPr/>
          <a:lstStyle/>
          <a:p>
            <a:r>
              <a:rPr lang="el-GR" dirty="0" smtClean="0"/>
              <a:t>Μπαταρία </a:t>
            </a:r>
            <a:r>
              <a:rPr lang="en-US" dirty="0" smtClean="0"/>
              <a:t>LiPo</a:t>
            </a:r>
          </a:p>
          <a:p>
            <a:pPr lvl="1"/>
            <a:r>
              <a:rPr lang="en-US" dirty="0" smtClean="0"/>
              <a:t>2700mAh</a:t>
            </a:r>
          </a:p>
          <a:p>
            <a:pPr lvl="1"/>
            <a:r>
              <a:rPr lang="en-US" dirty="0" smtClean="0"/>
              <a:t>3S</a:t>
            </a:r>
          </a:p>
          <a:p>
            <a:pPr lvl="1"/>
            <a:r>
              <a:rPr lang="en-US" dirty="0" smtClean="0"/>
              <a:t>20C</a:t>
            </a:r>
          </a:p>
          <a:p>
            <a:endParaRPr lang="en-US" dirty="0"/>
          </a:p>
          <a:p>
            <a:r>
              <a:rPr lang="el-GR" dirty="0" smtClean="0"/>
              <a:t>Τροφοδοτικό </a:t>
            </a:r>
            <a:r>
              <a:rPr lang="en-US" dirty="0" smtClean="0"/>
              <a:t>APM PM</a:t>
            </a:r>
          </a:p>
          <a:p>
            <a:pPr lvl="1"/>
            <a:r>
              <a:rPr lang="el-GR" dirty="0" smtClean="0"/>
              <a:t>Παρέχει 5.37</a:t>
            </a:r>
            <a:r>
              <a:rPr lang="en-US" dirty="0" smtClean="0"/>
              <a:t>V / 2.25A</a:t>
            </a:r>
          </a:p>
        </p:txBody>
      </p:sp>
      <p:pic>
        <p:nvPicPr>
          <p:cNvPr id="1026" name="Picture 2" descr="LiPo Turnigy 2700mAh 3S 2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1" y="365125"/>
            <a:ext cx="5524500" cy="342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APM Power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1" y="3920515"/>
            <a:ext cx="5524500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7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5007"/>
          </a:xfrm>
        </p:spPr>
        <p:txBody>
          <a:bodyPr/>
          <a:lstStyle/>
          <a:p>
            <a:r>
              <a:rPr lang="el-GR" dirty="0" smtClean="0"/>
              <a:t>Τηλεμετρία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1067"/>
            <a:ext cx="10515600" cy="4415896"/>
          </a:xfrm>
        </p:spPr>
        <p:txBody>
          <a:bodyPr/>
          <a:lstStyle/>
          <a:p>
            <a:r>
              <a:rPr lang="el-GR" dirty="0" smtClean="0"/>
              <a:t>Ένα σύστημα λήψης δεδομένων</a:t>
            </a:r>
          </a:p>
          <a:p>
            <a:r>
              <a:rPr lang="el-GR" dirty="0" smtClean="0"/>
              <a:t>Ένα μέσο μετάδοσης του σήματος</a:t>
            </a:r>
          </a:p>
          <a:p>
            <a:r>
              <a:rPr lang="el-GR" dirty="0" smtClean="0"/>
              <a:t>Η πλατφόρμα ανάλυσης και επεξεργασίας των δεδομένων</a:t>
            </a:r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r>
              <a:rPr lang="el-GR" dirty="0" smtClean="0"/>
              <a:t>Ποικίλα μέσα μετάδοσης για το σύστημα τηλεμετρίας</a:t>
            </a:r>
            <a:endParaRPr lang="en-US" dirty="0"/>
          </a:p>
        </p:txBody>
      </p:sp>
      <p:pic>
        <p:nvPicPr>
          <p:cNvPr id="3074" name="Picture 2" descr="Wireless telemetry system block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1" y="3403601"/>
            <a:ext cx="10283578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8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Προγραμματισμός</a:t>
            </a:r>
            <a:r>
              <a:rPr lang="en-US" dirty="0" smtClean="0"/>
              <a:t> </a:t>
            </a:r>
            <a:r>
              <a:rPr lang="el-GR" dirty="0" smtClean="0"/>
              <a:t>του </a:t>
            </a:r>
            <a:r>
              <a:rPr lang="en-US" dirty="0" smtClean="0"/>
              <a:t>CC3200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Το πιο προκλητικό έργο της εργασίας</a:t>
            </a:r>
          </a:p>
          <a:p>
            <a:r>
              <a:rPr lang="el-GR" sz="2400" dirty="0" smtClean="0"/>
              <a:t>Κατανόηση λειτουργικών συστημάτων πραγματικού χρόνου</a:t>
            </a:r>
            <a:r>
              <a:rPr lang="en-US" sz="2400" dirty="0" smtClean="0"/>
              <a:t> (RTOS)</a:t>
            </a:r>
            <a:endParaRPr lang="el-GR" sz="2400" dirty="0" smtClean="0"/>
          </a:p>
          <a:p>
            <a:r>
              <a:rPr lang="el-GR" sz="2400" dirty="0" smtClean="0"/>
              <a:t>Επιλογή συστήματος τηλεμετρίας</a:t>
            </a:r>
          </a:p>
          <a:p>
            <a:r>
              <a:rPr lang="el-GR" sz="2400" dirty="0" smtClean="0"/>
              <a:t>Επιλογή πρωτοκόλλου επικοινωνίας</a:t>
            </a:r>
          </a:p>
          <a:p>
            <a:r>
              <a:rPr lang="en-US" sz="2400" dirty="0" smtClean="0"/>
              <a:t>CC3200 LP </a:t>
            </a:r>
            <a:r>
              <a:rPr lang="el-GR" sz="2400" dirty="0" smtClean="0"/>
              <a:t>της </a:t>
            </a:r>
            <a:r>
              <a:rPr lang="en-US" sz="2400" dirty="0" smtClean="0"/>
              <a:t>T.I. </a:t>
            </a:r>
            <a:r>
              <a:rPr lang="el-GR" sz="2400" dirty="0" smtClean="0"/>
              <a:t>ο μικροελεγκτής εκπομπής δεδομένων και λήψης τους από το </a:t>
            </a:r>
            <a:r>
              <a:rPr lang="en-US" sz="2400" dirty="0" smtClean="0"/>
              <a:t>Ground Station (PC / Smartphone)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80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Μελλοντικές επεκτάσεις της εφαρμογής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3625"/>
            <a:ext cx="10515600" cy="3779308"/>
          </a:xfrm>
        </p:spPr>
        <p:txBody>
          <a:bodyPr>
            <a:normAutofit/>
          </a:bodyPr>
          <a:lstStyle/>
          <a:p>
            <a:r>
              <a:rPr lang="el-GR" sz="3200" dirty="0" smtClean="0"/>
              <a:t>Προσθήκη αισθητήρα υπερύχων για αυτόματη αποφυγή αντικειμένων</a:t>
            </a:r>
          </a:p>
          <a:p>
            <a:r>
              <a:rPr lang="el-GR" sz="3200" dirty="0" smtClean="0"/>
              <a:t>Προγραμματισμός συνδεσιμότητας </a:t>
            </a:r>
            <a:r>
              <a:rPr lang="en-US" sz="3200" dirty="0" smtClean="0"/>
              <a:t>WiFi direct.</a:t>
            </a:r>
          </a:p>
          <a:p>
            <a:r>
              <a:rPr lang="el-GR" sz="3200" dirty="0" smtClean="0"/>
              <a:t>Προσθήκη καλυμμάτων γύρω από τις προπέλες (</a:t>
            </a:r>
            <a:r>
              <a:rPr lang="en-US" sz="3200" dirty="0" smtClean="0"/>
              <a:t>Propeller Shroud)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76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56156"/>
            <a:ext cx="9404723" cy="1211326"/>
          </a:xfrm>
        </p:spPr>
        <p:txBody>
          <a:bodyPr/>
          <a:lstStyle/>
          <a:p>
            <a:r>
              <a:rPr lang="en-US" sz="2800" dirty="0"/>
              <a:t>ECE 4760: Final </a:t>
            </a:r>
            <a:r>
              <a:rPr lang="en-US" sz="2800" dirty="0" smtClean="0"/>
              <a:t>Project Cornell University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1200" dirty="0"/>
              <a:t>https://people.ece.cornell.edu/land/courses/ece4760/FinalProjects/s2012/yk579_jl2782_tnn7/yk579_jl2782_tnn7/intro.html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7482"/>
            <a:ext cx="8946541" cy="4880917"/>
          </a:xfrm>
        </p:spPr>
        <p:txBody>
          <a:bodyPr/>
          <a:lstStyle/>
          <a:p>
            <a:r>
              <a:rPr lang="en-US" b="1" dirty="0"/>
              <a:t>Team </a:t>
            </a:r>
            <a:r>
              <a:rPr lang="en-US" b="1" dirty="0" smtClean="0"/>
              <a:t>members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Joao </a:t>
            </a:r>
            <a:r>
              <a:rPr lang="en-US" dirty="0" smtClean="0"/>
              <a:t>Diogo </a:t>
            </a:r>
            <a:r>
              <a:rPr lang="en-US" dirty="0"/>
              <a:t>Lisboa de Menezes Falcao</a:t>
            </a:r>
            <a:br>
              <a:rPr lang="en-US" dirty="0"/>
            </a:br>
            <a:r>
              <a:rPr lang="en-US" dirty="0"/>
              <a:t>Terry Young Hwa Kim</a:t>
            </a:r>
            <a:br>
              <a:rPr lang="en-US" dirty="0"/>
            </a:br>
            <a:r>
              <a:rPr lang="en-US" dirty="0"/>
              <a:t>Thu-Thao Nguyen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218" y="2780271"/>
            <a:ext cx="6022728" cy="39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5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Εφαρμογές </a:t>
            </a:r>
            <a:r>
              <a:rPr lang="en-US" dirty="0" smtClean="0"/>
              <a:t>UAV drones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1468"/>
            <a:ext cx="10515600" cy="4826000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Λήψη φωτογραφιών και βιντεοσκόπηση από δυσπρόσιτες περιοχές και περιβάλλοντα.</a:t>
            </a:r>
          </a:p>
          <a:p>
            <a:r>
              <a:rPr lang="el-GR" sz="2400" dirty="0" smtClean="0"/>
              <a:t>Μελέτη ζωής στη φύση</a:t>
            </a:r>
            <a:endParaRPr lang="el-GR" sz="2400" dirty="0"/>
          </a:p>
          <a:p>
            <a:r>
              <a:rPr lang="el-GR" sz="2400" dirty="0" smtClean="0"/>
              <a:t>Απομακρυσμένος έλεγχος. Απόκτηση πληροφοριών, διεξαγωγή μετρήσεων.</a:t>
            </a:r>
          </a:p>
          <a:p>
            <a:r>
              <a:rPr lang="el-GR" sz="2400" dirty="0" smtClean="0"/>
              <a:t>Παροχή υγειονομικής βοήθειας σε κατάσταση έκτακτης ανάγκης.</a:t>
            </a:r>
          </a:p>
          <a:p>
            <a:r>
              <a:rPr lang="el-GR" sz="2400" dirty="0" smtClean="0"/>
              <a:t>Επόπτευση περιοχών, δασικών περιοχών για πυρκαγιές, ή εγκαταστάσεων.</a:t>
            </a:r>
          </a:p>
          <a:p>
            <a:r>
              <a:rPr lang="el-GR" sz="2400" dirty="0" smtClean="0"/>
              <a:t>Στρατιωτικές εφαρμογές. Επιτήρηση περιοχών και αναγνώριση στόχων. Αποστολές έρευνας και διάσωσης.</a:t>
            </a:r>
          </a:p>
          <a:p>
            <a:r>
              <a:rPr lang="el-GR" sz="2400" dirty="0" smtClean="0"/>
              <a:t>Ως ψυχαγωγικά παιχνίδια</a:t>
            </a:r>
          </a:p>
          <a:p>
            <a:r>
              <a:rPr lang="el-GR" sz="2400" dirty="0" smtClean="0"/>
              <a:t>Διανομή προιόντων, (γρήγορου) φαγητού.</a:t>
            </a:r>
          </a:p>
        </p:txBody>
      </p:sp>
    </p:spTree>
    <p:extLst>
      <p:ext uri="{BB962C8B-B14F-4D97-AF65-F5344CB8AC3E}">
        <p14:creationId xmlns:p14="http://schemas.microsoft.com/office/powerpoint/2010/main" val="10390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001"/>
            <a:ext cx="10515600" cy="50800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Περιεχόμενα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9867"/>
            <a:ext cx="10515600" cy="5127096"/>
          </a:xfrm>
        </p:spPr>
        <p:txBody>
          <a:bodyPr>
            <a:normAutofit/>
          </a:bodyPr>
          <a:lstStyle/>
          <a:p>
            <a:r>
              <a:rPr lang="el-GR" sz="3200" dirty="0"/>
              <a:t>Εισαγωγή στα μη επανδρωμένα αεροσκάφη (</a:t>
            </a:r>
            <a:r>
              <a:rPr lang="en-US" sz="3200" dirty="0"/>
              <a:t>UAV</a:t>
            </a:r>
            <a:r>
              <a:rPr lang="el-GR" sz="3200" dirty="0"/>
              <a:t>)</a:t>
            </a:r>
          </a:p>
          <a:p>
            <a:r>
              <a:rPr lang="el-GR" sz="3200" dirty="0"/>
              <a:t>Στόχοι Εργασίας</a:t>
            </a:r>
            <a:endParaRPr lang="en-US" sz="3200" dirty="0"/>
          </a:p>
          <a:p>
            <a:r>
              <a:rPr lang="el-GR" sz="3200" dirty="0"/>
              <a:t>Θεωρία </a:t>
            </a:r>
            <a:r>
              <a:rPr lang="en-US" sz="3200" dirty="0" smtClean="0"/>
              <a:t>UAV drones</a:t>
            </a:r>
            <a:endParaRPr lang="el-GR" sz="3200" dirty="0" smtClean="0"/>
          </a:p>
          <a:p>
            <a:r>
              <a:rPr lang="el-GR" sz="3200" dirty="0" smtClean="0"/>
              <a:t>Παρουσίαση </a:t>
            </a:r>
            <a:r>
              <a:rPr lang="el-GR" sz="3200" dirty="0"/>
              <a:t>Εξαρτημάτων και Υποσυστημάτων</a:t>
            </a:r>
          </a:p>
          <a:p>
            <a:r>
              <a:rPr lang="el-GR" sz="3200" dirty="0"/>
              <a:t>Υλοποίηση </a:t>
            </a:r>
            <a:r>
              <a:rPr lang="en-US" sz="3200" dirty="0"/>
              <a:t>Software </a:t>
            </a:r>
            <a:r>
              <a:rPr lang="el-GR" sz="3200" dirty="0"/>
              <a:t>της μονάδας </a:t>
            </a:r>
            <a:r>
              <a:rPr lang="el-GR" sz="3200" dirty="0" smtClean="0"/>
              <a:t>Τηλεμετρίας</a:t>
            </a:r>
            <a:endParaRPr lang="en-US" sz="3200" dirty="0" smtClean="0"/>
          </a:p>
          <a:p>
            <a:r>
              <a:rPr lang="el-GR" sz="3200" dirty="0" smtClean="0"/>
              <a:t>Εφαρμογές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55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934" y="2380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dirty="0" smtClean="0"/>
              <a:t>Σας ευχαριστώ</a:t>
            </a:r>
            <a:r>
              <a:rPr lang="en-US" sz="360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70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Στόχοι/Αντικείμενο της εργασίας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Σχεδίαση, Συναρμολόγηση, Προγραμματισμός ενός μη επανδρωμένου οχήματος τεσσάρων ελίκων </a:t>
            </a:r>
            <a:r>
              <a:rPr lang="el-GR" sz="2400" dirty="0"/>
              <a:t>(</a:t>
            </a:r>
            <a:r>
              <a:rPr lang="en-US" sz="2400" dirty="0" smtClean="0"/>
              <a:t>Quadcopter</a:t>
            </a:r>
            <a:r>
              <a:rPr lang="en-US" sz="2400" dirty="0" smtClean="0"/>
              <a:t>)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l-GR" sz="2400" dirty="0" smtClean="0"/>
              <a:t>Προγραμματισμός του συστήματος επικοινωνίας για τη λήψη δεδομένων τηλεμετρίας.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80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τα </a:t>
            </a:r>
            <a:r>
              <a:rPr lang="en-US" dirty="0" smtClean="0"/>
              <a:t>UAV drones;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Τα </a:t>
            </a:r>
            <a:r>
              <a:rPr lang="en-US" dirty="0" smtClean="0"/>
              <a:t>UAV </a:t>
            </a:r>
            <a:r>
              <a:rPr lang="el-GR" dirty="0" smtClean="0"/>
              <a:t>είναι κατασκευές ικανές για πτήση, που</a:t>
            </a:r>
          </a:p>
          <a:p>
            <a:pPr lvl="1"/>
            <a:r>
              <a:rPr lang="el-GR" dirty="0" smtClean="0"/>
              <a:t>μπορούν να ελέγχονται είτε από έναν χειριστή</a:t>
            </a:r>
            <a:r>
              <a:rPr lang="en-US" dirty="0" smtClean="0"/>
              <a:t>, </a:t>
            </a:r>
            <a:endParaRPr lang="el-GR" dirty="0" smtClean="0"/>
          </a:p>
          <a:p>
            <a:pPr lvl="1"/>
            <a:r>
              <a:rPr lang="el-GR" dirty="0" smtClean="0"/>
              <a:t>είτε να εκτελούν μια προκαθορισμένη αποστολή.</a:t>
            </a:r>
          </a:p>
          <a:p>
            <a:r>
              <a:rPr lang="el-GR" dirty="0" smtClean="0"/>
              <a:t>Το τετρακόπτερο (</a:t>
            </a:r>
            <a:r>
              <a:rPr lang="en-US" dirty="0" smtClean="0"/>
              <a:t>Quadcopter) </a:t>
            </a:r>
            <a:r>
              <a:rPr lang="el-GR" dirty="0" smtClean="0"/>
              <a:t>είναι ένα </a:t>
            </a:r>
            <a:r>
              <a:rPr lang="en-US" dirty="0" smtClean="0"/>
              <a:t>UAV</a:t>
            </a:r>
            <a:r>
              <a:rPr lang="el-GR" dirty="0" smtClean="0"/>
              <a:t>, που αποτελείται από ηλεκτρονικά και μηχανικά μέρη και στηρίζει τη λειτουργία του κυρίως στις αρχές της Αεροπορίας</a:t>
            </a:r>
          </a:p>
          <a:p>
            <a:r>
              <a:rPr lang="el-GR" dirty="0" smtClean="0"/>
              <a:t>Συγκεντρώνει γνώσεις που περιλαμβάνουν τη Φυσική, τα Μαθηματικά, τα Συστήματα Ελέγχου και την Επιστήμη Υπολογιστών για την υλοποίηση ενός </a:t>
            </a:r>
            <a:r>
              <a:rPr lang="en-US" dirty="0" smtClean="0"/>
              <a:t>UAV</a:t>
            </a:r>
            <a:r>
              <a:rPr lang="el-GR" dirty="0" smtClean="0"/>
              <a:t> </a:t>
            </a:r>
            <a:r>
              <a:rPr lang="en-US" dirty="0" smtClean="0"/>
              <a:t>drone.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6603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Οι δυνάμεις που ασκούνται σε ένα Αεροσκάφος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2607469"/>
            <a:ext cx="7096125" cy="3086100"/>
          </a:xfrm>
        </p:spPr>
      </p:pic>
    </p:spTree>
    <p:extLst>
      <p:ext uri="{BB962C8B-B14F-4D97-AF65-F5344CB8AC3E}">
        <p14:creationId xmlns:p14="http://schemas.microsoft.com/office/powerpoint/2010/main" val="34692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Ποιοί είναι οι μηχανισμοί ελέγχου πορείας και προσανατολισμού ενός αεροσκάφους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579" y="2052638"/>
            <a:ext cx="5226617" cy="4195762"/>
          </a:xfrm>
        </p:spPr>
      </p:pic>
    </p:spTree>
    <p:extLst>
      <p:ext uri="{BB962C8B-B14F-4D97-AF65-F5344CB8AC3E}">
        <p14:creationId xmlns:p14="http://schemas.microsoft.com/office/powerpoint/2010/main" val="39766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Πώς αυτοί οι μηχανισμοί εφαρμόζονται στα </a:t>
            </a:r>
            <a:r>
              <a:rPr lang="en-US" dirty="0" smtClean="0"/>
              <a:t>UAV;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Ένα τετρακόπτερο συνίσταται από 4 κινητήρες,</a:t>
            </a:r>
          </a:p>
          <a:p>
            <a:r>
              <a:rPr lang="el-GR" sz="2400" dirty="0" smtClean="0"/>
              <a:t>Η μεταβολή της ταχύτητας περιστροφής του κάθε κινητήρα με κατάλληλο τρόπο, επιτρέπει την πορεία του προς μια επιθυμητή κατεύθυνση,</a:t>
            </a:r>
          </a:p>
          <a:p>
            <a:r>
              <a:rPr lang="el-GR" sz="2400" dirty="0" smtClean="0"/>
              <a:t>Ο πιλότος στέλνει σήματα στον ελεγκτή πτήσης ο οποίος τα μεταφράζει σε </a:t>
            </a:r>
            <a:r>
              <a:rPr lang="en-US" sz="2400" dirty="0" smtClean="0"/>
              <a:t>PWM </a:t>
            </a:r>
            <a:r>
              <a:rPr lang="el-GR" sz="2400" dirty="0" smtClean="0"/>
              <a:t>σήματα για τους κινητήρες.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15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Υλοποίηση </a:t>
            </a:r>
            <a:r>
              <a:rPr lang="en-US" dirty="0" smtClean="0"/>
              <a:t>Hardware. </a:t>
            </a:r>
            <a:r>
              <a:rPr lang="el-GR" dirty="0" smtClean="0"/>
              <a:t>Υλικά που χρησιμοποιήθηκαν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801552"/>
          </a:xfrm>
        </p:spPr>
        <p:txBody>
          <a:bodyPr>
            <a:normAutofit/>
          </a:bodyPr>
          <a:lstStyle/>
          <a:p>
            <a:r>
              <a:rPr lang="el-GR" dirty="0" smtClean="0"/>
              <a:t>Ηλεκτρονικά συστήματα / ελεγκτές</a:t>
            </a:r>
            <a:endParaRPr lang="en-US" dirty="0" smtClean="0"/>
          </a:p>
          <a:p>
            <a:pPr lvl="1"/>
            <a:r>
              <a:rPr lang="el-GR" sz="2000" dirty="0" smtClean="0"/>
              <a:t>Ελεγκτής πτήσης </a:t>
            </a:r>
            <a:r>
              <a:rPr lang="en-US" sz="2000" dirty="0" smtClean="0"/>
              <a:t>APM 2.8</a:t>
            </a:r>
          </a:p>
          <a:p>
            <a:pPr lvl="1"/>
            <a:r>
              <a:rPr lang="el-GR" sz="2000" dirty="0" smtClean="0"/>
              <a:t>Σύστημα ραδιοεπικοινωνίας </a:t>
            </a:r>
            <a:r>
              <a:rPr lang="en-US" sz="2000" dirty="0" smtClean="0"/>
              <a:t>Turnigy 9x</a:t>
            </a:r>
          </a:p>
          <a:p>
            <a:pPr lvl="1"/>
            <a:r>
              <a:rPr lang="el-GR" sz="2000" dirty="0" smtClean="0"/>
              <a:t>Σύστημα ασύρματης τηλεμετρίας με το </a:t>
            </a:r>
            <a:r>
              <a:rPr lang="en-US" sz="2000" dirty="0" smtClean="0"/>
              <a:t>CC3200</a:t>
            </a:r>
            <a:endParaRPr lang="el-GR" sz="2000" dirty="0" smtClean="0"/>
          </a:p>
          <a:p>
            <a:r>
              <a:rPr lang="el-GR" dirty="0" smtClean="0"/>
              <a:t>Εξαρτήματα Ισχύος</a:t>
            </a:r>
          </a:p>
          <a:p>
            <a:pPr lvl="1"/>
            <a:r>
              <a:rPr lang="el-GR" sz="2000" dirty="0" smtClean="0"/>
              <a:t>Ηλεκτρονικοί Ελεγκτές Ταχύτητας</a:t>
            </a:r>
            <a:r>
              <a:rPr lang="en-US" sz="2000" dirty="0" smtClean="0"/>
              <a:t> (ESC) Turnigy Plush-12A-E</a:t>
            </a:r>
            <a:endParaRPr lang="el-GR" sz="2000" dirty="0" smtClean="0"/>
          </a:p>
          <a:p>
            <a:pPr lvl="1"/>
            <a:r>
              <a:rPr lang="el-GR" sz="2000" dirty="0" smtClean="0"/>
              <a:t>Κινητήρες χωρίς Ψήκτρες (</a:t>
            </a:r>
            <a:r>
              <a:rPr lang="en-US" sz="2000" dirty="0" smtClean="0"/>
              <a:t>Brushless</a:t>
            </a:r>
            <a:r>
              <a:rPr lang="el-GR" sz="2000" dirty="0" smtClean="0"/>
              <a:t>)</a:t>
            </a:r>
            <a:r>
              <a:rPr lang="en-US" sz="2000" dirty="0" smtClean="0"/>
              <a:t> LD1510A-02-P</a:t>
            </a:r>
          </a:p>
          <a:p>
            <a:pPr lvl="1"/>
            <a:r>
              <a:rPr lang="el-GR" sz="2000" dirty="0" smtClean="0"/>
              <a:t>Μπαταρία Λιθίου Πολυμερούς (</a:t>
            </a:r>
            <a:r>
              <a:rPr lang="en-US" sz="2000" dirty="0" smtClean="0"/>
              <a:t>LiPo)</a:t>
            </a:r>
          </a:p>
          <a:p>
            <a:r>
              <a:rPr lang="el-GR" dirty="0" smtClean="0"/>
              <a:t>Άτρακτος τετρακόπτερου</a:t>
            </a:r>
            <a:endParaRPr lang="en-US" dirty="0" smtClean="0"/>
          </a:p>
          <a:p>
            <a:r>
              <a:rPr lang="el-GR" dirty="0" smtClean="0"/>
              <a:t>Προπέλες</a:t>
            </a:r>
            <a:r>
              <a:rPr lang="en-US" dirty="0" smtClean="0"/>
              <a:t> Gemfan 5030</a:t>
            </a:r>
            <a:endParaRPr lang="el-GR" dirty="0" smtClean="0"/>
          </a:p>
          <a:p>
            <a:r>
              <a:rPr lang="el-GR" dirty="0" smtClean="0"/>
              <a:t>Μονάδα </a:t>
            </a:r>
            <a:r>
              <a:rPr lang="en-US" dirty="0" smtClean="0"/>
              <a:t>GPS uBlox Neo-6M</a:t>
            </a:r>
            <a:r>
              <a:rPr lang="el-GR" dirty="0" smtClean="0"/>
              <a:t> + Εξωτερική Πυξίδα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Autofit/>
          </a:bodyPr>
          <a:lstStyle/>
          <a:p>
            <a:r>
              <a:rPr lang="el-GR" dirty="0" smtClean="0"/>
              <a:t>Εξισώσεις επιλογής υποσυστημάτων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1999"/>
                <a:ext cx="10515600" cy="4144963"/>
              </a:xfrm>
            </p:spPr>
            <p:txBody>
              <a:bodyPr>
                <a:normAutofit/>
              </a:bodyPr>
              <a:lstStyle/>
              <a:p>
                <a:r>
                  <a:rPr lang="el-GR" dirty="0" smtClean="0"/>
                  <a:t>Δύναμη (στατικής) προώθησης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l-GR" sz="3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l-G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sz="3200" i="1">
                        <a:latin typeface="Cambria Math" panose="02040503050406030204" pitchFamily="18" charset="0"/>
                      </a:rPr>
                      <m:t>=0.794⋅</m:t>
                    </m:r>
                    <m:rad>
                      <m:ra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l-GR" sz="3200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l-GR" sz="32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l-GR" sz="32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𝜊𝜆</m:t>
                                </m:r>
                              </m:sub>
                            </m:sSub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sz="3200" dirty="0" smtClean="0"/>
                  <a:t> (N)</a:t>
                </a:r>
              </a:p>
              <a:p>
                <a:endParaRPr lang="en-US" sz="3200" dirty="0" smtClean="0"/>
              </a:p>
              <a:p>
                <a:r>
                  <a:rPr lang="el-GR" dirty="0" smtClean="0"/>
                  <a:t>Χρόνος Πτήσης</a:t>
                </a:r>
              </a:p>
              <a:p>
                <a:pPr marL="0" indent="0">
                  <a:buNone/>
                </a:pPr>
                <a:r>
                  <a:rPr lang="el-GR" sz="3200" dirty="0" smtClean="0"/>
                  <a:t>	</a:t>
                </a:r>
                <a14:m>
                  <m:oMath xmlns:m="http://schemas.openxmlformats.org/officeDocument/2006/math">
                    <m:r>
                      <a:rPr lang="el-GR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l-G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3200" i="1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l-GR" sz="3200" i="1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l-GR" sz="32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3200" i="1">
                            <a:latin typeface="Cambria Math" panose="02040503050406030204" pitchFamily="18" charset="0"/>
                          </a:rPr>
                          <m:t>𝑐𝑎𝑝𝑎𝑐𝑖𝑡𝑦</m:t>
                        </m:r>
                        <m:r>
                          <a:rPr lang="el-GR" sz="32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l-GR" sz="32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l-GR" sz="3200" i="1">
                            <a:latin typeface="Cambria Math" panose="02040503050406030204" pitchFamily="18" charset="0"/>
                          </a:rPr>
                          <m:t>4⋅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l-GR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l-GR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sz="3200" dirty="0" smtClean="0"/>
                  <a:t>     (</a:t>
                </a:r>
                <a:r>
                  <a:rPr lang="en-US" sz="3200" dirty="0" smtClean="0"/>
                  <a:t>min</a:t>
                </a:r>
                <a:r>
                  <a:rPr lang="el-GR" sz="3200" dirty="0" smtClean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1999"/>
                <a:ext cx="10515600" cy="4144963"/>
              </a:xfrm>
              <a:blipFill rotWithShape="0">
                <a:blip r:embed="rId2"/>
                <a:stretch>
                  <a:fillRect l="-1043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6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</TotalTime>
  <Words>523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Century Gothic</vt:lpstr>
      <vt:lpstr>Times New Roman</vt:lpstr>
      <vt:lpstr>Wingdings 3</vt:lpstr>
      <vt:lpstr>Wisp</vt:lpstr>
      <vt:lpstr>Ion</vt:lpstr>
      <vt:lpstr> Ανώτατο Εκπαιδευτικό Ίδρυμα Πειραιά T.T. Τμήμα Ηλεκτρονικών Μηχανικών Τ.Ε.  Πτυχιακή Εργασία  Σπουδαστής:Λαζαρίδης Νικόλαος, Α.Μ.: 41061  με θέμα:</vt:lpstr>
      <vt:lpstr>Περιεχόμενα</vt:lpstr>
      <vt:lpstr>Στόχοι/Αντικείμενο της εργασίας</vt:lpstr>
      <vt:lpstr>Τι είναι τα UAV drones;</vt:lpstr>
      <vt:lpstr>Οι δυνάμεις που ασκούνται σε ένα Αεροσκάφος</vt:lpstr>
      <vt:lpstr>Ποιοί είναι οι μηχανισμοί ελέγχου πορείας και προσανατολισμού ενός αεροσκάφους;</vt:lpstr>
      <vt:lpstr>Πώς αυτοί οι μηχανισμοί εφαρμόζονται στα UAV;</vt:lpstr>
      <vt:lpstr>Υλοποίηση Hardware. Υλικά που χρησιμοποιήθηκαν</vt:lpstr>
      <vt:lpstr>Εξισώσεις επιλογής υποσυστημάτων</vt:lpstr>
      <vt:lpstr>PowerPoint Presentation</vt:lpstr>
      <vt:lpstr>Σύστημα Ελέγχου Πτήσης</vt:lpstr>
      <vt:lpstr>Το σήμα από τον Χειριστή μέχρι την  προπέλα. Σύστημα Ραδιοεπικοινωνίας R/C</vt:lpstr>
      <vt:lpstr>BLDC κινητήρες και προπέλες</vt:lpstr>
      <vt:lpstr>Τροφοδοσία</vt:lpstr>
      <vt:lpstr>Τηλεμετρία</vt:lpstr>
      <vt:lpstr>Προγραμματισμός του CC3200</vt:lpstr>
      <vt:lpstr>Μελλοντικές επεκτάσεις της εφαρμογής</vt:lpstr>
      <vt:lpstr>ECE 4760: Final Project Cornell University  https://people.ece.cornell.edu/land/courses/ece4760/FinalProjects/s2012/yk579_jl2782_tnn7/yk579_jl2782_tnn7/intro.html</vt:lpstr>
      <vt:lpstr>Εφαρμογές UAV drones</vt:lpstr>
      <vt:lpstr>Σας ευχαριστώ.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Νίκος Λαζαρίδης</dc:creator>
  <cp:lastModifiedBy>Termin</cp:lastModifiedBy>
  <cp:revision>57</cp:revision>
  <dcterms:created xsi:type="dcterms:W3CDTF">2016-04-05T14:05:22Z</dcterms:created>
  <dcterms:modified xsi:type="dcterms:W3CDTF">2016-04-22T06:34:59Z</dcterms:modified>
</cp:coreProperties>
</file>