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4" r:id="rId2"/>
    <p:sldId id="306" r:id="rId3"/>
    <p:sldId id="305" r:id="rId4"/>
    <p:sldId id="307" r:id="rId5"/>
    <p:sldId id="308" r:id="rId6"/>
    <p:sldId id="309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650E5D-C573-47A3-8D68-B1FADBB1B0C6}">
          <p14:sldIdLst>
            <p14:sldId id="304"/>
            <p14:sldId id="306"/>
            <p14:sldId id="305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400" y="5450701"/>
            <a:ext cx="1760567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21" name="副标题 20">
            <a:extLst>
              <a:ext uri="{FF2B5EF4-FFF2-40B4-BE49-F238E27FC236}">
                <a16:creationId xmlns:a16="http://schemas.microsoft.com/office/drawing/2014/main" id="{428D29D4-3826-2E5D-2CC3-6BB7782B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2986203"/>
            <a:ext cx="427355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You can enter subtitle here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9360000" cy="15113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F2D530-E17D-53D9-D069-F79D63B81D69}"/>
              </a:ext>
            </a:extLst>
          </p:cNvPr>
          <p:cNvCxnSpPr>
            <a:cxnSpLocks/>
          </p:cNvCxnSpPr>
          <p:nvPr userDrawn="1"/>
        </p:nvCxnSpPr>
        <p:spPr>
          <a:xfrm>
            <a:off x="761998" y="4009572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E67F906-1CD8-6252-1B6A-762D0B1C0E8D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9C8F4F-528B-9785-3901-240BE303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0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4C0795B-907B-4B2D-B078-46C9F865AC2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 descr="雪山山顶">
              <a:extLst>
                <a:ext uri="{FF2B5EF4-FFF2-40B4-BE49-F238E27FC236}">
                  <a16:creationId xmlns:a16="http://schemas.microsoft.com/office/drawing/2014/main" id="{735F79A3-0C83-F36E-DD42-BBBF66E84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0" b="398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8C6ECF5-FE6D-7D92-4878-5F88419936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1000">
                  <a:schemeClr val="accent1">
                    <a:alpha val="68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DA757B-64A1-4CBA-F44F-EFF3633C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480" y="1376905"/>
            <a:ext cx="5995420" cy="522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CBEEAB1-2C1B-C62D-038E-E636BA28DF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376904"/>
            <a:ext cx="3518912" cy="1015663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雪山山顶">
            <a:extLst>
              <a:ext uri="{FF2B5EF4-FFF2-40B4-BE49-F238E27FC236}">
                <a16:creationId xmlns:a16="http://schemas.microsoft.com/office/drawing/2014/main" id="{71F6DC00-E034-EB44-635F-118F536FCC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A7E0969-798D-D80E-741A-8C49221B3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7950" y="2238964"/>
            <a:ext cx="5060950" cy="11900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30000"/>
              </a:lnSpc>
              <a:buFont typeface="+mj-lt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zh-CN" dirty="0"/>
              <a:t>text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8AE176F-4BAD-6C2F-185B-A1ECD0DC6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7950" y="1130300"/>
            <a:ext cx="5060950" cy="10983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600"/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2C9DFF9-E3F3-F5EB-4186-0F25AA12268C}"/>
              </a:ext>
            </a:extLst>
          </p:cNvPr>
          <p:cNvCxnSpPr>
            <a:cxnSpLocks/>
          </p:cNvCxnSpPr>
          <p:nvPr userDrawn="1"/>
        </p:nvCxnSpPr>
        <p:spPr>
          <a:xfrm>
            <a:off x="11430000" y="3615872"/>
            <a:ext cx="0" cy="2518228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0BD6-3702-6365-FA0F-35487D6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F0B37-FD18-CF01-9ECF-C09B052B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44FD5-1E94-10E0-DB16-50B0045D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5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b="3980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9143" y="5857101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58333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altLang="zh-CN"/>
              <a:t>Speaker name and title</a:t>
            </a:r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1500" y="2662704"/>
            <a:ext cx="4597400" cy="19389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THANK YOU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A2FC43B-A0C8-D994-EAC2-ADCEF430700E}"/>
              </a:ext>
            </a:extLst>
          </p:cNvPr>
          <p:cNvCxnSpPr>
            <a:cxnSpLocks/>
          </p:cNvCxnSpPr>
          <p:nvPr userDrawn="1"/>
        </p:nvCxnSpPr>
        <p:spPr>
          <a:xfrm>
            <a:off x="11353798" y="1130300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5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山山顶">
            <a:extLst>
              <a:ext uri="{FF2B5EF4-FFF2-40B4-BE49-F238E27FC236}">
                <a16:creationId xmlns:a16="http://schemas.microsoft.com/office/drawing/2014/main" id="{21C14213-7FD9-CA4D-8BCE-BE21240A6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932E4DD-8932-D834-B929-5120583A74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isprs-potsdam" TargetMode="External"/><Relationship Id="rId2" Type="http://schemas.openxmlformats.org/officeDocument/2006/relationships/hyperlink" Target="https://paperswithcode.com/dataset/isprs-vaihing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FA677-C99E-1F6A-D651-16F48A1F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84A3F-6BD9-A85D-87EB-DEEB30F7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多模态遥感图像分类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tsne</a:t>
            </a:r>
            <a:r>
              <a:rPr lang="zh-CN" altLang="en-US" dirty="0"/>
              <a:t>可视化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分割任务：现在只搜集了数据集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数据集：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ISPRS Vaihingen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4" pitchFamily="34" charset="0"/>
                <a:hlinkClick r:id="rId2"/>
              </a:rPr>
              <a:t>link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）</a:t>
            </a:r>
            <a:r>
              <a:rPr lang="zh-CN" altLang="en-US" b="1" dirty="0">
                <a:solidFill>
                  <a:srgbClr val="000000"/>
                </a:solidFill>
                <a:latin typeface="Lato" panose="020F0502020204030204" pitchFamily="34" charset="0"/>
              </a:rPr>
              <a:t>已下载，先在此验证</a:t>
            </a:r>
            <a:endParaRPr lang="en-US" altLang="zh-CN" b="1" dirty="0">
              <a:solidFill>
                <a:srgbClr val="000000"/>
              </a:solidFill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数据集：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ISPRS Potsdam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hlinkClick r:id="rId3"/>
              </a:rPr>
              <a:t>link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A8726-7F29-502E-60EE-E51D28711D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59" b="18706"/>
          <a:stretch/>
        </p:blipFill>
        <p:spPr>
          <a:xfrm>
            <a:off x="1954924" y="2875455"/>
            <a:ext cx="5523488" cy="1513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259173-449E-31EC-F270-DF6028389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924" y="4751276"/>
            <a:ext cx="5523488" cy="13526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8FE55F-A9BA-CD0C-8161-128E810FF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34" y="0"/>
            <a:ext cx="4367866" cy="327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FA677-C99E-1F6A-D651-16F48A1F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待完成工作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84A3F-6BD9-A85D-87EB-DEEB30F7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多模态遥感图像分类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数据集：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MSAW (Multi-Sensor All Weather Mapping)</a:t>
            </a:r>
          </a:p>
          <a:p>
            <a:pPr lvl="2">
              <a:lnSpc>
                <a:spcPct val="150000"/>
              </a:lnSpc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注册下载</a:t>
            </a:r>
            <a:endParaRPr lang="en-US" altLang="zh-C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Multimodal Remote Sensing Image Segmentation With Intuition-Inspired Hypergraph Modeling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”的结果</a:t>
            </a:r>
            <a:endParaRPr lang="en-US" altLang="zh-C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Lato" panose="020F0502020204030204" pitchFamily="34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lvl="2"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与“</a:t>
            </a:r>
            <a:r>
              <a:rPr lang="en-US" altLang="zh-CN" dirty="0"/>
              <a:t>Deep Hierarchical Vision Transformer for Hyperspectral and LiDAR Data Classification</a:t>
            </a:r>
            <a:r>
              <a:rPr lang="zh-CN" altLang="en-US" dirty="0"/>
              <a:t>”对比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131B6E-9C85-BED4-BDA0-1F66A5B2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30" y="2899279"/>
            <a:ext cx="6677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1898-B6BC-8920-A6B8-3F707596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54A50-3601-91B9-F91D-4C314CF7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4718794" cy="1221915"/>
          </a:xfrm>
        </p:spPr>
        <p:txBody>
          <a:bodyPr/>
          <a:lstStyle/>
          <a:p>
            <a:r>
              <a:rPr lang="en-US" altLang="zh-CN" dirty="0"/>
              <a:t>SAM3D: Zero-Shot 3D Object Detection via Segment Anything Model</a:t>
            </a:r>
          </a:p>
          <a:p>
            <a:r>
              <a:rPr lang="zh-CN" altLang="en-US" dirty="0"/>
              <a:t>目的：如何使</a:t>
            </a:r>
            <a:r>
              <a:rPr lang="en-US" altLang="zh-CN" dirty="0"/>
              <a:t>SAM</a:t>
            </a:r>
            <a:r>
              <a:rPr lang="zh-CN" altLang="en-US" dirty="0"/>
              <a:t>的零样本能力适用于</a:t>
            </a:r>
            <a:r>
              <a:rPr lang="en-US" altLang="zh-CN" dirty="0"/>
              <a:t>3D</a:t>
            </a:r>
            <a:r>
              <a:rPr lang="zh-CN" altLang="en-US" dirty="0"/>
              <a:t>目标检测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E7C31-220C-780E-5460-1A2856757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t="2955" r="628" b="1571"/>
          <a:stretch/>
        </p:blipFill>
        <p:spPr>
          <a:xfrm>
            <a:off x="5892699" y="458689"/>
            <a:ext cx="5023346" cy="25540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687CC-23A2-0B68-0DCC-A51CF7B75FC7}"/>
                  </a:ext>
                </a:extLst>
              </p:cNvPr>
              <p:cNvSpPr txBox="1"/>
              <p:nvPr/>
            </p:nvSpPr>
            <p:spPr>
              <a:xfrm>
                <a:off x="660400" y="2774117"/>
                <a:ext cx="7989609" cy="1394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-apple-system"/>
                  </a:rPr>
                  <a:t>方法：</a:t>
                </a:r>
                <a:endParaRPr lang="en-US" altLang="zh-CN" dirty="0">
                  <a:latin typeface="-apple-system"/>
                </a:endParaRPr>
              </a:p>
              <a:p>
                <a:pPr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-apple-system"/>
                  </a:rPr>
                  <a:t>给定一个在有标注的源数据集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latin typeface="-apple-system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s</m:t>
                        </m:r>
                      </m:sub>
                    </m:sSub>
                    <m:r>
                      <a:rPr lang="en-US" altLang="zh-CN" dirty="0">
                        <a:latin typeface="-apple-system"/>
                      </a:rPr>
                      <m:t>={</m:t>
                    </m:r>
                    <m:sSubSup>
                      <m:sSubSupPr>
                        <m:ctrlPr>
                          <a:rPr lang="en-US" altLang="zh-CN" dirty="0">
                            <a:latin typeface="-apple-system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s</m:t>
                        </m:r>
                      </m:sup>
                    </m:sSubSup>
                    <m:r>
                      <a:rPr lang="en-US" altLang="zh-CN" dirty="0">
                        <a:latin typeface="-apple-system"/>
                      </a:rPr>
                      <m:t>,</m:t>
                    </m:r>
                    <m:sSubSup>
                      <m:sSubSupPr>
                        <m:ctrlPr>
                          <a:rPr lang="en-US" altLang="zh-CN" dirty="0">
                            <a:latin typeface="-apple-system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-apple-system"/>
                          </a:rPr>
                          <m:t>s</m:t>
                        </m:r>
                      </m:sup>
                    </m:sSubSup>
                    <m:r>
                      <a:rPr lang="en-US" altLang="zh-CN" dirty="0">
                        <a:latin typeface="-apple-system"/>
                      </a:rPr>
                      <m:t>}</m:t>
                    </m:r>
                  </m:oMath>
                </a14:m>
                <a:r>
                  <a:rPr lang="zh-CN" altLang="en-US" dirty="0">
                    <a:latin typeface="-apple-system"/>
                  </a:rPr>
                  <a:t>，上训练的模型</a:t>
                </a:r>
                <a14:m>
                  <m:oMath xmlns:m="http://schemas.openxmlformats.org/officeDocument/2006/math">
                    <m:r>
                      <a:rPr lang="en-US" altLang="zh-CN">
                        <a:latin typeface="-apple-system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-apple-system"/>
                  </a:rPr>
                  <a:t>，以及一个</a:t>
                </a:r>
                <a:r>
                  <a:rPr lang="en-US" altLang="zh-CN" dirty="0">
                    <a:latin typeface="-apple-system"/>
                  </a:rPr>
                  <a:t>3D</a:t>
                </a:r>
                <a:r>
                  <a:rPr lang="zh-CN" altLang="en-US" dirty="0">
                    <a:latin typeface="-apple-system"/>
                  </a:rPr>
                  <a:t>检测无标签数据集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-apple-system"/>
                          </a:rPr>
                        </m:ctrlPr>
                      </m:sSubPr>
                      <m:e>
                        <m:r>
                          <a:rPr lang="en-US" altLang="zh-CN">
                            <a:latin typeface="-apple-system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-apple-system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-apple-system"/>
                      </a:rPr>
                      <m:t>={</m:t>
                    </m:r>
                    <m:sSubSup>
                      <m:sSubSupPr>
                        <m:ctrlPr>
                          <a:rPr lang="en-US" altLang="zh-CN">
                            <a:latin typeface="-apple-system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-apple-system"/>
                          </a:rPr>
                          <m:t>𝑋</m:t>
                        </m:r>
                      </m:e>
                      <m:sub>
                        <m:r>
                          <a:rPr lang="en-US" altLang="zh-CN">
                            <a:latin typeface="-apple-system"/>
                          </a:rPr>
                          <m:t>𝑖</m:t>
                        </m:r>
                      </m:sub>
                      <m:sup>
                        <m:r>
                          <a:rPr lang="en-US" altLang="zh-CN">
                            <a:latin typeface="-apple-system"/>
                          </a:rPr>
                          <m:t>𝑠</m:t>
                        </m:r>
                      </m:sup>
                    </m:sSubSup>
                    <m:r>
                      <a:rPr lang="en-US" altLang="zh-CN">
                        <a:latin typeface="-apple-system"/>
                      </a:rPr>
                      <m:t>}</m:t>
                    </m:r>
                  </m:oMath>
                </a14:m>
                <a:r>
                  <a:rPr lang="zh-CN" altLang="en-US" dirty="0">
                    <a:latin typeface="-apple-system"/>
                  </a:rPr>
                  <a:t>，零样本</a:t>
                </a:r>
                <a:r>
                  <a:rPr lang="en-US" altLang="zh-CN" dirty="0">
                    <a:latin typeface="-apple-system"/>
                  </a:rPr>
                  <a:t>3D</a:t>
                </a:r>
                <a:r>
                  <a:rPr lang="zh-CN" altLang="en-US" dirty="0">
                    <a:latin typeface="-apple-system"/>
                  </a:rPr>
                  <a:t>目标检测任务的目标就是在不使用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-apple-system"/>
                          </a:rPr>
                        </m:ctrlPr>
                      </m:sSubPr>
                      <m:e>
                        <m:r>
                          <a:rPr lang="en-US" altLang="zh-CN">
                            <a:latin typeface="-apple-system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-apple-system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-apple-system"/>
                  </a:rPr>
                  <a:t>标签的情况下，最大化在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>
                            <a:latin typeface="-apple-system"/>
                          </a:rPr>
                        </m:ctrlPr>
                      </m:sSubPr>
                      <m:e>
                        <m:r>
                          <a:rPr lang="en-US" altLang="zh-CN">
                            <a:latin typeface="-apple-system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latin typeface="-apple-system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-apple-system"/>
                  </a:rPr>
                  <a:t>上的性能。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687CC-23A2-0B68-0DCC-A51CF7B7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774117"/>
                <a:ext cx="7989609" cy="1394549"/>
              </a:xfrm>
              <a:prstGeom prst="rect">
                <a:avLst/>
              </a:prstGeom>
              <a:blipFill>
                <a:blip r:embed="rId3"/>
                <a:stretch>
                  <a:fillRect l="-458" b="-6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552CE99B-A3F1-4D9C-14BC-633FA5A0A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54" y="4247366"/>
            <a:ext cx="7472855" cy="261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1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1898-B6BC-8920-A6B8-3F707596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54A50-3601-91B9-F91D-4C314CF7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8061084" cy="471477"/>
          </a:xfrm>
        </p:spPr>
        <p:txBody>
          <a:bodyPr>
            <a:normAutofit/>
          </a:bodyPr>
          <a:lstStyle/>
          <a:p>
            <a:r>
              <a:rPr lang="en-US" altLang="zh-CN" dirty="0"/>
              <a:t>SAM3D: Zero-Shot 3D Object Detection via Segment Anything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687CC-23A2-0B68-0DCC-A51CF7B75FC7}"/>
                  </a:ext>
                </a:extLst>
              </p:cNvPr>
              <p:cNvSpPr txBox="1"/>
              <p:nvPr/>
            </p:nvSpPr>
            <p:spPr>
              <a:xfrm>
                <a:off x="660400" y="1703377"/>
                <a:ext cx="6995335" cy="1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effectLst/>
                    <a:latin typeface="-apple-system"/>
                  </a:rPr>
                  <a:t>激光雷达到鸟瞰图（</a:t>
                </a:r>
                <a:r>
                  <a:rPr lang="en-US" altLang="zh-CN" b="0" i="0" dirty="0">
                    <a:effectLst/>
                    <a:latin typeface="-apple-system"/>
                  </a:rPr>
                  <a:t>BEV</a:t>
                </a:r>
                <a:r>
                  <a:rPr lang="zh-CN" altLang="en-US" b="0" i="0" dirty="0">
                    <a:effectLst/>
                    <a:latin typeface="-apple-system"/>
                  </a:rPr>
                  <a:t>）的投影：使用投影方程决定每个点在图像平面的坐标，并预定义一组强度到</a:t>
                </a:r>
                <a:r>
                  <a:rPr lang="en-US" altLang="zh-CN" b="0" i="0" dirty="0">
                    <a:effectLst/>
                    <a:latin typeface="-apple-system"/>
                  </a:rPr>
                  <a:t>RGB</a:t>
                </a:r>
                <a:r>
                  <a:rPr lang="zh-CN" altLang="en-US" b="0" i="0" dirty="0">
                    <a:effectLst/>
                    <a:latin typeface="-apple-system"/>
                  </a:rPr>
                  <a:t>的映射，以得到</a:t>
                </a:r>
                <a:r>
                  <a:rPr lang="en-US" altLang="zh-CN" b="0" i="0" dirty="0">
                    <a:effectLst/>
                    <a:latin typeface="-apple-system"/>
                  </a:rPr>
                  <a:t>BEV</a:t>
                </a:r>
                <a:r>
                  <a:rPr lang="zh-CN" altLang="en-US" b="0" i="0" dirty="0">
                    <a:effectLst/>
                    <a:latin typeface="-apple-system"/>
                  </a:rPr>
                  <a:t>图像像素的</a:t>
                </a:r>
                <a:r>
                  <a:rPr lang="en-US" altLang="zh-CN" b="0" i="0" dirty="0">
                    <a:effectLst/>
                    <a:latin typeface="-apple-system"/>
                  </a:rPr>
                  <a:t>RGB</a:t>
                </a:r>
                <a:r>
                  <a:rPr lang="zh-CN" altLang="en-US" b="0" i="0" dirty="0">
                    <a:effectLst/>
                    <a:latin typeface="-apple-system"/>
                  </a:rPr>
                  <a:t>值，使处理时更具判别力。</a:t>
                </a:r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effectLst/>
                    <a:latin typeface="-apple-system"/>
                  </a:rPr>
                  <a:t>BEV</a:t>
                </a:r>
                <a:r>
                  <a:rPr lang="zh-CN" altLang="en-US" b="0" i="0" dirty="0">
                    <a:effectLst/>
                    <a:latin typeface="-apple-system"/>
                  </a:rPr>
                  <a:t>后处理：</a:t>
                </a:r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最大池化操作，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0" dirty="0" smtClean="0">
                            <a:solidFill>
                              <a:srgbClr val="4D4D4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zh-CN" b="0" i="0" dirty="0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MaxPool</m:t>
                    </m:r>
                    <m: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0" i="0" dirty="0"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687CC-23A2-0B68-0DCC-A51CF7B7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703377"/>
                <a:ext cx="6995335" cy="1710084"/>
              </a:xfrm>
              <a:prstGeom prst="rect">
                <a:avLst/>
              </a:prstGeom>
              <a:blipFill>
                <a:blip r:embed="rId2"/>
                <a:stretch>
                  <a:fillRect l="-523" r="-174" b="-4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6EFC621-EFF4-28DB-AC6A-D0AD23C47BF2}"/>
              </a:ext>
            </a:extLst>
          </p:cNvPr>
          <p:cNvSpPr txBox="1"/>
          <p:nvPr/>
        </p:nvSpPr>
        <p:spPr>
          <a:xfrm>
            <a:off x="660400" y="3496860"/>
            <a:ext cx="6627824" cy="284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SAM</a:t>
            </a:r>
            <a:r>
              <a:rPr lang="zh-CN" altLang="en-US" b="0" i="0" dirty="0">
                <a:effectLst/>
                <a:latin typeface="-apple-system"/>
              </a:rPr>
              <a:t>分割：将改进的</a:t>
            </a:r>
            <a:r>
              <a:rPr lang="en-US" altLang="zh-CN" b="0" i="0" dirty="0">
                <a:effectLst/>
                <a:latin typeface="-apple-system"/>
              </a:rPr>
              <a:t>BEV</a:t>
            </a:r>
            <a:r>
              <a:rPr lang="zh-CN" altLang="en-US" b="0" i="0" dirty="0">
                <a:effectLst/>
                <a:latin typeface="-apple-system"/>
              </a:rPr>
              <a:t>图像和网格提示输入</a:t>
            </a:r>
            <a:r>
              <a:rPr lang="en-US" altLang="zh-CN" b="0" i="0" dirty="0">
                <a:effectLst/>
                <a:latin typeface="-apple-system"/>
              </a:rPr>
              <a:t>SAM</a:t>
            </a:r>
            <a:r>
              <a:rPr lang="zh-CN" altLang="en-US" b="0" i="0" dirty="0">
                <a:effectLst/>
                <a:latin typeface="-apple-system"/>
              </a:rPr>
              <a:t>，在</a:t>
            </a:r>
            <a:r>
              <a:rPr lang="en-US" altLang="zh-CN" b="0" i="0" dirty="0">
                <a:effectLst/>
                <a:latin typeface="-apple-system"/>
              </a:rPr>
              <a:t>BEV</a:t>
            </a:r>
            <a:r>
              <a:rPr lang="zh-CN" altLang="en-US" b="0" i="0" dirty="0">
                <a:effectLst/>
                <a:latin typeface="-apple-system"/>
              </a:rPr>
              <a:t>中分割前景物体。为加速分割，还对提示进行了修剪，这不会牺牲性能。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SAM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支持使用各种提示，如点、框和掩膜。这一步的目标是分割处尽可能多的前景目标，因此本文使用网格提示覆盖整张图像。具体来说，创建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32×32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的、在图像平面均匀分布的网格，将它们视作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SAM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的点提示。</a:t>
            </a:r>
            <a:br>
              <a:rPr lang="zh-CN" altLang="en-US" sz="1600" dirty="0">
                <a:latin typeface="-apple-system"/>
              </a:rPr>
            </a:b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  但是由于稀疏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BEV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图像有很多空的区域，本文还对提示进行了修剪。将提示投影到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-apple-system"/>
              </a:rPr>
              <a:t>BEV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-apple-system"/>
              </a:rPr>
              <a:t>图像上，检查每个提示的邻域，将周围无激活像素的提示丢弃掉。该步骤使得整个流程被极大地加速。</a:t>
            </a:r>
            <a:endParaRPr lang="zh-CN" altLang="en-US" sz="1600" dirty="0"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2F75FA-381A-D709-5CDB-AB31DD9FCFB8}"/>
              </a:ext>
            </a:extLst>
          </p:cNvPr>
          <p:cNvSpPr txBox="1"/>
          <p:nvPr/>
        </p:nvSpPr>
        <p:spPr>
          <a:xfrm>
            <a:off x="8103476" y="1912833"/>
            <a:ext cx="3643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erode_op</a:t>
            </a:r>
            <a:r>
              <a:rPr lang="en-US" altLang="zh-CN" dirty="0"/>
              <a:t> = nn.MaxPool2d(</a:t>
            </a:r>
            <a:r>
              <a:rPr lang="en-US" altLang="zh-CN" dirty="0" err="1"/>
              <a:t>kernel_size</a:t>
            </a:r>
            <a:r>
              <a:rPr lang="en-US" altLang="zh-CN" dirty="0"/>
              <a:t>, 1, </a:t>
            </a:r>
            <a:r>
              <a:rPr lang="en-US" altLang="zh-CN" dirty="0" err="1"/>
              <a:t>pad_size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FE2956-2264-E4EA-3CA2-56179D3F9E12}"/>
              </a:ext>
            </a:extLst>
          </p:cNvPr>
          <p:cNvSpPr txBox="1"/>
          <p:nvPr/>
        </p:nvSpPr>
        <p:spPr>
          <a:xfrm>
            <a:off x="8103476" y="1431510"/>
            <a:ext cx="244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class BEVMapper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B41321-C405-C7A1-2B87-6840E9F4C57A}"/>
              </a:ext>
            </a:extLst>
          </p:cNvPr>
          <p:cNvSpPr txBox="1"/>
          <p:nvPr/>
        </p:nvSpPr>
        <p:spPr>
          <a:xfrm>
            <a:off x="8103476" y="2968675"/>
            <a:ext cx="3819984" cy="10772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MaskAutoGenerator(BaseModule):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FastSamAutomaticMaskGenerator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SamAutomaticMaskGenerator</a:t>
            </a:r>
            <a:r>
              <a:rPr lang="en-US" altLang="zh-CN" sz="1600" dirty="0"/>
              <a:t>):</a:t>
            </a:r>
            <a:endParaRPr lang="zh-CN" altLang="en-US" sz="16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120CA60-FD55-3B8D-5145-6CA22158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76" y="4113700"/>
            <a:ext cx="3655728" cy="2625579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D939DA-485A-33D4-B6E8-1618E15BDE6B}"/>
              </a:ext>
            </a:extLst>
          </p:cNvPr>
          <p:cNvCxnSpPr>
            <a:stCxn id="12" idx="1"/>
          </p:cNvCxnSpPr>
          <p:nvPr/>
        </p:nvCxnSpPr>
        <p:spPr>
          <a:xfrm flipH="1">
            <a:off x="7403487" y="1616176"/>
            <a:ext cx="699989" cy="2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C4EF39-15FE-EA14-3E87-1261D667C755}"/>
              </a:ext>
            </a:extLst>
          </p:cNvPr>
          <p:cNvCxnSpPr>
            <a:stCxn id="10" idx="1"/>
          </p:cNvCxnSpPr>
          <p:nvPr/>
        </p:nvCxnSpPr>
        <p:spPr>
          <a:xfrm flipH="1">
            <a:off x="5782792" y="2374498"/>
            <a:ext cx="2320684" cy="87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5BB5F7-7A09-B836-23DD-A9F803EFACB6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>
            <a:off x="7288224" y="3507284"/>
            <a:ext cx="815252" cy="141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6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1898-B6BC-8920-A6B8-3F707596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54A50-3601-91B9-F91D-4C314CF7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8061084" cy="471477"/>
          </a:xfrm>
        </p:spPr>
        <p:txBody>
          <a:bodyPr>
            <a:normAutofit/>
          </a:bodyPr>
          <a:lstStyle/>
          <a:p>
            <a:r>
              <a:rPr lang="en-US" altLang="zh-CN" dirty="0"/>
              <a:t>SAM3D: Zero-Shot 3D Object Detection via Segment Anything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687CC-23A2-0B68-0DCC-A51CF7B75FC7}"/>
              </a:ext>
            </a:extLst>
          </p:cNvPr>
          <p:cNvSpPr txBox="1"/>
          <p:nvPr/>
        </p:nvSpPr>
        <p:spPr>
          <a:xfrm>
            <a:off x="660401" y="1703377"/>
            <a:ext cx="4933206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掩膜后处理：使用先验推导出的规则过滤带噪声的掩膜，以减少</a:t>
            </a:r>
            <a:r>
              <a:rPr lang="en-US" altLang="zh-CN" b="0" i="0" dirty="0">
                <a:effectLst/>
                <a:latin typeface="-apple-system"/>
              </a:rPr>
              <a:t>FP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Mask2Box</a:t>
            </a:r>
            <a:r>
              <a:rPr lang="zh-CN" altLang="en-US" b="0" i="0" dirty="0">
                <a:effectLst/>
                <a:latin typeface="-apple-system"/>
              </a:rPr>
              <a:t>：对前景掩膜寻找最小边界框，提取</a:t>
            </a:r>
            <a:r>
              <a:rPr lang="en-US" altLang="zh-CN" b="0" i="0" dirty="0">
                <a:effectLst/>
                <a:latin typeface="-apple-system"/>
              </a:rPr>
              <a:t>BEV</a:t>
            </a:r>
            <a:r>
              <a:rPr lang="zh-CN" altLang="en-US" b="0" i="0" dirty="0">
                <a:effectLst/>
                <a:latin typeface="-apple-system"/>
              </a:rPr>
              <a:t>下的</a:t>
            </a:r>
            <a:r>
              <a:rPr lang="en-US" altLang="zh-CN" b="0" i="0" dirty="0">
                <a:effectLst/>
                <a:latin typeface="-apple-system"/>
              </a:rPr>
              <a:t>2D</a:t>
            </a:r>
            <a:r>
              <a:rPr lang="zh-CN" altLang="en-US" b="0" i="0" dirty="0">
                <a:effectLst/>
                <a:latin typeface="-apple-system"/>
              </a:rPr>
              <a:t>框，与激光雷达点云交互后，预测最终的</a:t>
            </a:r>
            <a:r>
              <a:rPr lang="en-US" altLang="zh-CN" b="0" i="0" dirty="0">
                <a:effectLst/>
                <a:latin typeface="-apple-system"/>
              </a:rPr>
              <a:t>3D</a:t>
            </a:r>
            <a:r>
              <a:rPr lang="zh-CN" altLang="en-US" b="0" i="0" dirty="0">
                <a:effectLst/>
                <a:latin typeface="-apple-system"/>
              </a:rPr>
              <a:t>边界框。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6F3DC1-6DF2-EEA8-509E-D0D4BB28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07" y="2745934"/>
            <a:ext cx="4485767" cy="37364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47DABF-E922-36A6-3CC8-BAC38D66C8E8}"/>
              </a:ext>
            </a:extLst>
          </p:cNvPr>
          <p:cNvSpPr txBox="1"/>
          <p:nvPr/>
        </p:nvSpPr>
        <p:spPr>
          <a:xfrm>
            <a:off x="5593607" y="1992342"/>
            <a:ext cx="3033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class MaskPostProcessor</a:t>
            </a:r>
          </a:p>
        </p:txBody>
      </p:sp>
    </p:spTree>
    <p:extLst>
      <p:ext uri="{BB962C8B-B14F-4D97-AF65-F5344CB8AC3E}">
        <p14:creationId xmlns:p14="http://schemas.microsoft.com/office/powerpoint/2010/main" val="37025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1898-B6BC-8920-A6B8-3F707596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54A50-3601-91B9-F91D-4C314CF7E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8061084" cy="471477"/>
          </a:xfrm>
        </p:spPr>
        <p:txBody>
          <a:bodyPr>
            <a:normAutofit/>
          </a:bodyPr>
          <a:lstStyle/>
          <a:p>
            <a:r>
              <a:rPr lang="en-US" altLang="zh-CN" dirty="0"/>
              <a:t>SAM3D: Zero-Shot 3D Object Detection via Segment Anything Model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687CC-23A2-0B68-0DCC-A51CF7B75FC7}"/>
              </a:ext>
            </a:extLst>
          </p:cNvPr>
          <p:cNvSpPr txBox="1"/>
          <p:nvPr/>
        </p:nvSpPr>
        <p:spPr>
          <a:xfrm>
            <a:off x="660400" y="1703377"/>
            <a:ext cx="10627710" cy="20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实验设置</a:t>
            </a:r>
            <a:endParaRPr lang="en-US" altLang="zh-CN" dirty="0">
              <a:latin typeface="-apple-system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the Waymo Open Dataset [24]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-apple-system"/>
              </a:rPr>
              <a:t>Hyperparameters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Lx = Ly = −30.0m, </a:t>
            </a:r>
            <a:r>
              <a:rPr lang="en-US" altLang="zh-CN" dirty="0" err="1">
                <a:latin typeface="-apple-system"/>
              </a:rPr>
              <a:t>Ux</a:t>
            </a:r>
            <a:r>
              <a:rPr lang="en-US" altLang="zh-CN" dirty="0">
                <a:latin typeface="-apple-system"/>
              </a:rPr>
              <a:t> = Uy = 30.0m and the pillar size </a:t>
            </a:r>
            <a:r>
              <a:rPr lang="en-US" altLang="zh-CN" dirty="0" err="1">
                <a:latin typeface="-apple-system"/>
              </a:rPr>
              <a:t>sx</a:t>
            </a:r>
            <a:r>
              <a:rPr lang="en-US" altLang="zh-CN" dirty="0">
                <a:latin typeface="-apple-system"/>
              </a:rPr>
              <a:t> = </a:t>
            </a:r>
            <a:r>
              <a:rPr lang="en-US" altLang="zh-CN" dirty="0" err="1">
                <a:latin typeface="-apple-system"/>
              </a:rPr>
              <a:t>sy</a:t>
            </a:r>
            <a:r>
              <a:rPr lang="en-US" altLang="zh-CN" dirty="0">
                <a:latin typeface="-apple-system"/>
              </a:rPr>
              <a:t> = 0.1m. a 3 × 3 kernel for the dilation in BEV post-processing. For mask post-processing, we set the area thresholds T a l = 200, T a h = 5000 pixels, and the aspect ratio thresholds T r l = 1.5, T r h = 4, respectively. For SAM architecture, we use the default version (</a:t>
            </a:r>
            <a:r>
              <a:rPr lang="en-US" altLang="zh-CN" dirty="0" err="1">
                <a:latin typeface="-apple-system"/>
              </a:rPr>
              <a:t>ViT</a:t>
            </a:r>
            <a:r>
              <a:rPr lang="en-US" altLang="zh-CN" dirty="0">
                <a:latin typeface="-apple-system"/>
              </a:rPr>
              <a:t>-H) with pretrained weights from its official repository.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E8316A-D669-B17D-E7E1-B0A8C8F0001C}"/>
              </a:ext>
            </a:extLst>
          </p:cNvPr>
          <p:cNvSpPr txBox="1"/>
          <p:nvPr/>
        </p:nvSpPr>
        <p:spPr>
          <a:xfrm>
            <a:off x="845032" y="4256690"/>
            <a:ext cx="5154537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-apple-system"/>
              </a:rPr>
              <a:t>消融实验：</a:t>
            </a:r>
            <a:endParaRPr lang="en-US" altLang="zh-CN" dirty="0">
              <a:latin typeface="-apple-system"/>
            </a:endParaRPr>
          </a:p>
          <a:p>
            <a:pPr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Pillar size</a:t>
            </a:r>
            <a:r>
              <a:rPr lang="zh-CN" altLang="en-US" dirty="0">
                <a:latin typeface="-apple-system"/>
              </a:rPr>
              <a:t>、</a:t>
            </a:r>
            <a:r>
              <a:rPr lang="en-US" altLang="zh-CN" dirty="0">
                <a:latin typeface="-apple-system"/>
              </a:rPr>
              <a:t>BEV type</a:t>
            </a:r>
            <a:r>
              <a:rPr lang="zh-CN" altLang="en-US" dirty="0">
                <a:latin typeface="-apple-system"/>
              </a:rPr>
              <a:t>、</a:t>
            </a:r>
            <a:r>
              <a:rPr lang="en-US" altLang="zh-CN" dirty="0">
                <a:latin typeface="-apple-system"/>
              </a:rPr>
              <a:t>SAM</a:t>
            </a:r>
            <a:r>
              <a:rPr lang="zh-CN" altLang="en-US" dirty="0">
                <a:latin typeface="-apple-system"/>
              </a:rPr>
              <a:t>结构（</a:t>
            </a:r>
            <a:r>
              <a:rPr lang="en-US" altLang="zh-CN" dirty="0">
                <a:latin typeface="-apple-system"/>
              </a:rPr>
              <a:t>vit-B,L,H</a:t>
            </a:r>
            <a:r>
              <a:rPr lang="zh-CN" altLang="en-US" dirty="0">
                <a:latin typeface="-apple-system"/>
              </a:rPr>
              <a:t>）和不同</a:t>
            </a:r>
            <a:r>
              <a:rPr lang="en-US" altLang="zh-CN" dirty="0">
                <a:latin typeface="-apple-system"/>
              </a:rPr>
              <a:t>Mask</a:t>
            </a:r>
            <a:r>
              <a:rPr lang="zh-CN" altLang="en-US" dirty="0">
                <a:latin typeface="-apple-system"/>
              </a:rPr>
              <a:t>后处理的效果</a:t>
            </a:r>
            <a:endParaRPr lang="en-US" altLang="zh-CN" dirty="0">
              <a:latin typeface="-apple-system"/>
            </a:endParaRPr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B82673-16DF-281B-73D3-EFB511BB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32" y="3706931"/>
            <a:ext cx="2919117" cy="28953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2D022D7-4487-C128-2675-CA364764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549" y="3706931"/>
            <a:ext cx="2651352" cy="30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01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2e5cce39-7b27-6263-337d-4fbf6aa036d8-18_133311255416565821.pptx"/>
  <p:tag name="OFFICEPLUS.OUTLINE" val="23340"/>
</p:tagLst>
</file>

<file path=ppt/theme/theme1.xml><?xml version="1.0" encoding="utf-8"?>
<a:theme xmlns:a="http://schemas.openxmlformats.org/drawingml/2006/main" name="OfficePLUS">
  <a:themeElements>
    <a:clrScheme name="iSlide VI标准">
      <a:dk1>
        <a:srgbClr val="181361"/>
      </a:dk1>
      <a:lt1>
        <a:srgbClr val="FFFFFF"/>
      </a:lt1>
      <a:dk2>
        <a:srgbClr val="778495"/>
      </a:dk2>
      <a:lt2>
        <a:srgbClr val="F0F0F0"/>
      </a:lt2>
      <a:accent1>
        <a:srgbClr val="6374D7"/>
      </a:accent1>
      <a:accent2>
        <a:srgbClr val="57C9A8"/>
      </a:accent2>
      <a:accent3>
        <a:srgbClr val="3B5A97"/>
      </a:accent3>
      <a:accent4>
        <a:srgbClr val="A9AAEA"/>
      </a:accent4>
      <a:accent5>
        <a:srgbClr val="44A184"/>
      </a:accent5>
      <a:accent6>
        <a:srgbClr val="C1D9F3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3473</TotalTime>
  <Words>642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Arial</vt:lpstr>
      <vt:lpstr>Cambria Math</vt:lpstr>
      <vt:lpstr>Lato</vt:lpstr>
      <vt:lpstr>OfficePLUS</vt:lpstr>
      <vt:lpstr>待完成工作</vt:lpstr>
      <vt:lpstr>待完成工作</vt:lpstr>
      <vt:lpstr>论文分享</vt:lpstr>
      <vt:lpstr>论文分享</vt:lpstr>
      <vt:lpstr>论文分享</vt:lpstr>
      <vt:lpstr>论文分享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>iSlide</dc:creator>
  <cp:lastModifiedBy>波 张</cp:lastModifiedBy>
  <cp:revision>19</cp:revision>
  <dcterms:created xsi:type="dcterms:W3CDTF">2021-10-26T10:37:55Z</dcterms:created>
  <dcterms:modified xsi:type="dcterms:W3CDTF">2023-08-05T10:33:38Z</dcterms:modified>
</cp:coreProperties>
</file>