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2"/>
  </p:notes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D94E8-EACE-439C-90B1-EF8A0696114C}" v="33" dt="2025-10-19T15:52:16.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D1D500F-9270-4979-AD61-2E31E4F21565}"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D5895D44-AB09-47AB-8A2C-72D27BE48397}">
      <dgm:prSet/>
      <dgm:spPr/>
      <dgm:t>
        <a:bodyPr/>
        <a:lstStyle/>
        <a:p>
          <a:pPr>
            <a:lnSpc>
              <a:spcPct val="100000"/>
            </a:lnSpc>
          </a:pPr>
          <a:r>
            <a:rPr lang="en-US"/>
            <a:t>Kenya Craw</a:t>
          </a:r>
        </a:p>
      </dgm:t>
    </dgm:pt>
    <dgm:pt modelId="{BC94B25E-2C1C-4C60-B8D5-E1E06145502A}" type="parTrans" cxnId="{9AAACE4C-AE1A-4DBF-987A-57571FB333CD}">
      <dgm:prSet/>
      <dgm:spPr/>
      <dgm:t>
        <a:bodyPr/>
        <a:lstStyle/>
        <a:p>
          <a:endParaRPr lang="en-US"/>
        </a:p>
      </dgm:t>
    </dgm:pt>
    <dgm:pt modelId="{5FBE4EBD-8540-4DB9-B56E-7C69CC7AE3F2}" type="sibTrans" cxnId="{9AAACE4C-AE1A-4DBF-987A-57571FB333CD}">
      <dgm:prSet/>
      <dgm:spPr/>
      <dgm:t>
        <a:bodyPr/>
        <a:lstStyle/>
        <a:p>
          <a:endParaRPr lang="en-US"/>
        </a:p>
      </dgm:t>
    </dgm:pt>
    <dgm:pt modelId="{29E55CB5-7BDE-448E-9F5B-3C078C90B855}">
      <dgm:prSet/>
      <dgm:spPr/>
      <dgm:t>
        <a:bodyPr/>
        <a:lstStyle/>
        <a:p>
          <a:pPr>
            <a:lnSpc>
              <a:spcPct val="100000"/>
            </a:lnSpc>
          </a:pPr>
          <a:r>
            <a:rPr lang="en-US"/>
            <a:t>CS 250 – Software Development Lifecycle</a:t>
          </a:r>
        </a:p>
      </dgm:t>
    </dgm:pt>
    <dgm:pt modelId="{0182E684-9C61-45B3-946E-7A27C983CF4F}" type="parTrans" cxnId="{A1CDB115-E05D-40DA-BFF6-56D75C7DFAB6}">
      <dgm:prSet/>
      <dgm:spPr/>
      <dgm:t>
        <a:bodyPr/>
        <a:lstStyle/>
        <a:p>
          <a:endParaRPr lang="en-US"/>
        </a:p>
      </dgm:t>
    </dgm:pt>
    <dgm:pt modelId="{144A0AC3-1187-4D24-886D-CDE08A3CE42D}" type="sibTrans" cxnId="{A1CDB115-E05D-40DA-BFF6-56D75C7DFAB6}">
      <dgm:prSet/>
      <dgm:spPr/>
      <dgm:t>
        <a:bodyPr/>
        <a:lstStyle/>
        <a:p>
          <a:endParaRPr lang="en-US"/>
        </a:p>
      </dgm:t>
    </dgm:pt>
    <dgm:pt modelId="{C32C1906-DBFF-40D1-85BD-D31A1FF0E2BE}">
      <dgm:prSet/>
      <dgm:spPr/>
      <dgm:t>
        <a:bodyPr/>
        <a:lstStyle/>
        <a:p>
          <a:pPr>
            <a:lnSpc>
              <a:spcPct val="100000"/>
            </a:lnSpc>
          </a:pPr>
          <a:r>
            <a:rPr lang="en-US"/>
            <a:t>Southern New Hampshire University</a:t>
          </a:r>
        </a:p>
      </dgm:t>
    </dgm:pt>
    <dgm:pt modelId="{56503540-0A71-40BD-AE20-7EAF98FEDEF0}" type="parTrans" cxnId="{796A6328-6CA8-4DF0-B138-89242E5690B4}">
      <dgm:prSet/>
      <dgm:spPr/>
      <dgm:t>
        <a:bodyPr/>
        <a:lstStyle/>
        <a:p>
          <a:endParaRPr lang="en-US"/>
        </a:p>
      </dgm:t>
    </dgm:pt>
    <dgm:pt modelId="{AD306CD0-6B8A-4327-9F61-71FF1E8543CC}" type="sibTrans" cxnId="{796A6328-6CA8-4DF0-B138-89242E5690B4}">
      <dgm:prSet/>
      <dgm:spPr/>
      <dgm:t>
        <a:bodyPr/>
        <a:lstStyle/>
        <a:p>
          <a:endParaRPr lang="en-US"/>
        </a:p>
      </dgm:t>
    </dgm:pt>
    <dgm:pt modelId="{EC627F31-2644-43DC-80CA-95FCC306A99C}">
      <dgm:prSet/>
      <dgm:spPr/>
      <dgm:t>
        <a:bodyPr/>
        <a:lstStyle/>
        <a:p>
          <a:pPr>
            <a:lnSpc>
              <a:spcPct val="100000"/>
            </a:lnSpc>
          </a:pPr>
          <a:r>
            <a:rPr lang="en-US"/>
            <a:t>October 18, 2025</a:t>
          </a:r>
        </a:p>
      </dgm:t>
    </dgm:pt>
    <dgm:pt modelId="{E87AD9A2-1530-407A-967E-3172FA8CE950}" type="parTrans" cxnId="{110D2EB5-23ED-4D19-8941-81188A051EC6}">
      <dgm:prSet/>
      <dgm:spPr/>
      <dgm:t>
        <a:bodyPr/>
        <a:lstStyle/>
        <a:p>
          <a:endParaRPr lang="en-US"/>
        </a:p>
      </dgm:t>
    </dgm:pt>
    <dgm:pt modelId="{A7A57D55-7787-4AF7-B1F8-29C5C7E1A242}" type="sibTrans" cxnId="{110D2EB5-23ED-4D19-8941-81188A051EC6}">
      <dgm:prSet/>
      <dgm:spPr/>
      <dgm:t>
        <a:bodyPr/>
        <a:lstStyle/>
        <a:p>
          <a:endParaRPr lang="en-US"/>
        </a:p>
      </dgm:t>
    </dgm:pt>
    <dgm:pt modelId="{66FF1246-1D1B-483F-81CD-5DE233F961C5}" type="pres">
      <dgm:prSet presAssocID="{BD1D500F-9270-4979-AD61-2E31E4F21565}" presName="root" presStyleCnt="0">
        <dgm:presLayoutVars>
          <dgm:dir/>
          <dgm:resizeHandles val="exact"/>
        </dgm:presLayoutVars>
      </dgm:prSet>
      <dgm:spPr/>
    </dgm:pt>
    <dgm:pt modelId="{CFC977C7-9269-4882-900C-4B38FD997987}" type="pres">
      <dgm:prSet presAssocID="{D5895D44-AB09-47AB-8A2C-72D27BE48397}" presName="compNode" presStyleCnt="0"/>
      <dgm:spPr/>
    </dgm:pt>
    <dgm:pt modelId="{A8DB2636-40A3-401B-9087-1FA8FD9BD0C8}" type="pres">
      <dgm:prSet presAssocID="{D5895D44-AB09-47AB-8A2C-72D27BE48397}" presName="bgRect" presStyleLbl="bgShp" presStyleIdx="0" presStyleCnt="4"/>
      <dgm:spPr/>
    </dgm:pt>
    <dgm:pt modelId="{8CEE0A25-18FD-442D-8C6E-2F93E27D6A92}" type="pres">
      <dgm:prSet presAssocID="{D5895D44-AB09-47AB-8A2C-72D27BE483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B6CF0429-B2E6-41C3-BDB9-97E818C80C1E}" type="pres">
      <dgm:prSet presAssocID="{D5895D44-AB09-47AB-8A2C-72D27BE48397}" presName="spaceRect" presStyleCnt="0"/>
      <dgm:spPr/>
    </dgm:pt>
    <dgm:pt modelId="{D1584269-C889-4646-BA80-E772478716D3}" type="pres">
      <dgm:prSet presAssocID="{D5895D44-AB09-47AB-8A2C-72D27BE48397}" presName="parTx" presStyleLbl="revTx" presStyleIdx="0" presStyleCnt="4">
        <dgm:presLayoutVars>
          <dgm:chMax val="0"/>
          <dgm:chPref val="0"/>
        </dgm:presLayoutVars>
      </dgm:prSet>
      <dgm:spPr/>
    </dgm:pt>
    <dgm:pt modelId="{5416AEF9-254A-47A9-B335-2DE91613F773}" type="pres">
      <dgm:prSet presAssocID="{5FBE4EBD-8540-4DB9-B56E-7C69CC7AE3F2}" presName="sibTrans" presStyleCnt="0"/>
      <dgm:spPr/>
    </dgm:pt>
    <dgm:pt modelId="{9D0B5A71-51D3-4DCA-8290-78790DC88124}" type="pres">
      <dgm:prSet presAssocID="{29E55CB5-7BDE-448E-9F5B-3C078C90B855}" presName="compNode" presStyleCnt="0"/>
      <dgm:spPr/>
    </dgm:pt>
    <dgm:pt modelId="{1207BEC8-DF97-4C6E-964E-606A09C5EB3F}" type="pres">
      <dgm:prSet presAssocID="{29E55CB5-7BDE-448E-9F5B-3C078C90B855}" presName="bgRect" presStyleLbl="bgShp" presStyleIdx="1" presStyleCnt="4"/>
      <dgm:spPr/>
    </dgm:pt>
    <dgm:pt modelId="{F7414509-280E-417A-BE75-E08329CF56D0}" type="pres">
      <dgm:prSet presAssocID="{29E55CB5-7BDE-448E-9F5B-3C078C90B8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663B414-B76D-4724-BA39-129B121441EB}" type="pres">
      <dgm:prSet presAssocID="{29E55CB5-7BDE-448E-9F5B-3C078C90B855}" presName="spaceRect" presStyleCnt="0"/>
      <dgm:spPr/>
    </dgm:pt>
    <dgm:pt modelId="{81A0C2B5-89AC-4C28-909E-72C1C44C315F}" type="pres">
      <dgm:prSet presAssocID="{29E55CB5-7BDE-448E-9F5B-3C078C90B855}" presName="parTx" presStyleLbl="revTx" presStyleIdx="1" presStyleCnt="4">
        <dgm:presLayoutVars>
          <dgm:chMax val="0"/>
          <dgm:chPref val="0"/>
        </dgm:presLayoutVars>
      </dgm:prSet>
      <dgm:spPr/>
    </dgm:pt>
    <dgm:pt modelId="{3603B208-5AEB-417F-A0C4-37AC4E217192}" type="pres">
      <dgm:prSet presAssocID="{144A0AC3-1187-4D24-886D-CDE08A3CE42D}" presName="sibTrans" presStyleCnt="0"/>
      <dgm:spPr/>
    </dgm:pt>
    <dgm:pt modelId="{0E5E67DC-3FF6-4145-8B43-AAFA8680437B}" type="pres">
      <dgm:prSet presAssocID="{C32C1906-DBFF-40D1-85BD-D31A1FF0E2BE}" presName="compNode" presStyleCnt="0"/>
      <dgm:spPr/>
    </dgm:pt>
    <dgm:pt modelId="{F01FABB2-CFAA-4E09-AEE4-982E876AFDCB}" type="pres">
      <dgm:prSet presAssocID="{C32C1906-DBFF-40D1-85BD-D31A1FF0E2BE}" presName="bgRect" presStyleLbl="bgShp" presStyleIdx="2" presStyleCnt="4"/>
      <dgm:spPr/>
    </dgm:pt>
    <dgm:pt modelId="{6F19CBFB-3305-4FDB-AC15-86B5A19058EE}" type="pres">
      <dgm:prSet presAssocID="{C32C1906-DBFF-40D1-85BD-D31A1FF0E2B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C14BDAB8-9EAB-4463-B17F-5DA27F86453A}" type="pres">
      <dgm:prSet presAssocID="{C32C1906-DBFF-40D1-85BD-D31A1FF0E2BE}" presName="spaceRect" presStyleCnt="0"/>
      <dgm:spPr/>
    </dgm:pt>
    <dgm:pt modelId="{99F3A4B6-541E-41E6-A724-20BE951F62CE}" type="pres">
      <dgm:prSet presAssocID="{C32C1906-DBFF-40D1-85BD-D31A1FF0E2BE}" presName="parTx" presStyleLbl="revTx" presStyleIdx="2" presStyleCnt="4">
        <dgm:presLayoutVars>
          <dgm:chMax val="0"/>
          <dgm:chPref val="0"/>
        </dgm:presLayoutVars>
      </dgm:prSet>
      <dgm:spPr/>
    </dgm:pt>
    <dgm:pt modelId="{F885C64C-F2E2-4846-9F27-0CE986CFF871}" type="pres">
      <dgm:prSet presAssocID="{AD306CD0-6B8A-4327-9F61-71FF1E8543CC}" presName="sibTrans" presStyleCnt="0"/>
      <dgm:spPr/>
    </dgm:pt>
    <dgm:pt modelId="{21C3E1CC-6681-468B-B473-418E098C8D38}" type="pres">
      <dgm:prSet presAssocID="{EC627F31-2644-43DC-80CA-95FCC306A99C}" presName="compNode" presStyleCnt="0"/>
      <dgm:spPr/>
    </dgm:pt>
    <dgm:pt modelId="{41B822B8-A22A-435C-BC9A-1C3B92EF48B8}" type="pres">
      <dgm:prSet presAssocID="{EC627F31-2644-43DC-80CA-95FCC306A99C}" presName="bgRect" presStyleLbl="bgShp" presStyleIdx="3" presStyleCnt="4"/>
      <dgm:spPr/>
    </dgm:pt>
    <dgm:pt modelId="{7B308FEA-4001-4B77-8B33-72BCC339FE7F}" type="pres">
      <dgm:prSet presAssocID="{EC627F31-2644-43DC-80CA-95FCC306A9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ecracker"/>
        </a:ext>
      </dgm:extLst>
    </dgm:pt>
    <dgm:pt modelId="{BFDE34E6-2079-4E70-905B-F1C80EC0E099}" type="pres">
      <dgm:prSet presAssocID="{EC627F31-2644-43DC-80CA-95FCC306A99C}" presName="spaceRect" presStyleCnt="0"/>
      <dgm:spPr/>
    </dgm:pt>
    <dgm:pt modelId="{2E729C08-8213-48BB-8E0F-62F87FE72853}" type="pres">
      <dgm:prSet presAssocID="{EC627F31-2644-43DC-80CA-95FCC306A99C}" presName="parTx" presStyleLbl="revTx" presStyleIdx="3" presStyleCnt="4">
        <dgm:presLayoutVars>
          <dgm:chMax val="0"/>
          <dgm:chPref val="0"/>
        </dgm:presLayoutVars>
      </dgm:prSet>
      <dgm:spPr/>
    </dgm:pt>
  </dgm:ptLst>
  <dgm:cxnLst>
    <dgm:cxn modelId="{A1CDB115-E05D-40DA-BFF6-56D75C7DFAB6}" srcId="{BD1D500F-9270-4979-AD61-2E31E4F21565}" destId="{29E55CB5-7BDE-448E-9F5B-3C078C90B855}" srcOrd="1" destOrd="0" parTransId="{0182E684-9C61-45B3-946E-7A27C983CF4F}" sibTransId="{144A0AC3-1187-4D24-886D-CDE08A3CE42D}"/>
    <dgm:cxn modelId="{796A6328-6CA8-4DF0-B138-89242E5690B4}" srcId="{BD1D500F-9270-4979-AD61-2E31E4F21565}" destId="{C32C1906-DBFF-40D1-85BD-D31A1FF0E2BE}" srcOrd="2" destOrd="0" parTransId="{56503540-0A71-40BD-AE20-7EAF98FEDEF0}" sibTransId="{AD306CD0-6B8A-4327-9F61-71FF1E8543CC}"/>
    <dgm:cxn modelId="{9AAACE4C-AE1A-4DBF-987A-57571FB333CD}" srcId="{BD1D500F-9270-4979-AD61-2E31E4F21565}" destId="{D5895D44-AB09-47AB-8A2C-72D27BE48397}" srcOrd="0" destOrd="0" parTransId="{BC94B25E-2C1C-4C60-B8D5-E1E06145502A}" sibTransId="{5FBE4EBD-8540-4DB9-B56E-7C69CC7AE3F2}"/>
    <dgm:cxn modelId="{A6768971-C04E-479A-81B0-C0CAA13E4102}" type="presOf" srcId="{29E55CB5-7BDE-448E-9F5B-3C078C90B855}" destId="{81A0C2B5-89AC-4C28-909E-72C1C44C315F}" srcOrd="0" destOrd="0" presId="urn:microsoft.com/office/officeart/2018/2/layout/IconVerticalSolidList"/>
    <dgm:cxn modelId="{FFA4C975-830D-47DB-BB5B-D19898DA0500}" type="presOf" srcId="{D5895D44-AB09-47AB-8A2C-72D27BE48397}" destId="{D1584269-C889-4646-BA80-E772478716D3}" srcOrd="0" destOrd="0" presId="urn:microsoft.com/office/officeart/2018/2/layout/IconVerticalSolidList"/>
    <dgm:cxn modelId="{1B26F694-C07C-44D1-A142-E424BBF41FC5}" type="presOf" srcId="{BD1D500F-9270-4979-AD61-2E31E4F21565}" destId="{66FF1246-1D1B-483F-81CD-5DE233F961C5}" srcOrd="0" destOrd="0" presId="urn:microsoft.com/office/officeart/2018/2/layout/IconVerticalSolidList"/>
    <dgm:cxn modelId="{31014FB1-55C2-4B79-99B6-4CC6678C6378}" type="presOf" srcId="{EC627F31-2644-43DC-80CA-95FCC306A99C}" destId="{2E729C08-8213-48BB-8E0F-62F87FE72853}" srcOrd="0" destOrd="0" presId="urn:microsoft.com/office/officeart/2018/2/layout/IconVerticalSolidList"/>
    <dgm:cxn modelId="{110D2EB5-23ED-4D19-8941-81188A051EC6}" srcId="{BD1D500F-9270-4979-AD61-2E31E4F21565}" destId="{EC627F31-2644-43DC-80CA-95FCC306A99C}" srcOrd="3" destOrd="0" parTransId="{E87AD9A2-1530-407A-967E-3172FA8CE950}" sibTransId="{A7A57D55-7787-4AF7-B1F8-29C5C7E1A242}"/>
    <dgm:cxn modelId="{FD097ED6-CE24-432F-98ED-F3161A791E9B}" type="presOf" srcId="{C32C1906-DBFF-40D1-85BD-D31A1FF0E2BE}" destId="{99F3A4B6-541E-41E6-A724-20BE951F62CE}" srcOrd="0" destOrd="0" presId="urn:microsoft.com/office/officeart/2018/2/layout/IconVerticalSolidList"/>
    <dgm:cxn modelId="{AA2CF8D2-44A6-4519-AB6E-4FAB4CEE73D7}" type="presParOf" srcId="{66FF1246-1D1B-483F-81CD-5DE233F961C5}" destId="{CFC977C7-9269-4882-900C-4B38FD997987}" srcOrd="0" destOrd="0" presId="urn:microsoft.com/office/officeart/2018/2/layout/IconVerticalSolidList"/>
    <dgm:cxn modelId="{45BDB4BC-4531-4C40-97E7-36A01F3F62F4}" type="presParOf" srcId="{CFC977C7-9269-4882-900C-4B38FD997987}" destId="{A8DB2636-40A3-401B-9087-1FA8FD9BD0C8}" srcOrd="0" destOrd="0" presId="urn:microsoft.com/office/officeart/2018/2/layout/IconVerticalSolidList"/>
    <dgm:cxn modelId="{29F20FE2-12A8-4EE7-B056-7658D79D7CF1}" type="presParOf" srcId="{CFC977C7-9269-4882-900C-4B38FD997987}" destId="{8CEE0A25-18FD-442D-8C6E-2F93E27D6A92}" srcOrd="1" destOrd="0" presId="urn:microsoft.com/office/officeart/2018/2/layout/IconVerticalSolidList"/>
    <dgm:cxn modelId="{DBC5845F-A941-43BF-87EB-103668A41BCF}" type="presParOf" srcId="{CFC977C7-9269-4882-900C-4B38FD997987}" destId="{B6CF0429-B2E6-41C3-BDB9-97E818C80C1E}" srcOrd="2" destOrd="0" presId="urn:microsoft.com/office/officeart/2018/2/layout/IconVerticalSolidList"/>
    <dgm:cxn modelId="{5A926D99-03A8-4C19-9CA4-592922A044AA}" type="presParOf" srcId="{CFC977C7-9269-4882-900C-4B38FD997987}" destId="{D1584269-C889-4646-BA80-E772478716D3}" srcOrd="3" destOrd="0" presId="urn:microsoft.com/office/officeart/2018/2/layout/IconVerticalSolidList"/>
    <dgm:cxn modelId="{4B4A976C-1E4B-4F72-B748-BFF0FFD863E9}" type="presParOf" srcId="{66FF1246-1D1B-483F-81CD-5DE233F961C5}" destId="{5416AEF9-254A-47A9-B335-2DE91613F773}" srcOrd="1" destOrd="0" presId="urn:microsoft.com/office/officeart/2018/2/layout/IconVerticalSolidList"/>
    <dgm:cxn modelId="{37FF0670-6561-468A-B027-DA312D40BE8F}" type="presParOf" srcId="{66FF1246-1D1B-483F-81CD-5DE233F961C5}" destId="{9D0B5A71-51D3-4DCA-8290-78790DC88124}" srcOrd="2" destOrd="0" presId="urn:microsoft.com/office/officeart/2018/2/layout/IconVerticalSolidList"/>
    <dgm:cxn modelId="{186231F0-4A56-45DF-B8B3-1D1712ADE3A0}" type="presParOf" srcId="{9D0B5A71-51D3-4DCA-8290-78790DC88124}" destId="{1207BEC8-DF97-4C6E-964E-606A09C5EB3F}" srcOrd="0" destOrd="0" presId="urn:microsoft.com/office/officeart/2018/2/layout/IconVerticalSolidList"/>
    <dgm:cxn modelId="{938B9532-A28B-4232-A2BF-4BD06418E6B7}" type="presParOf" srcId="{9D0B5A71-51D3-4DCA-8290-78790DC88124}" destId="{F7414509-280E-417A-BE75-E08329CF56D0}" srcOrd="1" destOrd="0" presId="urn:microsoft.com/office/officeart/2018/2/layout/IconVerticalSolidList"/>
    <dgm:cxn modelId="{147C4058-0A63-4D8A-A599-5536523DCF76}" type="presParOf" srcId="{9D0B5A71-51D3-4DCA-8290-78790DC88124}" destId="{A663B414-B76D-4724-BA39-129B121441EB}" srcOrd="2" destOrd="0" presId="urn:microsoft.com/office/officeart/2018/2/layout/IconVerticalSolidList"/>
    <dgm:cxn modelId="{000437A5-EF27-404B-8ACE-67708615BDEA}" type="presParOf" srcId="{9D0B5A71-51D3-4DCA-8290-78790DC88124}" destId="{81A0C2B5-89AC-4C28-909E-72C1C44C315F}" srcOrd="3" destOrd="0" presId="urn:microsoft.com/office/officeart/2018/2/layout/IconVerticalSolidList"/>
    <dgm:cxn modelId="{4025C5D9-4928-4C4F-85EC-A5D7F9DEFFEA}" type="presParOf" srcId="{66FF1246-1D1B-483F-81CD-5DE233F961C5}" destId="{3603B208-5AEB-417F-A0C4-37AC4E217192}" srcOrd="3" destOrd="0" presId="urn:microsoft.com/office/officeart/2018/2/layout/IconVerticalSolidList"/>
    <dgm:cxn modelId="{34185BE6-CF68-41A8-88B5-66C3B75B4D8A}" type="presParOf" srcId="{66FF1246-1D1B-483F-81CD-5DE233F961C5}" destId="{0E5E67DC-3FF6-4145-8B43-AAFA8680437B}" srcOrd="4" destOrd="0" presId="urn:microsoft.com/office/officeart/2018/2/layout/IconVerticalSolidList"/>
    <dgm:cxn modelId="{89C85BA8-14C0-42E0-A6D8-6E3FB17FBB0C}" type="presParOf" srcId="{0E5E67DC-3FF6-4145-8B43-AAFA8680437B}" destId="{F01FABB2-CFAA-4E09-AEE4-982E876AFDCB}" srcOrd="0" destOrd="0" presId="urn:microsoft.com/office/officeart/2018/2/layout/IconVerticalSolidList"/>
    <dgm:cxn modelId="{51B593E5-948E-45B1-9ED9-6BE0F3D47F8E}" type="presParOf" srcId="{0E5E67DC-3FF6-4145-8B43-AAFA8680437B}" destId="{6F19CBFB-3305-4FDB-AC15-86B5A19058EE}" srcOrd="1" destOrd="0" presId="urn:microsoft.com/office/officeart/2018/2/layout/IconVerticalSolidList"/>
    <dgm:cxn modelId="{51765E30-C556-4041-A827-402CFAD4C0BC}" type="presParOf" srcId="{0E5E67DC-3FF6-4145-8B43-AAFA8680437B}" destId="{C14BDAB8-9EAB-4463-B17F-5DA27F86453A}" srcOrd="2" destOrd="0" presId="urn:microsoft.com/office/officeart/2018/2/layout/IconVerticalSolidList"/>
    <dgm:cxn modelId="{CA8DF874-A23C-4102-B112-1C96DC46DFE6}" type="presParOf" srcId="{0E5E67DC-3FF6-4145-8B43-AAFA8680437B}" destId="{99F3A4B6-541E-41E6-A724-20BE951F62CE}" srcOrd="3" destOrd="0" presId="urn:microsoft.com/office/officeart/2018/2/layout/IconVerticalSolidList"/>
    <dgm:cxn modelId="{1967BE04-11B0-4C4E-852B-623B42FD85A8}" type="presParOf" srcId="{66FF1246-1D1B-483F-81CD-5DE233F961C5}" destId="{F885C64C-F2E2-4846-9F27-0CE986CFF871}" srcOrd="5" destOrd="0" presId="urn:microsoft.com/office/officeart/2018/2/layout/IconVerticalSolidList"/>
    <dgm:cxn modelId="{681F09DB-2DEF-424B-B425-232D17925AC8}" type="presParOf" srcId="{66FF1246-1D1B-483F-81CD-5DE233F961C5}" destId="{21C3E1CC-6681-468B-B473-418E098C8D38}" srcOrd="6" destOrd="0" presId="urn:microsoft.com/office/officeart/2018/2/layout/IconVerticalSolidList"/>
    <dgm:cxn modelId="{E42B2F68-95E2-4FDA-A1F6-F2A72FFA820E}" type="presParOf" srcId="{21C3E1CC-6681-468B-B473-418E098C8D38}" destId="{41B822B8-A22A-435C-BC9A-1C3B92EF48B8}" srcOrd="0" destOrd="0" presId="urn:microsoft.com/office/officeart/2018/2/layout/IconVerticalSolidList"/>
    <dgm:cxn modelId="{D7011315-BD77-46E2-8B9A-684ADA2E59F6}" type="presParOf" srcId="{21C3E1CC-6681-468B-B473-418E098C8D38}" destId="{7B308FEA-4001-4B77-8B33-72BCC339FE7F}" srcOrd="1" destOrd="0" presId="urn:microsoft.com/office/officeart/2018/2/layout/IconVerticalSolidList"/>
    <dgm:cxn modelId="{56077444-2A67-4343-B29E-F83AA57D1BBC}" type="presParOf" srcId="{21C3E1CC-6681-468B-B473-418E098C8D38}" destId="{BFDE34E6-2079-4E70-905B-F1C80EC0E099}" srcOrd="2" destOrd="0" presId="urn:microsoft.com/office/officeart/2018/2/layout/IconVerticalSolidList"/>
    <dgm:cxn modelId="{0814C8A8-E054-4109-8EA8-7D1E2F59A1C3}" type="presParOf" srcId="{21C3E1CC-6681-468B-B473-418E098C8D38}" destId="{2E729C08-8213-48BB-8E0F-62F87FE7285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B2636-40A3-401B-9087-1FA8FD9BD0C8}">
      <dsp:nvSpPr>
        <dsp:cNvPr id="0" name=""/>
        <dsp:cNvSpPr/>
      </dsp:nvSpPr>
      <dsp:spPr>
        <a:xfrm>
          <a:off x="0" y="1193"/>
          <a:ext cx="7200897" cy="6047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E0A25-18FD-442D-8C6E-2F93E27D6A92}">
      <dsp:nvSpPr>
        <dsp:cNvPr id="0" name=""/>
        <dsp:cNvSpPr/>
      </dsp:nvSpPr>
      <dsp:spPr>
        <a:xfrm>
          <a:off x="182932" y="137258"/>
          <a:ext cx="332604" cy="332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584269-C889-4646-BA80-E772478716D3}">
      <dsp:nvSpPr>
        <dsp:cNvPr id="0" name=""/>
        <dsp:cNvSpPr/>
      </dsp:nvSpPr>
      <dsp:spPr>
        <a:xfrm>
          <a:off x="698470" y="1193"/>
          <a:ext cx="65024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100000"/>
            </a:lnSpc>
            <a:spcBef>
              <a:spcPct val="0"/>
            </a:spcBef>
            <a:spcAft>
              <a:spcPct val="35000"/>
            </a:spcAft>
            <a:buNone/>
          </a:pPr>
          <a:r>
            <a:rPr lang="en-US" sz="2200" kern="1200"/>
            <a:t>Kenya Craw</a:t>
          </a:r>
        </a:p>
      </dsp:txBody>
      <dsp:txXfrm>
        <a:off x="698470" y="1193"/>
        <a:ext cx="6502426" cy="604736"/>
      </dsp:txXfrm>
    </dsp:sp>
    <dsp:sp modelId="{1207BEC8-DF97-4C6E-964E-606A09C5EB3F}">
      <dsp:nvSpPr>
        <dsp:cNvPr id="0" name=""/>
        <dsp:cNvSpPr/>
      </dsp:nvSpPr>
      <dsp:spPr>
        <a:xfrm>
          <a:off x="0" y="757113"/>
          <a:ext cx="7200897" cy="6047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4509-280E-417A-BE75-E08329CF56D0}">
      <dsp:nvSpPr>
        <dsp:cNvPr id="0" name=""/>
        <dsp:cNvSpPr/>
      </dsp:nvSpPr>
      <dsp:spPr>
        <a:xfrm>
          <a:off x="182932" y="893178"/>
          <a:ext cx="332604" cy="332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A0C2B5-89AC-4C28-909E-72C1C44C315F}">
      <dsp:nvSpPr>
        <dsp:cNvPr id="0" name=""/>
        <dsp:cNvSpPr/>
      </dsp:nvSpPr>
      <dsp:spPr>
        <a:xfrm>
          <a:off x="698470" y="757113"/>
          <a:ext cx="65024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100000"/>
            </a:lnSpc>
            <a:spcBef>
              <a:spcPct val="0"/>
            </a:spcBef>
            <a:spcAft>
              <a:spcPct val="35000"/>
            </a:spcAft>
            <a:buNone/>
          </a:pPr>
          <a:r>
            <a:rPr lang="en-US" sz="2200" kern="1200"/>
            <a:t>CS 250 – Software Development Lifecycle</a:t>
          </a:r>
        </a:p>
      </dsp:txBody>
      <dsp:txXfrm>
        <a:off x="698470" y="757113"/>
        <a:ext cx="6502426" cy="604736"/>
      </dsp:txXfrm>
    </dsp:sp>
    <dsp:sp modelId="{F01FABB2-CFAA-4E09-AEE4-982E876AFDCB}">
      <dsp:nvSpPr>
        <dsp:cNvPr id="0" name=""/>
        <dsp:cNvSpPr/>
      </dsp:nvSpPr>
      <dsp:spPr>
        <a:xfrm>
          <a:off x="0" y="1513033"/>
          <a:ext cx="7200897" cy="6047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9CBFB-3305-4FDB-AC15-86B5A19058EE}">
      <dsp:nvSpPr>
        <dsp:cNvPr id="0" name=""/>
        <dsp:cNvSpPr/>
      </dsp:nvSpPr>
      <dsp:spPr>
        <a:xfrm>
          <a:off x="182932" y="1649099"/>
          <a:ext cx="332604" cy="3326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F3A4B6-541E-41E6-A724-20BE951F62CE}">
      <dsp:nvSpPr>
        <dsp:cNvPr id="0" name=""/>
        <dsp:cNvSpPr/>
      </dsp:nvSpPr>
      <dsp:spPr>
        <a:xfrm>
          <a:off x="698470" y="1513033"/>
          <a:ext cx="65024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100000"/>
            </a:lnSpc>
            <a:spcBef>
              <a:spcPct val="0"/>
            </a:spcBef>
            <a:spcAft>
              <a:spcPct val="35000"/>
            </a:spcAft>
            <a:buNone/>
          </a:pPr>
          <a:r>
            <a:rPr lang="en-US" sz="2200" kern="1200"/>
            <a:t>Southern New Hampshire University</a:t>
          </a:r>
        </a:p>
      </dsp:txBody>
      <dsp:txXfrm>
        <a:off x="698470" y="1513033"/>
        <a:ext cx="6502426" cy="604736"/>
      </dsp:txXfrm>
    </dsp:sp>
    <dsp:sp modelId="{41B822B8-A22A-435C-BC9A-1C3B92EF48B8}">
      <dsp:nvSpPr>
        <dsp:cNvPr id="0" name=""/>
        <dsp:cNvSpPr/>
      </dsp:nvSpPr>
      <dsp:spPr>
        <a:xfrm>
          <a:off x="0" y="2268953"/>
          <a:ext cx="7200897" cy="6047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08FEA-4001-4B77-8B33-72BCC339FE7F}">
      <dsp:nvSpPr>
        <dsp:cNvPr id="0" name=""/>
        <dsp:cNvSpPr/>
      </dsp:nvSpPr>
      <dsp:spPr>
        <a:xfrm>
          <a:off x="182932" y="2405019"/>
          <a:ext cx="332604" cy="3326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729C08-8213-48BB-8E0F-62F87FE72853}">
      <dsp:nvSpPr>
        <dsp:cNvPr id="0" name=""/>
        <dsp:cNvSpPr/>
      </dsp:nvSpPr>
      <dsp:spPr>
        <a:xfrm>
          <a:off x="698470" y="2268953"/>
          <a:ext cx="6502426" cy="604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1" tIns="64001" rIns="64001" bIns="64001" numCol="1" spcCol="1270" anchor="ctr" anchorCtr="0">
          <a:noAutofit/>
        </a:bodyPr>
        <a:lstStyle/>
        <a:p>
          <a:pPr marL="0" lvl="0" indent="0" algn="l" defTabSz="977900">
            <a:lnSpc>
              <a:spcPct val="100000"/>
            </a:lnSpc>
            <a:spcBef>
              <a:spcPct val="0"/>
            </a:spcBef>
            <a:spcAft>
              <a:spcPct val="35000"/>
            </a:spcAft>
            <a:buNone/>
          </a:pPr>
          <a:r>
            <a:rPr lang="en-US" sz="2200" kern="1200"/>
            <a:t>October 18, 2025</a:t>
          </a:r>
        </a:p>
      </dsp:txBody>
      <dsp:txXfrm>
        <a:off x="698470" y="2268953"/>
        <a:ext cx="6502426" cy="6047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14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Introduction slide for Agile Sprint Review presentation.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my name is Kenya Craw, and this presentation summarizes the Sprint Review and Retrospective for the SNHU Travel project. I will explain how our team used Agile and Scrum principles to manage work, communicate effectively, and adapt to change. Throughout this process, I experienced each Scrum role including Product Owner, Scrum Master, Developer, and Tester, which deepened my understanding of collaboration, flexibility, and the Agile mindset. Today, I will highlight the lessons learned and how these practices could benefit </a:t>
            </a:r>
            <a:r>
              <a:rPr lang="en-US" dirty="0" err="1"/>
              <a:t>ChadaTech</a:t>
            </a:r>
            <a:r>
              <a:rPr lang="en-US" dirty="0"/>
              <a:t> if applied across the organization.</a:t>
            </a:r>
          </a:p>
          <a:p>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Overview of how each Scrum role contributed to the SNHU Travel project’s success.</a:t>
            </a:r>
            <a:endParaRPr lang="en-US" dirty="0"/>
          </a:p>
          <a:p>
            <a:endParaRPr lang="en-US" dirty="0"/>
          </a:p>
          <a:p>
            <a:r>
              <a:rPr lang="en-US" dirty="0"/>
              <a:t>Each Scrum role contributes uniquely to a project’s success. As Product Owner, I prioritized backlog items and ensured user stories delivered business value. The Developer implemented those stories and collaborated closely with other roles to resolve issues quickly. The Tester ensured quality by validating features against acceptance criteria. The Scrum Master facilitated all ceremonies, maintained focus, and removed obstacles. Together, these roles created a self-organizing team that could adapt to new information and deliver value at the end of every sprint.</a:t>
            </a:r>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Description of how Agile principles helped complete user stories efficiently and iteratively.</a:t>
            </a:r>
            <a:endParaRPr lang="en-US" dirty="0"/>
          </a:p>
          <a:p>
            <a:endParaRPr lang="en-US" dirty="0"/>
          </a:p>
          <a:p>
            <a:r>
              <a:rPr lang="en-US" dirty="0"/>
              <a:t>Our team used the INVEST criteria to write clear, testable user stories that were Independent, Negotiable, Valuable, Estimable, Small, and Testable. Collaboration was essential. When requirements were unclear, we refined them during sprint planning and backlog grooming sessions. For example, the Vacation Preferences story was initially vague, but communication between the Tester and Product Owner clarified the missing details. Delivering incremental improvements each sprint allowed us to gather continuous feedback and make quick adjustments to meet stakeholder expectations.</a:t>
            </a:r>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Shows how communication and flexibility allowed the project to succeed despite interruptions.</a:t>
            </a:r>
            <a:endParaRPr lang="en-US" dirty="0"/>
          </a:p>
          <a:p>
            <a:endParaRPr lang="en-US" dirty="0"/>
          </a:p>
          <a:p>
            <a:r>
              <a:rPr lang="en-US" dirty="0"/>
              <a:t>One of Agile’s greatest strengths is its ability to handle change. During the project, we added the Flexible Date Search feature mid-sprint. Rather than disrupting progress, we updated the backlog and realigned our sprint goal. Clear and open communication through JIRA boards, stand-ups, and quick status messages kept the team informed and cohesive. This transparency minimized misunderstandings and built trust. By addressing changes collaboratively, we turned interruptions into opportunities for improvement, which is a hallmark of Agile practice.</a:t>
            </a:r>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Explanation of how Agile tools and events supported transparency and collaboration.</a:t>
            </a:r>
            <a:endParaRPr lang="en-US" dirty="0"/>
          </a:p>
          <a:p>
            <a:endParaRPr lang="en-US" dirty="0"/>
          </a:p>
          <a:p>
            <a:r>
              <a:rPr lang="en-US" dirty="0"/>
              <a:t>Agile tools and Scrum ceremonies structured our teamwork and kept us aligned. We used JIRA and Kanban boards as information radiators that provided instant visibility into progress and blockers. Daily Scrums helped us stay focused, while Sprint Reviews gathered valuable feedback from stakeholders. Retrospectives encouraged honest reflection and small, continuous improvements, such as shortening meetings to maintain energy. These tools and events supported the Scrum values of commitment, courage, focus, openness, and respect, which ensured consistent productivity throughout the project.</a:t>
            </a:r>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txBody>
          <a:bodyPr/>
          <a:lstStyle/>
          <a:p>
            <a:endParaRPr lang="en-US"/>
          </a:p>
        </p:txBody>
      </p:sp>
      <p:sp>
        <p:nvSpPr>
          <p:cNvPr id="3" name="Notes Placeholder 2"/>
          <p:cNvSpPr>
            <a:spLocks noGrp="1"/>
          </p:cNvSpPr>
          <p:nvPr>
            <p:ph type="body" sz="quarter" idx="3"/>
          </p:nvPr>
        </p:nvSpPr>
        <p:spPr/>
        <p:txBody>
          <a:bodyPr/>
          <a:lstStyle/>
          <a:p>
            <a:r>
              <a:rPr dirty="0"/>
              <a:t>Final thoughts on how the Agile mindset promotes collaboration, flexibility, and long-term project success.</a:t>
            </a:r>
            <a:endParaRPr lang="en-US" dirty="0"/>
          </a:p>
          <a:p>
            <a:endParaRPr lang="en-US" dirty="0"/>
          </a:p>
          <a:p>
            <a:r>
              <a:rPr lang="en-US" dirty="0"/>
              <a:t>This project reinforced that communication and adaptability drive Agile success. Transparency built trust, and continuous learning improved quality and teamwork. Unlike the Waterfall model, Agile emphasizes iterative feedback and flexibility, allowing teams to adapt throughout development rather than waiting until the end. I have learned that Agile is not just a process but a mindset that values collaboration and openness. Moving forward, I plan to apply these principles to create environments where teams deliver software that meets real user needs.</a:t>
            </a:r>
            <a:endParaRPr dirty="0"/>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References slide.</a:t>
            </a:r>
          </a:p>
          <a:p>
            <a:endParaRPr lang="en-US" dirty="0"/>
          </a:p>
          <a:p>
            <a:r>
              <a:rPr lang="en-US" dirty="0"/>
              <a:t>These sources guided my understanding of Agile methodologies and Scrum best practices. The Scrum Guide by Schwaber and Sutherland defines the framework’s core roles and events. Cobb’s work details how project managers adapt to Agile principles. Rigby, Berez, and Elk emphasize leadership’s role in fostering an Agile culture, and Atlassian’s insights highlight transparency and collaboration tools. Together, these sources form the research foundation behind this project and support the recommendations presented today.</a:t>
            </a:r>
          </a:p>
        </p:txBody>
      </p:sp>
    </p:spTree>
    <p:extLst>
      <p:ext uri="{BB962C8B-B14F-4D97-AF65-F5344CB8AC3E}">
        <p14:creationId xmlns:p14="http://schemas.microsoft.com/office/powerpoint/2010/main" val="118362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47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1727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4456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22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12674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87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15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090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96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2667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14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8837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2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92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1734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6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787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10/24/2025</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40663165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US">
                <a:solidFill>
                  <a:srgbClr val="262626"/>
                </a:solidFill>
              </a:rPr>
              <a:t>Sprint Review and Retrospective</a:t>
            </a:r>
          </a:p>
        </p:txBody>
      </p:sp>
      <p:graphicFrame>
        <p:nvGraphicFramePr>
          <p:cNvPr id="5" name="Content Placeholder 2">
            <a:extLst>
              <a:ext uri="{FF2B5EF4-FFF2-40B4-BE49-F238E27FC236}">
                <a16:creationId xmlns:a16="http://schemas.microsoft.com/office/drawing/2014/main" id="{4262394A-F70B-449D-74DF-1D378792CD13}"/>
              </a:ext>
            </a:extLst>
          </p:cNvPr>
          <p:cNvGraphicFramePr>
            <a:graphicFrameLocks noGrp="1"/>
          </p:cNvGraphicFramePr>
          <p:nvPr>
            <p:ph idx="1"/>
            <p:extLst>
              <p:ext uri="{D42A27DB-BD31-4B8C-83A1-F6EECF244321}">
                <p14:modId xmlns:p14="http://schemas.microsoft.com/office/powerpoint/2010/main" val="3404307590"/>
              </p:ext>
            </p:extLst>
          </p:nvPr>
        </p:nvGraphicFramePr>
        <p:xfrm>
          <a:off x="971550" y="2772384"/>
          <a:ext cx="7200897" cy="2874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6" name="Rectangle 5">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551" y="982132"/>
            <a:ext cx="7200897" cy="1303867"/>
          </a:xfrm>
        </p:spPr>
        <p:txBody>
          <a:bodyPr>
            <a:normAutofit/>
          </a:bodyPr>
          <a:lstStyle/>
          <a:p>
            <a:r>
              <a:rPr lang="en-US">
                <a:solidFill>
                  <a:schemeClr val="bg1"/>
                </a:solidFill>
              </a:rPr>
              <a:t>Overview of Roles in Agile</a:t>
            </a:r>
          </a:p>
        </p:txBody>
      </p:sp>
      <p:cxnSp>
        <p:nvCxnSpPr>
          <p:cNvPr id="7" name="Straight Connector 6">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2281" y="2267682"/>
            <a:ext cx="695539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971550" y="2556932"/>
            <a:ext cx="7200897" cy="3318936"/>
          </a:xfrm>
        </p:spPr>
        <p:txBody>
          <a:bodyPr>
            <a:normAutofit/>
          </a:bodyPr>
          <a:lstStyle/>
          <a:p>
            <a:endParaRPr lang="en-US">
              <a:solidFill>
                <a:schemeClr val="bg1"/>
              </a:solidFill>
            </a:endParaRPr>
          </a:p>
          <a:p>
            <a:r>
              <a:rPr lang="en-US">
                <a:solidFill>
                  <a:schemeClr val="bg1"/>
                </a:solidFill>
              </a:rPr>
              <a:t>Product Owner: Defined and prioritized user needs.</a:t>
            </a:r>
          </a:p>
          <a:p>
            <a:r>
              <a:rPr lang="en-US">
                <a:solidFill>
                  <a:schemeClr val="bg1"/>
                </a:solidFill>
              </a:rPr>
              <a:t>Developer: Built and refined working software.</a:t>
            </a:r>
          </a:p>
          <a:p>
            <a:r>
              <a:rPr lang="en-US">
                <a:solidFill>
                  <a:schemeClr val="bg1"/>
                </a:solidFill>
              </a:rPr>
              <a:t>Tester: Validated features against acceptance criteria.</a:t>
            </a:r>
          </a:p>
          <a:p>
            <a:r>
              <a:rPr lang="en-US">
                <a:solidFill>
                  <a:schemeClr val="bg1"/>
                </a:solidFill>
              </a:rPr>
              <a:t>Scrum Master: Facilitated Agile ceremonies and removed impediments.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791D-157B-4AA2-82CA-BE441DF4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01BA73-6DE9-4B29-9666-64915B963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6" y="469900"/>
            <a:ext cx="8429625" cy="5918200"/>
          </a:xfrm>
          <a:prstGeom prst="rect">
            <a:avLst/>
          </a:prstGeom>
          <a:solidFill>
            <a:schemeClr val="bg2">
              <a:lumMod val="90000"/>
              <a:lumOff val="10000"/>
            </a:schemeClr>
          </a:solidFill>
          <a:ln>
            <a:noFill/>
          </a:ln>
          <a:effectLst>
            <a:outerShdw blurRad="50800" dist="38100" dir="5400000" algn="t" rotWithShape="0">
              <a:srgbClr val="373737">
                <a:alpha val="40000"/>
              </a:srgbClr>
            </a:outerShdw>
          </a:effectLst>
          <a:scene3d>
            <a:camera prst="orthographicFront"/>
            <a:lightRig rig="balanced" dir="t"/>
          </a:scene3d>
          <a:sp3d>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F75129-64DA-4018-B855-6DB3D06BC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82296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971551" y="982132"/>
            <a:ext cx="7200897" cy="1303867"/>
          </a:xfrm>
        </p:spPr>
        <p:txBody>
          <a:bodyPr>
            <a:normAutofit/>
          </a:bodyPr>
          <a:lstStyle/>
          <a:p>
            <a:r>
              <a:rPr dirty="0"/>
              <a:t>Completing User Stories</a:t>
            </a:r>
          </a:p>
        </p:txBody>
      </p:sp>
      <p:sp>
        <p:nvSpPr>
          <p:cNvPr id="3" name="Content Placeholder 2"/>
          <p:cNvSpPr>
            <a:spLocks noGrp="1"/>
          </p:cNvSpPr>
          <p:nvPr>
            <p:ph idx="1"/>
          </p:nvPr>
        </p:nvSpPr>
        <p:spPr>
          <a:xfrm>
            <a:off x="971550" y="2556932"/>
            <a:ext cx="7200897" cy="3318936"/>
          </a:xfrm>
        </p:spPr>
        <p:txBody>
          <a:bodyPr>
            <a:normAutofit/>
          </a:bodyPr>
          <a:lstStyle/>
          <a:p>
            <a:endParaRPr dirty="0"/>
          </a:p>
          <a:p>
            <a:r>
              <a:rPr dirty="0"/>
              <a:t>INVEST criteria ensured clear, valuable user stories.</a:t>
            </a:r>
          </a:p>
          <a:p>
            <a:r>
              <a:rPr dirty="0"/>
              <a:t>Collaborative refinement resolved unclear requirements.</a:t>
            </a:r>
          </a:p>
          <a:p>
            <a:r>
              <a:rPr dirty="0"/>
              <a:t>Delivered incremental improvements each sprint.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6" name="Rectangle 5">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551" y="982132"/>
            <a:ext cx="7200897" cy="1303867"/>
          </a:xfrm>
        </p:spPr>
        <p:txBody>
          <a:bodyPr>
            <a:normAutofit/>
          </a:bodyPr>
          <a:lstStyle/>
          <a:p>
            <a:pPr>
              <a:lnSpc>
                <a:spcPct val="90000"/>
              </a:lnSpc>
            </a:pPr>
            <a:r>
              <a:rPr lang="en-US">
                <a:solidFill>
                  <a:schemeClr val="bg1"/>
                </a:solidFill>
              </a:rPr>
              <a:t>Adapting to Change and Communication</a:t>
            </a:r>
          </a:p>
        </p:txBody>
      </p:sp>
      <p:cxnSp>
        <p:nvCxnSpPr>
          <p:cNvPr id="7" name="Straight Connector 6">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2281" y="2267682"/>
            <a:ext cx="695539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971550" y="2556932"/>
            <a:ext cx="7200897" cy="3318936"/>
          </a:xfrm>
        </p:spPr>
        <p:txBody>
          <a:bodyPr>
            <a:normAutofit/>
          </a:bodyPr>
          <a:lstStyle/>
          <a:p>
            <a:endParaRPr lang="en-US">
              <a:solidFill>
                <a:schemeClr val="bg1"/>
              </a:solidFill>
            </a:endParaRPr>
          </a:p>
          <a:p>
            <a:r>
              <a:rPr lang="en-US">
                <a:solidFill>
                  <a:schemeClr val="bg1"/>
                </a:solidFill>
              </a:rPr>
              <a:t>Agile’s flexibility allowed for smooth adaptation to changes.</a:t>
            </a:r>
          </a:p>
          <a:p>
            <a:r>
              <a:rPr lang="en-US">
                <a:solidFill>
                  <a:schemeClr val="bg1"/>
                </a:solidFill>
              </a:rPr>
              <a:t>Used backlog refinement and sprint reviews to adjust priorities.</a:t>
            </a:r>
          </a:p>
          <a:p>
            <a:r>
              <a:rPr lang="en-US">
                <a:solidFill>
                  <a:schemeClr val="bg1"/>
                </a:solidFill>
              </a:rPr>
              <a:t>Communication through JIRA, boards, and daily standups kept the team aligned.</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C05791D-157B-4AA2-82CA-BE441DF4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01BA73-6DE9-4B29-9666-64915B963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6" y="469900"/>
            <a:ext cx="8429625" cy="5918200"/>
          </a:xfrm>
          <a:prstGeom prst="rect">
            <a:avLst/>
          </a:prstGeom>
          <a:solidFill>
            <a:schemeClr val="bg2">
              <a:lumMod val="90000"/>
              <a:lumOff val="10000"/>
            </a:schemeClr>
          </a:solidFill>
          <a:ln>
            <a:noFill/>
          </a:ln>
          <a:effectLst>
            <a:outerShdw blurRad="50800" dist="38100" dir="5400000" algn="t" rotWithShape="0">
              <a:srgbClr val="373737">
                <a:alpha val="40000"/>
              </a:srgbClr>
            </a:outerShdw>
          </a:effectLst>
          <a:scene3d>
            <a:camera prst="orthographicFront"/>
            <a:lightRig rig="balanced" dir="t"/>
          </a:scene3d>
          <a:sp3d>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75129-64DA-4018-B855-6DB3D06BC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82296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971551" y="982132"/>
            <a:ext cx="7200897" cy="1303867"/>
          </a:xfrm>
        </p:spPr>
        <p:txBody>
          <a:bodyPr>
            <a:normAutofit/>
          </a:bodyPr>
          <a:lstStyle/>
          <a:p>
            <a:r>
              <a:rPr lang="en-US"/>
              <a:t>Tools and Scrum Events</a:t>
            </a:r>
          </a:p>
        </p:txBody>
      </p:sp>
      <p:sp>
        <p:nvSpPr>
          <p:cNvPr id="3" name="Content Placeholder 2"/>
          <p:cNvSpPr>
            <a:spLocks noGrp="1"/>
          </p:cNvSpPr>
          <p:nvPr>
            <p:ph idx="1"/>
          </p:nvPr>
        </p:nvSpPr>
        <p:spPr>
          <a:xfrm>
            <a:off x="971550" y="2556932"/>
            <a:ext cx="7200897" cy="3318936"/>
          </a:xfrm>
        </p:spPr>
        <p:txBody>
          <a:bodyPr>
            <a:normAutofit/>
          </a:bodyPr>
          <a:lstStyle/>
          <a:p>
            <a:endParaRPr lang="en-US"/>
          </a:p>
          <a:p>
            <a:r>
              <a:rPr lang="en-US"/>
              <a:t>JIRA and Kanban boards enhanced visibility and transparency.</a:t>
            </a:r>
          </a:p>
          <a:p>
            <a:r>
              <a:rPr lang="en-US"/>
              <a:t>Daily Scrums maintained focus and accountability.</a:t>
            </a:r>
          </a:p>
          <a:p>
            <a:r>
              <a:rPr lang="en-US"/>
              <a:t>Sprint Reviews and Retrospectives encouraged feedback and growth.</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p:spPr>
        <p:style>
          <a:lnRef idx="2">
            <a:schemeClr val="accent2"/>
          </a:lnRef>
          <a:fillRef idx="1003">
            <a:schemeClr val="dk1"/>
          </a:fillRef>
          <a:effectRef idx="0">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B1D13D13-FAEE-4BC8-B0D0-9D476834B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551" y="982132"/>
            <a:ext cx="7200897" cy="1303867"/>
          </a:xfrm>
        </p:spPr>
        <p:txBody>
          <a:bodyPr>
            <a:normAutofit/>
          </a:bodyPr>
          <a:lstStyle/>
          <a:p>
            <a:r>
              <a:rPr lang="en-US">
                <a:solidFill>
                  <a:schemeClr val="bg1"/>
                </a:solidFill>
              </a:rPr>
              <a:t>Reflection and Lessons Learned</a:t>
            </a:r>
          </a:p>
        </p:txBody>
      </p:sp>
      <p:cxnSp>
        <p:nvCxnSpPr>
          <p:cNvPr id="12" name="Straight Connector 11">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2281" y="2267682"/>
            <a:ext cx="695539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971550" y="2556932"/>
            <a:ext cx="7200897" cy="3318936"/>
          </a:xfrm>
        </p:spPr>
        <p:txBody>
          <a:bodyPr>
            <a:normAutofit/>
          </a:bodyPr>
          <a:lstStyle/>
          <a:p>
            <a:endParaRPr lang="en-US" sz="2200">
              <a:solidFill>
                <a:schemeClr val="bg1"/>
              </a:solidFill>
            </a:endParaRPr>
          </a:p>
          <a:p>
            <a:r>
              <a:rPr lang="en-US" sz="2200">
                <a:solidFill>
                  <a:schemeClr val="bg1"/>
                </a:solidFill>
              </a:rPr>
              <a:t>Effective communication is central to Agile success.</a:t>
            </a:r>
          </a:p>
          <a:p>
            <a:r>
              <a:rPr lang="en-US" sz="2200">
                <a:solidFill>
                  <a:schemeClr val="bg1"/>
                </a:solidFill>
              </a:rPr>
              <a:t>Transparency builds trust and accountability.</a:t>
            </a:r>
          </a:p>
          <a:p>
            <a:r>
              <a:rPr lang="en-US" sz="2200">
                <a:solidFill>
                  <a:schemeClr val="bg1"/>
                </a:solidFill>
              </a:rPr>
              <a:t>Continuous improvement fosters adaptability and quality.</a:t>
            </a:r>
          </a:p>
          <a:p>
            <a:r>
              <a:rPr lang="en-US" sz="2200">
                <a:solidFill>
                  <a:schemeClr val="bg1"/>
                </a:solidFill>
              </a:rPr>
              <a:t>Unlike the Waterfall model, Agile emphasizes iterative feedback and adaptability, allowing teams to adjust throughout development rather than after full completion.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C05791D-157B-4AA2-82CA-BE441DF4B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01BA73-6DE9-4B29-9666-64915B963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6" y="469900"/>
            <a:ext cx="8429625" cy="5918200"/>
          </a:xfrm>
          <a:prstGeom prst="rect">
            <a:avLst/>
          </a:prstGeom>
          <a:solidFill>
            <a:schemeClr val="bg2">
              <a:lumMod val="90000"/>
              <a:lumOff val="10000"/>
            </a:schemeClr>
          </a:solidFill>
          <a:ln>
            <a:noFill/>
          </a:ln>
          <a:effectLst>
            <a:outerShdw blurRad="50800" dist="38100" dir="5400000" algn="t" rotWithShape="0">
              <a:srgbClr val="373737">
                <a:alpha val="40000"/>
              </a:srgbClr>
            </a:outerShdw>
          </a:effectLst>
          <a:scene3d>
            <a:camera prst="orthographicFront"/>
            <a:lightRig rig="balanced" dir="t"/>
          </a:scene3d>
          <a:sp3d>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75129-64DA-4018-B855-6DB3D06BC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82296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971551" y="982132"/>
            <a:ext cx="7200897" cy="1303867"/>
          </a:xfrm>
        </p:spPr>
        <p:txBody>
          <a:bodyPr>
            <a:normAutofit/>
          </a:bodyPr>
          <a:lstStyle/>
          <a:p>
            <a:r>
              <a:rPr lang="en-US"/>
              <a:t>References</a:t>
            </a:r>
          </a:p>
        </p:txBody>
      </p:sp>
      <p:sp>
        <p:nvSpPr>
          <p:cNvPr id="3" name="Content Placeholder 2"/>
          <p:cNvSpPr>
            <a:spLocks noGrp="1"/>
          </p:cNvSpPr>
          <p:nvPr>
            <p:ph idx="1"/>
          </p:nvPr>
        </p:nvSpPr>
        <p:spPr>
          <a:xfrm>
            <a:off x="971550" y="2556932"/>
            <a:ext cx="7200897" cy="3318936"/>
          </a:xfrm>
        </p:spPr>
        <p:txBody>
          <a:bodyPr>
            <a:normAutofit/>
          </a:bodyPr>
          <a:lstStyle/>
          <a:p>
            <a:pPr>
              <a:lnSpc>
                <a:spcPct val="90000"/>
              </a:lnSpc>
            </a:pPr>
            <a:endParaRPr lang="en-US" sz="1700"/>
          </a:p>
          <a:p>
            <a:pPr>
              <a:lnSpc>
                <a:spcPct val="90000"/>
              </a:lnSpc>
              <a:spcAft>
                <a:spcPts val="0"/>
              </a:spcAft>
            </a:pPr>
            <a:r>
              <a:rPr lang="en-US" sz="1700"/>
              <a:t>Atlassian. (2020, October 1). Being transparent can ensure remote success — here’s how to achieve it. Atlassian Blog. https://www.atlassian.com/blog/distributed-work/transparency-is-essential-to-remote-success</a:t>
            </a:r>
          </a:p>
          <a:p>
            <a:pPr>
              <a:lnSpc>
                <a:spcPct val="90000"/>
              </a:lnSpc>
              <a:spcAft>
                <a:spcPts val="0"/>
              </a:spcAft>
            </a:pPr>
            <a:r>
              <a:rPr lang="en-US" sz="1700"/>
              <a:t>Cobb, C. G. (2015). The Project Manager’s Guide to Mastering Agile: Principles and Practices for an Adaptive Approach. Wiley.</a:t>
            </a:r>
          </a:p>
          <a:p>
            <a:pPr>
              <a:lnSpc>
                <a:spcPct val="90000"/>
              </a:lnSpc>
              <a:spcAft>
                <a:spcPts val="0"/>
              </a:spcAft>
            </a:pPr>
            <a:r>
              <a:rPr lang="en-US" sz="1700"/>
              <a:t>Schwaber, K., &amp; Sutherland, J. (2020). The Scrum Guide. Scrum.org. https://scrumguides.org/scrum-guide.html</a:t>
            </a:r>
          </a:p>
          <a:p>
            <a:pPr>
              <a:lnSpc>
                <a:spcPct val="90000"/>
              </a:lnSpc>
              <a:spcAft>
                <a:spcPts val="0"/>
              </a:spcAft>
            </a:pPr>
            <a:r>
              <a:rPr lang="en-US" sz="1700"/>
              <a:t>Rigby, D. K., Berez, S., &amp; Elk, S. (2020). The Agile C-suite: A new approach to leadership for the team at the top. Harvard Business Review, 98(3), 64–73. https://hbr.org/2020/05/the-agile-c-suite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AE60B5AE73434E856125D80BEC5FA1" ma:contentTypeVersion="9" ma:contentTypeDescription="Create a new document." ma:contentTypeScope="" ma:versionID="394253e54d774d83bc038dcddf8033fb">
  <xsd:schema xmlns:xsd="http://www.w3.org/2001/XMLSchema" xmlns:xs="http://www.w3.org/2001/XMLSchema" xmlns:p="http://schemas.microsoft.com/office/2006/metadata/properties" xmlns:ns3="13eb803a-676b-4db5-abda-f38bae14d955" targetNamespace="http://schemas.microsoft.com/office/2006/metadata/properties" ma:root="true" ma:fieldsID="f3d649b755e4032df8bf6e63b9b31261" ns3:_="">
    <xsd:import namespace="13eb803a-676b-4db5-abda-f38bae14d95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eb803a-676b-4db5-abda-f38bae14d95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B13FF4-5C3D-4071-B192-B3B5DD0D611B}">
  <ds:schemaRefs>
    <ds:schemaRef ds:uri="http://schemas.microsoft.com/sharepoint/v3/contenttype/forms"/>
  </ds:schemaRefs>
</ds:datastoreItem>
</file>

<file path=customXml/itemProps2.xml><?xml version="1.0" encoding="utf-8"?>
<ds:datastoreItem xmlns:ds="http://schemas.openxmlformats.org/officeDocument/2006/customXml" ds:itemID="{8E916116-480D-456D-B2F6-6912307008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eb803a-676b-4db5-abda-f38bae14d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686F7D-B642-47C9-8DC0-FF7952B94894}">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13eb803a-676b-4db5-abda-f38bae14d9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819</TotalTime>
  <Words>1063</Words>
  <Application>Microsoft Office PowerPoint</Application>
  <PresentationFormat>On-screen Show (4:3)</PresentationFormat>
  <Paragraphs>59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Organic</vt:lpstr>
      <vt:lpstr>Sprint Review and Retrospective</vt:lpstr>
      <vt:lpstr>Overview of Roles in Agile</vt:lpstr>
      <vt:lpstr>Completing User Stories</vt:lpstr>
      <vt:lpstr>Adapting to Change and Communication</vt:lpstr>
      <vt:lpstr>Tools and Scrum Events</vt:lpstr>
      <vt:lpstr>Reflection and Lessons Learned</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Craw, Kenya</cp:lastModifiedBy>
  <cp:revision>3</cp:revision>
  <dcterms:created xsi:type="dcterms:W3CDTF">2013-01-27T09:14:16Z</dcterms:created>
  <dcterms:modified xsi:type="dcterms:W3CDTF">2025-10-25T00:30:17Z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0x010100C0AE60B5AE73434E856125D80BEC5FA1</vt:lpwstr>
  </property>
</Properties>
</file>