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5" r:id="rId13"/>
    <p:sldId id="266" r:id="rId14"/>
  </p:sldIdLst>
  <p:sldSz cx="14630400" cy="8229600"/>
  <p:notesSz cx="8229600" cy="14630400"/>
  <p:embeddedFontLst>
    <p:embeddedFont>
      <p:font typeface="Inter" panose="02000503000000020004" pitchFamily="34" charset="0"/>
      <p:bold r:id="rId18"/>
    </p:embeddedFont>
    <p:embeddedFont>
      <p:font typeface="Inter" panose="02000503000000020004" pitchFamily="34" charset="-122"/>
      <p:bold r:id="rId19"/>
    </p:embeddedFont>
    <p:embeddedFont>
      <p:font typeface="Inter" panose="02000503000000020004" pitchFamily="34" charset="-120"/>
      <p:bold r:id="rId20"/>
    </p:embeddedFont>
    <p:embeddedFont>
      <p:font typeface="微软雅黑" panose="020B0503020204020204" charset="-122"/>
      <p:regular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  <p:embeddedFont>
      <p:font typeface="等线" panose="02010600030101010101" charset="-122"/>
      <p:regular r:id="rId26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9.fntdata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524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image" Target="../media/image22.png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image" Target="../media/image21.png"/><Relationship Id="rId19" Type="http://schemas.openxmlformats.org/officeDocument/2006/relationships/notesSlide" Target="../notesSlides/notesSlide10.xml"/><Relationship Id="rId18" Type="http://schemas.openxmlformats.org/officeDocument/2006/relationships/slideLayout" Target="../slideLayouts/slideLayout11.xml"/><Relationship Id="rId17" Type="http://schemas.openxmlformats.org/officeDocument/2006/relationships/image" Target="../media/image4.png"/><Relationship Id="rId16" Type="http://schemas.openxmlformats.org/officeDocument/2006/relationships/tags" Target="../tags/tag34.xml"/><Relationship Id="rId15" Type="http://schemas.openxmlformats.org/officeDocument/2006/relationships/tags" Target="../tags/tag33.xml"/><Relationship Id="rId14" Type="http://schemas.openxmlformats.org/officeDocument/2006/relationships/image" Target="../media/image24.png"/><Relationship Id="rId13" Type="http://schemas.openxmlformats.org/officeDocument/2006/relationships/tags" Target="../tags/tag32.xml"/><Relationship Id="rId12" Type="http://schemas.openxmlformats.org/officeDocument/2006/relationships/tags" Target="../tags/tag31.xml"/><Relationship Id="rId11" Type="http://schemas.openxmlformats.org/officeDocument/2006/relationships/tags" Target="../tags/tag30.xml"/><Relationship Id="rId10" Type="http://schemas.openxmlformats.org/officeDocument/2006/relationships/image" Target="../media/image23.png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image" Target="../media/image13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4.png"/><Relationship Id="rId19" Type="http://schemas.openxmlformats.org/officeDocument/2006/relationships/notesSlide" Target="../notesSlides/notesSlide8.xml"/><Relationship Id="rId18" Type="http://schemas.openxmlformats.org/officeDocument/2006/relationships/slideLayout" Target="../slideLayouts/slideLayout9.xml"/><Relationship Id="rId17" Type="http://schemas.openxmlformats.org/officeDocument/2006/relationships/image" Target="../media/image4.png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image" Target="../media/image16.png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image" Target="../media/image15.png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image" Target="../media/image18.png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image" Target="../media/image17.png"/><Relationship Id="rId16" Type="http://schemas.openxmlformats.org/officeDocument/2006/relationships/notesSlide" Target="../notesSlides/notesSlide9.xml"/><Relationship Id="rId15" Type="http://schemas.openxmlformats.org/officeDocument/2006/relationships/slideLayout" Target="../slideLayouts/slideLayout10.xml"/><Relationship Id="rId14" Type="http://schemas.openxmlformats.org/officeDocument/2006/relationships/image" Target="../media/image20.png"/><Relationship Id="rId13" Type="http://schemas.openxmlformats.org/officeDocument/2006/relationships/tags" Target="../tags/tag22.xml"/><Relationship Id="rId12" Type="http://schemas.openxmlformats.org/officeDocument/2006/relationships/tags" Target="../tags/tag21.xml"/><Relationship Id="rId11" Type="http://schemas.openxmlformats.org/officeDocument/2006/relationships/tags" Target="../tags/tag20.xml"/><Relationship Id="rId10" Type="http://schemas.openxmlformats.org/officeDocument/2006/relationships/image" Target="../media/image19.png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61638" y="1782485"/>
            <a:ext cx="11908393" cy="148851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1700"/>
              </a:lnSpc>
              <a:buNone/>
            </a:pPr>
            <a:r>
              <a:rPr lang="en-US" sz="93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Outrun</a:t>
            </a:r>
            <a:endParaRPr lang="en-US" sz="9350" b="1" dirty="0">
              <a:solidFill>
                <a:srgbClr val="FF8AAF"/>
              </a:solidFill>
              <a:latin typeface="Petrona Bold" pitchFamily="34" charset="0"/>
              <a:ea typeface="Petrona Bold" pitchFamily="34" charset="-122"/>
              <a:cs typeface="Petrona Bold" pitchFamily="34" charset="-120"/>
            </a:endParaRPr>
          </a:p>
          <a:p>
            <a:pPr marL="0" indent="0" algn="ctr">
              <a:lnSpc>
                <a:spcPts val="11700"/>
              </a:lnSpc>
              <a:buNone/>
            </a:pPr>
            <a:r>
              <a:rPr lang="en-US" sz="93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Consensus Launch</a:t>
            </a:r>
            <a:endParaRPr lang="en-US" sz="9350" dirty="0"/>
          </a:p>
        </p:txBody>
      </p:sp>
      <p:sp>
        <p:nvSpPr>
          <p:cNvPr id="3" name="Text 1"/>
          <p:cNvSpPr/>
          <p:nvPr/>
        </p:nvSpPr>
        <p:spPr>
          <a:xfrm>
            <a:off x="4338042" y="5317411"/>
            <a:ext cx="5954197" cy="7442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共识社区启动器</a:t>
            </a:r>
            <a:endParaRPr lang="en-US" sz="465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68100" y="7065010"/>
            <a:ext cx="3162300" cy="1073150"/>
          </a:xfrm>
          <a:prstGeom prst="rect">
            <a:avLst/>
          </a:prstGeom>
        </p:spPr>
      </p:pic>
    </p:spTree>
  </p:cSld>
  <p:clrMapOvr>
    <a:masterClrMapping/>
  </p:clrMapOvr>
  <p:transition advTm="328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11292"/>
            <a:ext cx="5954197" cy="7442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从链上到现实世界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1895713"/>
            <a:ext cx="3572470" cy="4466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一些现实世界采用示例</a:t>
            </a:r>
            <a:endParaRPr lang="en-US" sz="2800" dirty="0"/>
          </a:p>
        </p:txBody>
      </p:sp>
      <p:pic>
        <p:nvPicPr>
          <p:cNvPr id="4" name="Image 0" descr="preencode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3790" y="2682478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>
            <p:custDataLst>
              <p:tags r:id="rId3"/>
            </p:custDataLst>
          </p:nvPr>
        </p:nvSpPr>
        <p:spPr>
          <a:xfrm>
            <a:off x="793790" y="3532942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慈善捐助 DAO</a:t>
            </a:r>
            <a:endParaRPr lang="en-US" sz="2300" dirty="0"/>
          </a:p>
        </p:txBody>
      </p:sp>
      <p:sp>
        <p:nvSpPr>
          <p:cNvPr id="6" name="Text 3"/>
          <p:cNvSpPr/>
          <p:nvPr>
            <p:custDataLst>
              <p:tags r:id="rId4"/>
            </p:custDataLst>
          </p:nvPr>
        </p:nvSpPr>
        <p:spPr>
          <a:xfrm>
            <a:off x="793790" y="4041100"/>
            <a:ext cx="6379607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zh-CN" altLang="en-US" sz="1750" dirty="0">
                <a:solidFill>
                  <a:srgbClr val="E0D6DE"/>
                </a:solidFill>
                <a:latin typeface="Inter" panose="02000503000000020004" pitchFamily="34" charset="0"/>
                <a:ea typeface="宋体" panose="02010600030101010101" pitchFamily="2" charset="-122"/>
                <a:cs typeface="Inter" panose="02000503000000020004" pitchFamily="34" charset="-120"/>
              </a:rPr>
              <a:t>无需捐款，社区代币交易活动即可为</a:t>
            </a:r>
            <a:r>
              <a:rPr lang="en-US" altLang="zh-CN" sz="1750" dirty="0">
                <a:solidFill>
                  <a:srgbClr val="E0D6DE"/>
                </a:solidFill>
                <a:latin typeface="Inter" panose="02000503000000020004" pitchFamily="34" charset="0"/>
                <a:ea typeface="宋体" panose="02010600030101010101" pitchFamily="2" charset="-122"/>
                <a:cs typeface="Inter" panose="02000503000000020004" pitchFamily="34" charset="-120"/>
              </a:rPr>
              <a:t> DAO </a:t>
            </a:r>
            <a:r>
              <a:rPr lang="zh-CN" altLang="en-US" sz="1750" dirty="0">
                <a:solidFill>
                  <a:srgbClr val="E0D6DE"/>
                </a:solidFill>
                <a:latin typeface="Inter" panose="02000503000000020004" pitchFamily="34" charset="0"/>
                <a:ea typeface="宋体" panose="02010600030101010101" pitchFamily="2" charset="-122"/>
                <a:cs typeface="Inter" panose="02000503000000020004" pitchFamily="34" charset="-120"/>
              </a:rPr>
              <a:t>国库积累资金，社区可提出具体援助提案，由</a:t>
            </a:r>
            <a:r>
              <a:rPr lang="en-US" altLang="zh-CN" sz="1750" dirty="0">
                <a:solidFill>
                  <a:srgbClr val="E0D6DE"/>
                </a:solidFill>
                <a:latin typeface="Inter" panose="02000503000000020004" pitchFamily="34" charset="0"/>
                <a:ea typeface="宋体" panose="02010600030101010101" pitchFamily="2" charset="-122"/>
                <a:cs typeface="Inter" panose="02000503000000020004" pitchFamily="34" charset="-120"/>
              </a:rPr>
              <a:t> DAO </a:t>
            </a:r>
            <a:r>
              <a:rPr lang="zh-CN" altLang="en-US" sz="1750" dirty="0">
                <a:solidFill>
                  <a:srgbClr val="E0D6DE"/>
                </a:solidFill>
                <a:latin typeface="Inter" panose="02000503000000020004" pitchFamily="34" charset="0"/>
                <a:ea typeface="宋体" panose="02010600030101010101" pitchFamily="2" charset="-122"/>
                <a:cs typeface="Inter" panose="02000503000000020004" pitchFamily="34" charset="-120"/>
              </a:rPr>
              <a:t>透明授权执行，实现资金公开、透明、去中心化。</a:t>
            </a:r>
            <a:endParaRPr lang="zh-CN" altLang="en-US" sz="1750" dirty="0">
              <a:solidFill>
                <a:srgbClr val="E0D6DE"/>
              </a:solidFill>
              <a:latin typeface="Inter" panose="02000503000000020004" pitchFamily="34" charset="0"/>
              <a:ea typeface="宋体" panose="02010600030101010101" pitchFamily="2" charset="-122"/>
              <a:cs typeface="Inter" panose="02000503000000020004" pitchFamily="34" charset="-120"/>
            </a:endParaRPr>
          </a:p>
        </p:txBody>
      </p:sp>
      <p:pic>
        <p:nvPicPr>
          <p:cNvPr id="7" name="Image 1" descr="preencoded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456884" y="2682478"/>
            <a:ext cx="566976" cy="566976"/>
          </a:xfrm>
          <a:prstGeom prst="rect">
            <a:avLst/>
          </a:prstGeom>
        </p:spPr>
      </p:pic>
      <p:sp>
        <p:nvSpPr>
          <p:cNvPr id="8" name="Text 4"/>
          <p:cNvSpPr/>
          <p:nvPr>
            <p:custDataLst>
              <p:tags r:id="rId7"/>
            </p:custDataLst>
          </p:nvPr>
        </p:nvSpPr>
        <p:spPr>
          <a:xfrm>
            <a:off x="7456884" y="3532942"/>
            <a:ext cx="327290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Build DAO</a:t>
            </a:r>
            <a:endParaRPr lang="en-US" sz="2300" dirty="0"/>
          </a:p>
        </p:txBody>
      </p:sp>
      <p:sp>
        <p:nvSpPr>
          <p:cNvPr id="9" name="Text 5"/>
          <p:cNvSpPr/>
          <p:nvPr>
            <p:custDataLst>
              <p:tags r:id="rId8"/>
            </p:custDataLst>
          </p:nvPr>
        </p:nvSpPr>
        <p:spPr>
          <a:xfrm>
            <a:off x="7456884" y="4041100"/>
            <a:ext cx="637972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支持现实世界创业者，由社区提案举办黑客松、投资项目，助力创业生态的可持续发展。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93790" y="5333881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>
            <p:custDataLst>
              <p:tags r:id="rId11"/>
            </p:custDataLst>
          </p:nvPr>
        </p:nvSpPr>
        <p:spPr>
          <a:xfrm>
            <a:off x="793790" y="6184344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Public Goods DAO</a:t>
            </a:r>
            <a:endParaRPr lang="en-US" sz="2300" dirty="0"/>
          </a:p>
        </p:txBody>
      </p:sp>
      <p:sp>
        <p:nvSpPr>
          <p:cNvPr id="12" name="Text 7"/>
          <p:cNvSpPr/>
          <p:nvPr>
            <p:custDataLst>
              <p:tags r:id="rId12"/>
            </p:custDataLst>
          </p:nvPr>
        </p:nvSpPr>
        <p:spPr>
          <a:xfrm>
            <a:off x="793790" y="6692503"/>
            <a:ext cx="6379607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zh-CN" altLang="en-US" sz="1750" dirty="0">
                <a:solidFill>
                  <a:srgbClr val="E0D6DE"/>
                </a:solidFill>
                <a:latin typeface="Inter" panose="02000503000000020004" pitchFamily="34" charset="0"/>
                <a:ea typeface="宋体" panose="02010600030101010101" pitchFamily="2" charset="-122"/>
                <a:cs typeface="Inter" panose="02000503000000020004" pitchFamily="34" charset="-120"/>
              </a:rPr>
              <a:t>为</a:t>
            </a:r>
            <a:r>
              <a:rPr lang="en-US" altLang="zh-CN" sz="1750" dirty="0">
                <a:solidFill>
                  <a:srgbClr val="E0D6DE"/>
                </a:solidFill>
                <a:latin typeface="Inter" panose="02000503000000020004" pitchFamily="34" charset="0"/>
                <a:ea typeface="宋体" panose="02010600030101010101" pitchFamily="2" charset="-122"/>
                <a:cs typeface="Inter" panose="02000503000000020004" pitchFamily="34" charset="-120"/>
              </a:rPr>
              <a:t> Public Goods </a:t>
            </a:r>
            <a:r>
              <a:rPr lang="zh-CN" altLang="en-US" sz="1750" dirty="0">
                <a:solidFill>
                  <a:srgbClr val="E0D6DE"/>
                </a:solidFill>
                <a:latin typeface="Inter" panose="02000503000000020004" pitchFamily="34" charset="0"/>
                <a:ea typeface="宋体" panose="02010600030101010101" pitchFamily="2" charset="-122"/>
                <a:cs typeface="Inter" panose="02000503000000020004" pitchFamily="34" charset="-120"/>
              </a:rPr>
              <a:t>提供支持，社区能够通过提案对开发者进行激励，</a:t>
            </a:r>
            <a:r>
              <a:rPr lang="zh-CN" altLang="en-US" sz="1750" dirty="0">
                <a:solidFill>
                  <a:srgbClr val="E0D6DE"/>
                </a:solidFill>
                <a:latin typeface="Inter" panose="02000503000000020004" pitchFamily="34" charset="0"/>
                <a:ea typeface="宋体" panose="02010600030101010101" pitchFamily="2" charset="-122"/>
                <a:cs typeface="Inter" panose="02000503000000020004" pitchFamily="34" charset="-120"/>
                <a:sym typeface="+mn-ea"/>
              </a:rPr>
              <a:t>激发开发者共同建设的动力，促进发展。</a:t>
            </a:r>
            <a:endParaRPr lang="zh-CN" altLang="en-US" sz="1750" dirty="0">
              <a:solidFill>
                <a:srgbClr val="E0D6DE"/>
              </a:solidFill>
              <a:latin typeface="Inter" panose="02000503000000020004" pitchFamily="34" charset="0"/>
              <a:ea typeface="宋体" panose="02010600030101010101" pitchFamily="2" charset="-122"/>
              <a:cs typeface="Inter" panose="02000503000000020004" pitchFamily="34" charset="-120"/>
            </a:endParaRPr>
          </a:p>
        </p:txBody>
      </p:sp>
      <p:pic>
        <p:nvPicPr>
          <p:cNvPr id="13" name="Image 3" descr="preencoded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456884" y="5333881"/>
            <a:ext cx="566976" cy="566976"/>
          </a:xfrm>
          <a:prstGeom prst="rect">
            <a:avLst/>
          </a:prstGeom>
        </p:spPr>
      </p:pic>
      <p:sp>
        <p:nvSpPr>
          <p:cNvPr id="14" name="Text 8"/>
          <p:cNvSpPr/>
          <p:nvPr>
            <p:custDataLst>
              <p:tags r:id="rId15"/>
            </p:custDataLst>
          </p:nvPr>
        </p:nvSpPr>
        <p:spPr>
          <a:xfrm>
            <a:off x="7456884" y="6184344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实验 DAO</a:t>
            </a:r>
            <a:endParaRPr lang="en-US" sz="2300" dirty="0"/>
          </a:p>
        </p:txBody>
      </p:sp>
      <p:sp>
        <p:nvSpPr>
          <p:cNvPr id="15" name="Text 9"/>
          <p:cNvSpPr/>
          <p:nvPr>
            <p:custDataLst>
              <p:tags r:id="rId16"/>
            </p:custDataLst>
          </p:nvPr>
        </p:nvSpPr>
        <p:spPr>
          <a:xfrm>
            <a:off x="7456884" y="6692503"/>
            <a:ext cx="637972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结合精益创业与去中心化，社区通过透明治理资助 MVP 实验开发，加速创新，革新创业生态。</a:t>
            </a:r>
            <a:endParaRPr lang="en-US" sz="175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663805" y="7763510"/>
            <a:ext cx="1885950" cy="374650"/>
          </a:xfrm>
          <a:prstGeom prst="rect">
            <a:avLst/>
          </a:prstGeom>
        </p:spPr>
      </p:pic>
    </p:spTree>
  </p:cSld>
  <p:clrMapOvr>
    <a:masterClrMapping/>
  </p:clrMapOvr>
  <p:transition advTm="50193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92841"/>
            <a:ext cx="13042821" cy="2232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50"/>
              </a:lnSpc>
              <a:buNone/>
            </a:pPr>
            <a:r>
              <a:rPr lang="en-US" sz="140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Thanks</a:t>
            </a:r>
            <a:endParaRPr lang="en-US" sz="14050" dirty="0"/>
          </a:p>
        </p:txBody>
      </p:sp>
      <p:sp>
        <p:nvSpPr>
          <p:cNvPr id="6" name="文本框 5"/>
          <p:cNvSpPr txBox="1"/>
          <p:nvPr/>
        </p:nvSpPr>
        <p:spPr>
          <a:xfrm>
            <a:off x="6002020" y="5287010"/>
            <a:ext cx="6711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产品文档：</a:t>
            </a:r>
            <a:r>
              <a:rPr lang="en-US" altLang="zh-CN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https://outrun.gitbook.io/doc/memeverse</a:t>
            </a:r>
            <a:endParaRPr lang="en-US" altLang="zh-CN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endParaRPr lang="zh-CN" altLang="en-US"/>
          </a:p>
          <a:p>
            <a:r>
              <a:rPr lang="en-US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Demo Website</a:t>
            </a:r>
            <a:r>
              <a:rPr lang="zh-CN" altLang="en-US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b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https://testnet.outrun.build/</a:t>
            </a:r>
            <a:endParaRPr lang="en-US" altLang="zh-CN" b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78410" y="7785735"/>
            <a:ext cx="1885950" cy="374650"/>
          </a:xfrm>
          <a:prstGeom prst="rect">
            <a:avLst/>
          </a:prstGeom>
        </p:spPr>
      </p:pic>
    </p:spTree>
  </p:cSld>
  <p:clrMapOvr>
    <a:masterClrMapping/>
  </p:clrMapOvr>
  <p:transition advTm="223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89992"/>
            <a:ext cx="5954197" cy="7442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简介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987879"/>
            <a:ext cx="13042821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Consensus Launch 是一个共识社区 DAO 启动平台，以 Memecoin 为载体构建去中心化的社区。它将 Memecoin 与 DeFi 和 DAO 治理深度融合，旨在将 Web3 的原生价值——去中心化、透明、可编程的信任机制深度整合到现实世界的经济与社会系统中。通过全新的协作模式</a:t>
            </a:r>
            <a:r>
              <a:rPr lang="en-US" sz="1750" b="1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重建人际关系</a:t>
            </a: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。这意味着任何需要人与人之间协作的活动，无论大小，都可以通过 Consensus Launch 构建的去中心化社区来实现，这些社区将共同组成一个完整的去中心化社会。</a:t>
            </a:r>
            <a:endParaRPr lang="en-US" sz="175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70790" y="7785735"/>
            <a:ext cx="1885950" cy="374650"/>
          </a:xfrm>
          <a:prstGeom prst="rect">
            <a:avLst/>
          </a:prstGeom>
        </p:spPr>
      </p:pic>
    </p:spTree>
  </p:cSld>
  <p:clrMapOvr>
    <a:masterClrMapping/>
  </p:clrMapOvr>
  <p:transition advTm="3221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54599"/>
            <a:ext cx="5954197" cy="7442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真正的公平启动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2752487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 传统 LaunchPad 存在老鼠仓和 Rug Pull 等痛点。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370540"/>
            <a:ext cx="130428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Consensus Launch 通过引入 POL（流动性证明代币） 解决了这些问题，实现了真正的公平启动。确保所有参与者在同一起跑线上。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36507"/>
            <a:ext cx="4694158" cy="4466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POL 代币（流动性证明代币）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793790" y="5223272"/>
            <a:ext cx="13042821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POL 代币是用户参与 Consensus Launch 的凭证，代表其在锁定的创世流动性池中的份额，可简单理解为经过特殊包装的 LP 代币。通过参与 Consensus Launch 的创世阶段，投资者可以获得 POL，而不会直接获得社区代币，待流动性锁定期结束后，POL 持有者可以通过销毁 POL 来赎回在创世阶段存入的流动性。在流动性锁定期间，用户可以随时交易 POL 代币，或者作为借贷市场的抵押品。</a:t>
            </a:r>
            <a:endParaRPr lang="en-US" sz="175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56185" y="7802245"/>
            <a:ext cx="1885950" cy="374650"/>
          </a:xfrm>
          <a:prstGeom prst="rect">
            <a:avLst/>
          </a:prstGeom>
        </p:spPr>
      </p:pic>
    </p:spTree>
  </p:cSld>
  <p:clrMapOvr>
    <a:masterClrMapping/>
  </p:clrMapOvr>
  <p:transition advTm="44135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91471"/>
            <a:ext cx="5954197" cy="7442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流程</a:t>
            </a:r>
            <a:endParaRPr lang="en-US" sz="4650" dirty="0"/>
          </a:p>
        </p:txBody>
      </p:sp>
      <p:sp>
        <p:nvSpPr>
          <p:cNvPr id="3" name="Shape 1"/>
          <p:cNvSpPr/>
          <p:nvPr/>
        </p:nvSpPr>
        <p:spPr>
          <a:xfrm>
            <a:off x="793790" y="2744510"/>
            <a:ext cx="13042821" cy="30480"/>
          </a:xfrm>
          <a:prstGeom prst="roundRect">
            <a:avLst>
              <a:gd name="adj" fmla="val 312558"/>
            </a:avLst>
          </a:prstGeom>
          <a:solidFill>
            <a:srgbClr val="48367C"/>
          </a:solidFill>
        </p:spPr>
      </p:sp>
      <p:sp>
        <p:nvSpPr>
          <p:cNvPr id="4" name="Shape 2"/>
          <p:cNvSpPr/>
          <p:nvPr/>
        </p:nvSpPr>
        <p:spPr>
          <a:xfrm>
            <a:off x="2302550" y="2744510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48367C"/>
          </a:solidFill>
        </p:spPr>
      </p:sp>
      <p:sp>
        <p:nvSpPr>
          <p:cNvPr id="5" name="Shape 3"/>
          <p:cNvSpPr/>
          <p:nvPr/>
        </p:nvSpPr>
        <p:spPr>
          <a:xfrm>
            <a:off x="2062639" y="248935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139196" y="2521268"/>
            <a:ext cx="357188" cy="44648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1020604" y="3651766"/>
            <a:ext cx="2594372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准备阶段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1020604" y="4159925"/>
            <a:ext cx="2594372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创作者通过网站 UI 输入信息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020604" y="4965025"/>
            <a:ext cx="2594372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支付 gas 费用创建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5634038" y="2744510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48367C"/>
          </a:solidFill>
        </p:spPr>
      </p:sp>
      <p:sp>
        <p:nvSpPr>
          <p:cNvPr id="11" name="Shape 9"/>
          <p:cNvSpPr/>
          <p:nvPr/>
        </p:nvSpPr>
        <p:spPr>
          <a:xfrm>
            <a:off x="5394127" y="248935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5470684" y="2521268"/>
            <a:ext cx="357188" cy="44648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800" dirty="0"/>
          </a:p>
        </p:txBody>
      </p:sp>
      <p:sp>
        <p:nvSpPr>
          <p:cNvPr id="13" name="Text 11"/>
          <p:cNvSpPr/>
          <p:nvPr/>
        </p:nvSpPr>
        <p:spPr>
          <a:xfrm>
            <a:off x="4352092" y="3651766"/>
            <a:ext cx="2594491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创世阶段</a:t>
            </a:r>
            <a:endParaRPr lang="en-US" sz="2300" dirty="0"/>
          </a:p>
        </p:txBody>
      </p:sp>
      <p:sp>
        <p:nvSpPr>
          <p:cNvPr id="14" name="Text 12"/>
          <p:cNvSpPr/>
          <p:nvPr/>
        </p:nvSpPr>
        <p:spPr>
          <a:xfrm>
            <a:off x="4352092" y="4159925"/>
            <a:ext cx="259449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投资者存入ETH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4352092" y="4602123"/>
            <a:ext cx="259449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一部分资金用于提供社区代币流动性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4352092" y="5407223"/>
            <a:ext cx="259449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一部分资金用于提供 POL流动性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4352092" y="6212324"/>
            <a:ext cx="259449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一部分资金进入 DAO 国库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8965644" y="2744510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48367C"/>
          </a:solidFill>
        </p:spPr>
      </p:sp>
      <p:sp>
        <p:nvSpPr>
          <p:cNvPr id="19" name="Shape 17"/>
          <p:cNvSpPr/>
          <p:nvPr/>
        </p:nvSpPr>
        <p:spPr>
          <a:xfrm>
            <a:off x="8725733" y="248935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8802291" y="2521268"/>
            <a:ext cx="357188" cy="44648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800" dirty="0"/>
          </a:p>
        </p:txBody>
      </p:sp>
      <p:sp>
        <p:nvSpPr>
          <p:cNvPr id="21" name="Text 19"/>
          <p:cNvSpPr/>
          <p:nvPr/>
        </p:nvSpPr>
        <p:spPr>
          <a:xfrm>
            <a:off x="7683698" y="3651766"/>
            <a:ext cx="2594491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流动性锁定</a:t>
            </a:r>
            <a:endParaRPr lang="en-US" sz="2300" dirty="0"/>
          </a:p>
        </p:txBody>
      </p:sp>
      <p:sp>
        <p:nvSpPr>
          <p:cNvPr id="22" name="Text 20"/>
          <p:cNvSpPr/>
          <p:nvPr/>
        </p:nvSpPr>
        <p:spPr>
          <a:xfrm>
            <a:off x="7683698" y="4159925"/>
            <a:ext cx="259449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如果达到最低资金，则部署相关合约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7683698" y="4965025"/>
            <a:ext cx="2594491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此时所有社区代币都在流动性池中，没有人能够提前获得。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7683698" y="6133028"/>
            <a:ext cx="259449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参与创世的用户能够获得相应的 POL 代币</a:t>
            </a:r>
            <a:endParaRPr lang="en-US" sz="1750" dirty="0"/>
          </a:p>
        </p:txBody>
      </p:sp>
      <p:sp>
        <p:nvSpPr>
          <p:cNvPr id="25" name="Shape 23"/>
          <p:cNvSpPr/>
          <p:nvPr/>
        </p:nvSpPr>
        <p:spPr>
          <a:xfrm>
            <a:off x="12297251" y="2744510"/>
            <a:ext cx="30480" cy="680442"/>
          </a:xfrm>
          <a:prstGeom prst="roundRect">
            <a:avLst>
              <a:gd name="adj" fmla="val 312558"/>
            </a:avLst>
          </a:prstGeom>
          <a:solidFill>
            <a:srgbClr val="48367C"/>
          </a:solidFill>
        </p:spPr>
      </p:sp>
      <p:sp>
        <p:nvSpPr>
          <p:cNvPr id="26" name="Shape 24"/>
          <p:cNvSpPr/>
          <p:nvPr/>
        </p:nvSpPr>
        <p:spPr>
          <a:xfrm>
            <a:off x="12057340" y="248935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sp>
        <p:nvSpPr>
          <p:cNvPr id="27" name="Text 25"/>
          <p:cNvSpPr/>
          <p:nvPr/>
        </p:nvSpPr>
        <p:spPr>
          <a:xfrm>
            <a:off x="12133898" y="2521268"/>
            <a:ext cx="357188" cy="44648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8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4</a:t>
            </a:r>
            <a:endParaRPr lang="en-US" sz="2800" dirty="0"/>
          </a:p>
        </p:txBody>
      </p:sp>
      <p:sp>
        <p:nvSpPr>
          <p:cNvPr id="28" name="Text 26"/>
          <p:cNvSpPr/>
          <p:nvPr/>
        </p:nvSpPr>
        <p:spPr>
          <a:xfrm>
            <a:off x="11015305" y="3651766"/>
            <a:ext cx="2594491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流动性解锁</a:t>
            </a:r>
            <a:endParaRPr lang="en-US" sz="2300" dirty="0"/>
          </a:p>
        </p:txBody>
      </p:sp>
      <p:sp>
        <p:nvSpPr>
          <p:cNvPr id="29" name="Text 27"/>
          <p:cNvSpPr/>
          <p:nvPr/>
        </p:nvSpPr>
        <p:spPr>
          <a:xfrm>
            <a:off x="11015305" y="4159925"/>
            <a:ext cx="259449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用户能够燃烧 POL 赎回对应资金</a:t>
            </a:r>
            <a:endParaRPr lang="en-US" sz="1750" dirty="0"/>
          </a:p>
        </p:txBody>
      </p:sp>
      <p:sp>
        <p:nvSpPr>
          <p:cNvPr id="30" name="Text 28"/>
          <p:cNvSpPr/>
          <p:nvPr/>
        </p:nvSpPr>
        <p:spPr>
          <a:xfrm>
            <a:off x="11015305" y="4965025"/>
            <a:ext cx="259449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48小时流动性保护期</a:t>
            </a:r>
            <a:endParaRPr lang="en-US" sz="1750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44450" y="7807960"/>
            <a:ext cx="1885950" cy="374650"/>
          </a:xfrm>
          <a:prstGeom prst="rect">
            <a:avLst/>
          </a:prstGeom>
        </p:spPr>
      </p:pic>
    </p:spTree>
  </p:cSld>
  <p:clrMapOvr>
    <a:masterClrMapping/>
  </p:clrMapOvr>
  <p:transition advTm="6150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61078"/>
            <a:ext cx="4763333" cy="59543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社区 DAO 治理</a:t>
            </a:r>
            <a:endParaRPr lang="en-US" sz="3750" dirty="0"/>
          </a:p>
        </p:txBody>
      </p:sp>
      <p:sp>
        <p:nvSpPr>
          <p:cNvPr id="3" name="Shape 1"/>
          <p:cNvSpPr/>
          <p:nvPr/>
        </p:nvSpPr>
        <p:spPr>
          <a:xfrm>
            <a:off x="793790" y="2811661"/>
            <a:ext cx="6436400" cy="680442"/>
          </a:xfrm>
          <a:prstGeom prst="roundRect">
            <a:avLst>
              <a:gd name="adj" fmla="val 48002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1909" y="2939177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20604" y="3718917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治理与收益分配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1020604" y="4227076"/>
            <a:ext cx="5982772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创世成功后，将部署 Yield Vault 和 DAO Treasury。创世流动性做市收入的社区代币部分进入收益金库，ETH 部分进入 DAO 国库。这种机制确保了收入的透明分配和社区的共同管理。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00211" y="2811661"/>
            <a:ext cx="6436400" cy="680442"/>
          </a:xfrm>
          <a:prstGeom prst="roundRect">
            <a:avLst>
              <a:gd name="adj" fmla="val 480029"/>
            </a:avLst>
          </a:prstGeom>
          <a:solidFill>
            <a:srgbClr val="2F1D63"/>
          </a:solidFill>
          <a:ln w="7620">
            <a:solidFill>
              <a:srgbClr val="48367C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8330" y="2939177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627025" y="3718917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质押与治理参与</a:t>
            </a:r>
            <a:endParaRPr lang="en-US" sz="2300" dirty="0"/>
          </a:p>
        </p:txBody>
      </p:sp>
      <p:sp>
        <p:nvSpPr>
          <p:cNvPr id="10" name="Text 6"/>
          <p:cNvSpPr/>
          <p:nvPr/>
        </p:nvSpPr>
        <p:spPr>
          <a:xfrm>
            <a:off x="7627025" y="4227076"/>
            <a:ext cx="5982772" cy="181451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用户可将社区代币质押到Yield Vault，铸造 Staked Token 参与 DAO 治理。社区可投票决定国库资金如何使用（如支持公共事业、科研资助、风险投资、举办黑客松、开发实用程序、活动等等现实世界采用），从而解决现实世界的问题。</a:t>
            </a:r>
            <a:endParaRPr lang="en-US" sz="175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3960" y="7755890"/>
            <a:ext cx="1885950" cy="374650"/>
          </a:xfrm>
          <a:prstGeom prst="rect">
            <a:avLst/>
          </a:prstGeom>
        </p:spPr>
      </p:pic>
    </p:spTree>
  </p:cSld>
  <p:clrMapOvr>
    <a:masterClrMapping/>
  </p:clrMapOvr>
  <p:transition advTm="40005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01291"/>
            <a:ext cx="5656421" cy="70699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DAO 治理困境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831419"/>
            <a:ext cx="3833812" cy="42422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DAO 治理为何陷入困境？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2578775"/>
            <a:ext cx="13042821" cy="34480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DAO 的初衷是让社区一起做主，但现在的治理却像一场“少数人的派对”。问题出在哪儿？</a:t>
            </a:r>
            <a:endParaRPr lang="en-US" sz="16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458647"/>
            <a:ext cx="6413659" cy="121920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24" y="3165991"/>
            <a:ext cx="646390" cy="646390"/>
          </a:xfrm>
          <a:prstGeom prst="rect">
            <a:avLst/>
          </a:prstGeom>
        </p:spPr>
      </p:pic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377" y="3327559"/>
            <a:ext cx="258485" cy="32313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39654" y="4027765"/>
            <a:ext cx="3393281" cy="3533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参与冷感：投票与我何干？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039654" y="4510326"/>
            <a:ext cx="5921931" cy="10344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在很多 DAO 里，投票参与率低得让人尴尬。为什么？因为大部分人觉得：</a:t>
            </a:r>
            <a:r>
              <a:rPr lang="en-US" sz="1650" b="1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投与不投，结果一样，提案过不过，与我无关</a:t>
            </a:r>
            <a:r>
              <a:rPr lang="en-US" sz="16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。缺乏即时、可见的正反馈，参与热情自然冷却。</a:t>
            </a:r>
            <a:endParaRPr lang="en-US" sz="1650" dirty="0"/>
          </a:p>
        </p:txBody>
      </p:sp>
      <p:sp>
        <p:nvSpPr>
          <p:cNvPr id="10" name="Text 5"/>
          <p:cNvSpPr/>
          <p:nvPr/>
        </p:nvSpPr>
        <p:spPr>
          <a:xfrm>
            <a:off x="1039654" y="5673923"/>
            <a:ext cx="5921931" cy="689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后果：治理沦为少数活跃分子的“独角戏”，社区共识名存实亡。</a:t>
            </a:r>
            <a:endParaRPr lang="en-US" sz="16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22833" y="3458647"/>
            <a:ext cx="6413778" cy="121920"/>
          </a:xfrm>
          <a:prstGeom prst="rect">
            <a:avLst/>
          </a:prstGeom>
        </p:spPr>
      </p:pic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6467" y="3165991"/>
            <a:ext cx="646390" cy="646390"/>
          </a:xfrm>
          <a:prstGeom prst="rect">
            <a:avLst/>
          </a:prstGeom>
        </p:spPr>
      </p:pic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0420" y="3327559"/>
            <a:ext cx="258485" cy="323136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7668697" y="4027765"/>
            <a:ext cx="4127659" cy="35337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激励错位：短期利益 vs. 长期繁荣</a:t>
            </a:r>
            <a:endParaRPr lang="en-US" sz="2200" dirty="0"/>
          </a:p>
        </p:txBody>
      </p:sp>
      <p:sp>
        <p:nvSpPr>
          <p:cNvPr id="15" name="Text 7"/>
          <p:cNvSpPr/>
          <p:nvPr/>
        </p:nvSpPr>
        <p:spPr>
          <a:xfrm>
            <a:off x="7668697" y="4510326"/>
            <a:ext cx="5922050" cy="10344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传统 DAO 的激励机制要么缺位，要么跑偏，导致“为投票而投票”，成员追求短期激励收益而懒得动脑筋思考提案好坏。投票成了“</a:t>
            </a:r>
            <a:r>
              <a:rPr lang="en-US" sz="1650" b="1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点赞</a:t>
            </a:r>
            <a:r>
              <a:rPr lang="en-US" sz="16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”，而非负责任的选择。</a:t>
            </a:r>
            <a:endParaRPr lang="en-US" sz="1650" dirty="0"/>
          </a:p>
        </p:txBody>
      </p:sp>
      <p:sp>
        <p:nvSpPr>
          <p:cNvPr id="16" name="Text 8"/>
          <p:cNvSpPr/>
          <p:nvPr/>
        </p:nvSpPr>
        <p:spPr>
          <a:xfrm>
            <a:off x="7668697" y="5673923"/>
            <a:ext cx="5922050" cy="10344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更深层：成员</a:t>
            </a:r>
            <a:r>
              <a:rPr lang="en-US" sz="1650" b="1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缺乏“主人感”</a:t>
            </a:r>
            <a:r>
              <a:rPr lang="en-US" sz="16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。国库资产看似属于社区，实则遥不可及。成员并未真切感受到自己是 DAO 的“股东”，自然对长期发展漠不关心。</a:t>
            </a:r>
            <a:endParaRPr lang="en-US" sz="1650" dirty="0"/>
          </a:p>
        </p:txBody>
      </p:sp>
      <p:sp>
        <p:nvSpPr>
          <p:cNvPr id="17" name="Text 9"/>
          <p:cNvSpPr/>
          <p:nvPr/>
        </p:nvSpPr>
        <p:spPr>
          <a:xfrm>
            <a:off x="7668697" y="6837521"/>
            <a:ext cx="5922050" cy="34480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后果：决策质量下降，社区凝聚力削弱，DAO 发展偏离初心。</a:t>
            </a:r>
            <a:endParaRPr lang="en-US" sz="1650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44450" y="7748270"/>
            <a:ext cx="1885950" cy="374650"/>
          </a:xfrm>
          <a:prstGeom prst="rect">
            <a:avLst/>
          </a:prstGeom>
        </p:spPr>
      </p:pic>
    </p:spTree>
  </p:cSld>
  <p:clrMapOvr>
    <a:masterClrMapping/>
  </p:clrMapOvr>
  <p:transition advTm="9153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27967"/>
            <a:ext cx="5954197" cy="74426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治理周期激励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2912388"/>
            <a:ext cx="3572470" cy="4466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激活社区</a:t>
            </a:r>
            <a:endParaRPr lang="en-US" sz="28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699153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4549616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透明记账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793790" y="5057775"/>
            <a:ext cx="415861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DAO 通过智能合约自动追踪所有财政收入,确保公开透明和可审计性。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893" y="3699153"/>
            <a:ext cx="566976" cy="56697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235893" y="4549616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季度分红</a:t>
            </a:r>
            <a:endParaRPr lang="en-US" sz="2300" dirty="0"/>
          </a:p>
        </p:txBody>
      </p:sp>
      <p:sp>
        <p:nvSpPr>
          <p:cNvPr id="9" name="Text 5"/>
          <p:cNvSpPr/>
          <p:nvPr/>
        </p:nvSpPr>
        <p:spPr>
          <a:xfrm>
            <a:off x="5235893" y="5057775"/>
            <a:ext cx="415861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每三个月为一个治理周期,社区可灵活调整分配比例。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995" y="3699153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9677995" y="4549616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公平激励</a:t>
            </a:r>
            <a:endParaRPr lang="en-US" sz="2300" dirty="0"/>
          </a:p>
        </p:txBody>
      </p:sp>
      <p:sp>
        <p:nvSpPr>
          <p:cNvPr id="12" name="Text 7"/>
          <p:cNvSpPr/>
          <p:nvPr/>
        </p:nvSpPr>
        <p:spPr>
          <a:xfrm>
            <a:off x="9677995" y="5057775"/>
            <a:ext cx="415861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参与投票越多,获得的分红越多。这激发了成员的参与热情。</a:t>
            </a:r>
            <a:endParaRPr lang="en-US" sz="1750" dirty="0"/>
          </a:p>
        </p:txBody>
      </p:sp>
      <p:sp>
        <p:nvSpPr>
          <p:cNvPr id="13" name="Text 8"/>
          <p:cNvSpPr/>
          <p:nvPr/>
        </p:nvSpPr>
        <p:spPr>
          <a:xfrm>
            <a:off x="793790" y="6038731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4915" y="7770495"/>
            <a:ext cx="1885950" cy="374650"/>
          </a:xfrm>
          <a:prstGeom prst="rect">
            <a:avLst/>
          </a:prstGeom>
        </p:spPr>
      </p:pic>
    </p:spTree>
  </p:cSld>
  <p:clrMapOvr>
    <a:masterClrMapping/>
  </p:clrMapOvr>
  <p:transition advTm="33164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33807"/>
            <a:ext cx="3572470" cy="4466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核心价值</a:t>
            </a:r>
            <a:endParaRPr lang="en-US" sz="2800" dirty="0"/>
          </a:p>
        </p:txBody>
      </p:sp>
      <p:pic>
        <p:nvPicPr>
          <p:cNvPr id="3" name="Image 0" descr="preencode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3790" y="1834039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>
            <p:custDataLst>
              <p:tags r:id="rId3"/>
            </p:custDataLst>
          </p:nvPr>
        </p:nvSpPr>
        <p:spPr>
          <a:xfrm>
            <a:off x="793790" y="2684502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激活参与</a:t>
            </a:r>
            <a:endParaRPr lang="en-US" sz="2300" dirty="0"/>
          </a:p>
        </p:txBody>
      </p:sp>
      <p:sp>
        <p:nvSpPr>
          <p:cNvPr id="5" name="Text 2"/>
          <p:cNvSpPr/>
          <p:nvPr>
            <p:custDataLst>
              <p:tags r:id="rId4"/>
            </p:custDataLst>
          </p:nvPr>
        </p:nvSpPr>
        <p:spPr>
          <a:xfrm>
            <a:off x="793790" y="3192661"/>
            <a:ext cx="6379607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将投票行为与直接经济回报挂钩，提供强大的正反馈，激励用户积极参与投票，从“冷眼旁观”到“主动出击”。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456884" y="1834039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>
            <p:custDataLst>
              <p:tags r:id="rId7"/>
            </p:custDataLst>
          </p:nvPr>
        </p:nvSpPr>
        <p:spPr>
          <a:xfrm>
            <a:off x="7456884" y="2684502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优化决策</a:t>
            </a:r>
            <a:endParaRPr lang="en-US" sz="2300" dirty="0"/>
          </a:p>
        </p:txBody>
      </p:sp>
      <p:sp>
        <p:nvSpPr>
          <p:cNvPr id="8" name="Text 4"/>
          <p:cNvSpPr/>
          <p:nvPr>
            <p:custDataLst>
              <p:tags r:id="rId8"/>
            </p:custDataLst>
          </p:nvPr>
        </p:nvSpPr>
        <p:spPr>
          <a:xfrm>
            <a:off x="7456884" y="3192661"/>
            <a:ext cx="6379726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成员利益与提案结果双向绑定，促使提案者提交高质量提案，投票者审慎研究，提升整体治理质量，从“随意点赞”到“深思熟虑”。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93790" y="4848344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>
            <p:custDataLst>
              <p:tags r:id="rId11"/>
            </p:custDataLst>
          </p:nvPr>
        </p:nvSpPr>
        <p:spPr>
          <a:xfrm>
            <a:off x="793790" y="5698808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强化归属感</a:t>
            </a:r>
            <a:endParaRPr lang="en-US" sz="2300" dirty="0"/>
          </a:p>
        </p:txBody>
      </p:sp>
      <p:sp>
        <p:nvSpPr>
          <p:cNvPr id="11" name="Text 6"/>
          <p:cNvSpPr/>
          <p:nvPr>
            <p:custDataLst>
              <p:tags r:id="rId12"/>
            </p:custDataLst>
          </p:nvPr>
        </p:nvSpPr>
        <p:spPr>
          <a:xfrm>
            <a:off x="793790" y="6206966"/>
            <a:ext cx="6379607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国库的收益定期回馈社区，让成员真切感受到自己是DAO的“股东”，激发主人翁意识和责任感，从“名义拥有”到“真实股东”。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456884" y="4848344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>
            <p:custDataLst>
              <p:tags r:id="rId15"/>
            </p:custDataLst>
          </p:nvPr>
        </p:nvSpPr>
        <p:spPr>
          <a:xfrm>
            <a:off x="7456884" y="5698808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灵活适应</a:t>
            </a:r>
            <a:endParaRPr lang="en-US" sz="2300" dirty="0"/>
          </a:p>
        </p:txBody>
      </p:sp>
      <p:sp>
        <p:nvSpPr>
          <p:cNvPr id="14" name="Text 8"/>
          <p:cNvSpPr/>
          <p:nvPr>
            <p:custDataLst>
              <p:tags r:id="rId16"/>
            </p:custDataLst>
          </p:nvPr>
        </p:nvSpPr>
        <p:spPr>
          <a:xfrm>
            <a:off x="7456884" y="6206966"/>
            <a:ext cx="6379726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社区完全掌控奖励比例的动态调整，找到最适合自身的发展节奏，实现“一刀切”到“量体裁衣”。</a:t>
            </a:r>
            <a:endParaRPr lang="en-US" sz="1750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2641580" y="7726045"/>
            <a:ext cx="1885950" cy="374650"/>
          </a:xfrm>
          <a:prstGeom prst="rect">
            <a:avLst/>
          </a:prstGeom>
        </p:spPr>
      </p:pic>
    </p:spTree>
  </p:cSld>
  <p:clrMapOvr>
    <a:masterClrMapping/>
  </p:clrMapOvr>
  <p:transition advTm="9572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23355"/>
            <a:ext cx="3572470" cy="4466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超越激励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793790" y="1825109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治理周期激励不仅是一套激励机制，更是一个</a:t>
            </a:r>
            <a:r>
              <a:rPr lang="en-US" sz="1750" b="1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强大的社区赋能和教育工具</a:t>
            </a: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：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3790" y="2443163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>
            <p:custDataLst>
              <p:tags r:id="rId3"/>
            </p:custDataLst>
          </p:nvPr>
        </p:nvSpPr>
        <p:spPr>
          <a:xfrm>
            <a:off x="793790" y="3293626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实践中学习</a:t>
            </a:r>
            <a:endParaRPr lang="en-US" sz="2300" dirty="0"/>
          </a:p>
        </p:txBody>
      </p:sp>
      <p:sp>
        <p:nvSpPr>
          <p:cNvPr id="6" name="Text 3"/>
          <p:cNvSpPr/>
          <p:nvPr>
            <p:custDataLst>
              <p:tags r:id="rId4"/>
            </p:custDataLst>
          </p:nvPr>
        </p:nvSpPr>
        <p:spPr>
          <a:xfrm>
            <a:off x="793790" y="3801785"/>
            <a:ext cx="415861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边玩边学，通过持续参与和回报，成员更深入理解 DAO 治理精髓。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235893" y="2443163"/>
            <a:ext cx="566976" cy="566976"/>
          </a:xfrm>
          <a:prstGeom prst="rect">
            <a:avLst/>
          </a:prstGeom>
        </p:spPr>
      </p:pic>
      <p:sp>
        <p:nvSpPr>
          <p:cNvPr id="8" name="Text 4"/>
          <p:cNvSpPr/>
          <p:nvPr>
            <p:custDataLst>
              <p:tags r:id="rId7"/>
            </p:custDataLst>
          </p:nvPr>
        </p:nvSpPr>
        <p:spPr>
          <a:xfrm>
            <a:off x="5235893" y="3293626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培养治理能力</a:t>
            </a:r>
            <a:endParaRPr lang="en-US" sz="2300" dirty="0"/>
          </a:p>
        </p:txBody>
      </p:sp>
      <p:sp>
        <p:nvSpPr>
          <p:cNvPr id="9" name="Text 5"/>
          <p:cNvSpPr/>
          <p:nvPr>
            <p:custDataLst>
              <p:tags r:id="rId8"/>
            </p:custDataLst>
          </p:nvPr>
        </p:nvSpPr>
        <p:spPr>
          <a:xfrm>
            <a:off x="5235893" y="3801785"/>
            <a:ext cx="415861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提升参与度，增强治理素养和社区意识，成为 Web3 “老司机”。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677995" y="2443163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>
            <p:custDataLst>
              <p:tags r:id="rId11"/>
            </p:custDataLst>
          </p:nvPr>
        </p:nvSpPr>
        <p:spPr>
          <a:xfrm>
            <a:off x="9677995" y="3293626"/>
            <a:ext cx="2977039" cy="3720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E0D6DE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抢占心智</a:t>
            </a:r>
            <a:endParaRPr lang="en-US" sz="2300" dirty="0"/>
          </a:p>
        </p:txBody>
      </p:sp>
      <p:sp>
        <p:nvSpPr>
          <p:cNvPr id="12" name="Text 7"/>
          <p:cNvSpPr/>
          <p:nvPr>
            <p:custDataLst>
              <p:tags r:id="rId12"/>
            </p:custDataLst>
          </p:nvPr>
        </p:nvSpPr>
        <p:spPr>
          <a:xfrm>
            <a:off x="9677995" y="3801785"/>
            <a:ext cx="415861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让 DAO 治理与成员“钱袋子”和“归属感”深度绑定，增强影响力。</a:t>
            </a:r>
            <a:endParaRPr lang="en-US" sz="1750" dirty="0"/>
          </a:p>
        </p:txBody>
      </p:sp>
      <p:sp>
        <p:nvSpPr>
          <p:cNvPr id="13" name="Text 8"/>
          <p:cNvSpPr/>
          <p:nvPr/>
        </p:nvSpPr>
        <p:spPr>
          <a:xfrm>
            <a:off x="793790" y="4867751"/>
            <a:ext cx="6258282" cy="4466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FF8AAF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展望：开启社区至上的 DAO 治理新时代</a:t>
            </a:r>
            <a:endParaRPr lang="en-US" sz="2800" dirty="0"/>
          </a:p>
        </p:txBody>
      </p:sp>
      <p:sp>
        <p:nvSpPr>
          <p:cNvPr id="14" name="Text 9"/>
          <p:cNvSpPr/>
          <p:nvPr/>
        </p:nvSpPr>
        <p:spPr>
          <a:xfrm>
            <a:off x="793790" y="5654516"/>
            <a:ext cx="13042821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治理周期激励大胆打破了 DAO 治理困境，通过</a:t>
            </a:r>
            <a:r>
              <a:rPr lang="en-US" sz="1750" b="1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巧妙设计的经济激励，将社区成员的个人利益与 DAO 长期繁荣深度绑定</a:t>
            </a: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，解决了参与冷感和激励错位。这不仅是经济回报，更是</a:t>
            </a:r>
            <a:r>
              <a:rPr lang="en-US" sz="1750" b="1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重建“权责利”的统一</a:t>
            </a:r>
            <a:r>
              <a:rPr lang="en-US" sz="1750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：让每张选票有分量，每个声音被听见，积极参与者公平分享社区价值。让我们共同拥抱社区至上新时代，</a:t>
            </a:r>
            <a:r>
              <a:rPr lang="en-US" sz="1750" b="1" dirty="0">
                <a:solidFill>
                  <a:srgbClr val="E0D6DE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让 DAO 从“名义上的社区”蜕变为“活力四射、利益共享的命运共同体”，迈向更去中心化、民主化和可持续的未来！</a:t>
            </a:r>
            <a:endParaRPr lang="en-US" sz="1750" dirty="0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11763375" y="7789545"/>
            <a:ext cx="2781300" cy="3365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30.05,&quot;left&quot;:62.50314960629921,&quot;top&quot;:144.41251968503937,&quot;width&quot;:1026.9937007874018}"/>
</p:tagLst>
</file>

<file path=ppt/tags/tag10.xml><?xml version="1.0" encoding="utf-8"?>
<p:tagLst xmlns:p="http://schemas.openxmlformats.org/presentationml/2006/main">
  <p:tag name="KSO_WM_DIAGRAM_VIRTUALLY_FRAME" val="{&quot;height&quot;:430.05,&quot;left&quot;:62.50314960629921,&quot;top&quot;:144.41251968503937,&quot;width&quot;:1026.9937007874018}"/>
</p:tagLst>
</file>

<file path=ppt/tags/tag11.xml><?xml version="1.0" encoding="utf-8"?>
<p:tagLst xmlns:p="http://schemas.openxmlformats.org/presentationml/2006/main">
  <p:tag name="KSO_WM_DIAGRAM_VIRTUALLY_FRAME" val="{&quot;height&quot;:430.05,&quot;left&quot;:62.50314960629921,&quot;top&quot;:144.41251968503937,&quot;width&quot;:1026.9937007874018}"/>
</p:tagLst>
</file>

<file path=ppt/tags/tag12.xml><?xml version="1.0" encoding="utf-8"?>
<p:tagLst xmlns:p="http://schemas.openxmlformats.org/presentationml/2006/main">
  <p:tag name="KSO_WM_DIAGRAM_VIRTUALLY_FRAME" val="{&quot;height&quot;:430.05,&quot;left&quot;:62.50314960629921,&quot;top&quot;:144.41251968503937,&quot;width&quot;:1026.9937007874018}"/>
</p:tagLst>
</file>

<file path=ppt/tags/tag13.xml><?xml version="1.0" encoding="utf-8"?>
<p:tagLst xmlns:p="http://schemas.openxmlformats.org/presentationml/2006/main">
  <p:tag name="KSO_WM_DIAGRAM_VIRTUALLY_FRAME" val="{&quot;height&quot;:447.4749606299212,&quot;left&quot;:62.50314960629921,&quot;top&quot;:192.37503937007872,&quot;width&quot;:1082.746850393701}"/>
</p:tagLst>
</file>

<file path=ppt/tags/tag14.xml><?xml version="1.0" encoding="utf-8"?>
<p:tagLst xmlns:p="http://schemas.openxmlformats.org/presentationml/2006/main">
  <p:tag name="KSO_WM_DIAGRAM_VIRTUALLY_FRAME" val="{&quot;height&quot;:447.4749606299212,&quot;left&quot;:62.50314960629921,&quot;top&quot;:192.37503937007872,&quot;width&quot;:1082.746850393701}"/>
</p:tagLst>
</file>

<file path=ppt/tags/tag15.xml><?xml version="1.0" encoding="utf-8"?>
<p:tagLst xmlns:p="http://schemas.openxmlformats.org/presentationml/2006/main">
  <p:tag name="KSO_WM_DIAGRAM_VIRTUALLY_FRAME" val="{&quot;height&quot;:447.4749606299212,&quot;left&quot;:62.50314960629921,&quot;top&quot;:192.37503937007872,&quot;width&quot;:1082.746850393701}"/>
</p:tagLst>
</file>

<file path=ppt/tags/tag16.xml><?xml version="1.0" encoding="utf-8"?>
<p:tagLst xmlns:p="http://schemas.openxmlformats.org/presentationml/2006/main">
  <p:tag name="KSO_WM_DIAGRAM_VIRTUALLY_FRAME" val="{&quot;height&quot;:447.4749606299212,&quot;left&quot;:62.50314960629921,&quot;top&quot;:192.37503937007872,&quot;width&quot;:1082.746850393701}"/>
</p:tagLst>
</file>

<file path=ppt/tags/tag17.xml><?xml version="1.0" encoding="utf-8"?>
<p:tagLst xmlns:p="http://schemas.openxmlformats.org/presentationml/2006/main">
  <p:tag name="KSO_WM_DIAGRAM_VIRTUALLY_FRAME" val="{&quot;height&quot;:447.4749606299212,&quot;left&quot;:62.50314960629921,&quot;top&quot;:192.37503937007872,&quot;width&quot;:1082.746850393701}"/>
</p:tagLst>
</file>

<file path=ppt/tags/tag18.xml><?xml version="1.0" encoding="utf-8"?>
<p:tagLst xmlns:p="http://schemas.openxmlformats.org/presentationml/2006/main">
  <p:tag name="KSO_WM_DIAGRAM_VIRTUALLY_FRAME" val="{&quot;height&quot;:447.4749606299212,&quot;left&quot;:62.50314960629921,&quot;top&quot;:192.37503937007872,&quot;width&quot;:1082.746850393701}"/>
</p:tagLst>
</file>

<file path=ppt/tags/tag19.xml><?xml version="1.0" encoding="utf-8"?>
<p:tagLst xmlns:p="http://schemas.openxmlformats.org/presentationml/2006/main">
  <p:tag name="KSO_WM_DIAGRAM_VIRTUALLY_FRAME" val="{&quot;height&quot;:447.4749606299212,&quot;left&quot;:62.50314960629921,&quot;top&quot;:192.37503937007872,&quot;width&quot;:1082.746850393701}"/>
</p:tagLst>
</file>

<file path=ppt/tags/tag2.xml><?xml version="1.0" encoding="utf-8"?>
<p:tagLst xmlns:p="http://schemas.openxmlformats.org/presentationml/2006/main">
  <p:tag name="KSO_WM_DIAGRAM_VIRTUALLY_FRAME" val="{&quot;height&quot;:430.05,&quot;left&quot;:62.50314960629921,&quot;top&quot;:144.41251968503937,&quot;width&quot;:1026.9937007874018}"/>
</p:tagLst>
</file>

<file path=ppt/tags/tag20.xml><?xml version="1.0" encoding="utf-8"?>
<p:tagLst xmlns:p="http://schemas.openxmlformats.org/presentationml/2006/main">
  <p:tag name="KSO_WM_DIAGRAM_VIRTUALLY_FRAME" val="{&quot;height&quot;:447.4749606299212,&quot;left&quot;:62.50314960629921,&quot;top&quot;:192.37503937007872,&quot;width&quot;:1082.746850393701}"/>
</p:tagLst>
</file>

<file path=ppt/tags/tag21.xml><?xml version="1.0" encoding="utf-8"?>
<p:tagLst xmlns:p="http://schemas.openxmlformats.org/presentationml/2006/main">
  <p:tag name="KSO_WM_DIAGRAM_VIRTUALLY_FRAME" val="{&quot;height&quot;:447.4749606299212,&quot;left&quot;:62.50314960629921,&quot;top&quot;:192.37503937007872,&quot;width&quot;:1082.746850393701}"/>
</p:tagLst>
</file>

<file path=ppt/tags/tag22.xml><?xml version="1.0" encoding="utf-8"?>
<p:tagLst xmlns:p="http://schemas.openxmlformats.org/presentationml/2006/main">
  <p:tag name="KSO_WM_DIAGRAM_VIRTUALLY_FRAME" val="{&quot;height&quot;:447.4749606299212,&quot;left&quot;:62.50314960629921,&quot;top&quot;:192.37503937007872,&quot;width&quot;:1082.746850393701}"/>
</p:tagLst>
</file>

<file path=ppt/tags/tag23.xml><?xml version="1.0" encoding="utf-8"?>
<p:tagLst xmlns:p="http://schemas.openxmlformats.org/presentationml/2006/main">
  <p:tag name="KSO_WM_DIAGRAM_VIRTUALLY_FRAME" val="{&quot;height&quot;:372.90000000000003,&quot;left&quot;:62.50314960629921,&quot;top&quot;:211.2187401574803,&quot;width&quot;:1026.9937007874018}"/>
</p:tagLst>
</file>

<file path=ppt/tags/tag24.xml><?xml version="1.0" encoding="utf-8"?>
<p:tagLst xmlns:p="http://schemas.openxmlformats.org/presentationml/2006/main">
  <p:tag name="KSO_WM_DIAGRAM_VIRTUALLY_FRAME" val="{&quot;height&quot;:372.90000000000003,&quot;left&quot;:62.50314960629921,&quot;top&quot;:211.2187401574803,&quot;width&quot;:1026.9937007874018}"/>
</p:tagLst>
</file>

<file path=ppt/tags/tag25.xml><?xml version="1.0" encoding="utf-8"?>
<p:tagLst xmlns:p="http://schemas.openxmlformats.org/presentationml/2006/main">
  <p:tag name="KSO_WM_DIAGRAM_VIRTUALLY_FRAME" val="{&quot;height&quot;:372.90000000000003,&quot;left&quot;:62.50314960629921,&quot;top&quot;:211.2187401574803,&quot;width&quot;:1026.9937007874018}"/>
</p:tagLst>
</file>

<file path=ppt/tags/tag26.xml><?xml version="1.0" encoding="utf-8"?>
<p:tagLst xmlns:p="http://schemas.openxmlformats.org/presentationml/2006/main">
  <p:tag name="KSO_WM_DIAGRAM_VIRTUALLY_FRAME" val="{&quot;height&quot;:372.90000000000003,&quot;left&quot;:62.50314960629921,&quot;top&quot;:211.2187401574803,&quot;width&quot;:1026.9937007874018}"/>
</p:tagLst>
</file>

<file path=ppt/tags/tag27.xml><?xml version="1.0" encoding="utf-8"?>
<p:tagLst xmlns:p="http://schemas.openxmlformats.org/presentationml/2006/main">
  <p:tag name="KSO_WM_DIAGRAM_VIRTUALLY_FRAME" val="{&quot;height&quot;:372.90000000000003,&quot;left&quot;:62.50314960629921,&quot;top&quot;:211.2187401574803,&quot;width&quot;:1026.9937007874018}"/>
</p:tagLst>
</file>

<file path=ppt/tags/tag28.xml><?xml version="1.0" encoding="utf-8"?>
<p:tagLst xmlns:p="http://schemas.openxmlformats.org/presentationml/2006/main">
  <p:tag name="KSO_WM_DIAGRAM_VIRTUALLY_FRAME" val="{&quot;height&quot;:372.90000000000003,&quot;left&quot;:62.50314960629921,&quot;top&quot;:211.2187401574803,&quot;width&quot;:1026.9937007874018}"/>
</p:tagLst>
</file>

<file path=ppt/tags/tag29.xml><?xml version="1.0" encoding="utf-8"?>
<p:tagLst xmlns:p="http://schemas.openxmlformats.org/presentationml/2006/main">
  <p:tag name="KSO_WM_DIAGRAM_VIRTUALLY_FRAME" val="{&quot;height&quot;:372.90000000000003,&quot;left&quot;:62.50314960629921,&quot;top&quot;:211.2187401574803,&quot;width&quot;:1026.9937007874018}"/>
</p:tagLst>
</file>

<file path=ppt/tags/tag3.xml><?xml version="1.0" encoding="utf-8"?>
<p:tagLst xmlns:p="http://schemas.openxmlformats.org/presentationml/2006/main">
  <p:tag name="KSO_WM_DIAGRAM_VIRTUALLY_FRAME" val="{&quot;height&quot;:430.05,&quot;left&quot;:62.50314960629921,&quot;top&quot;:144.41251968503937,&quot;width&quot;:1026.9937007874018}"/>
</p:tagLst>
</file>

<file path=ppt/tags/tag30.xml><?xml version="1.0" encoding="utf-8"?>
<p:tagLst xmlns:p="http://schemas.openxmlformats.org/presentationml/2006/main">
  <p:tag name="KSO_WM_DIAGRAM_VIRTUALLY_FRAME" val="{&quot;height&quot;:372.90000000000003,&quot;left&quot;:62.50314960629921,&quot;top&quot;:211.2187401574803,&quot;width&quot;:1026.9937007874018}"/>
</p:tagLst>
</file>

<file path=ppt/tags/tag31.xml><?xml version="1.0" encoding="utf-8"?>
<p:tagLst xmlns:p="http://schemas.openxmlformats.org/presentationml/2006/main">
  <p:tag name="KSO_WM_DIAGRAM_VIRTUALLY_FRAME" val="{&quot;height&quot;:372.90000000000003,&quot;left&quot;:62.50314960629921,&quot;top&quot;:211.2187401574803,&quot;width&quot;:1026.9937007874018}"/>
</p:tagLst>
</file>

<file path=ppt/tags/tag32.xml><?xml version="1.0" encoding="utf-8"?>
<p:tagLst xmlns:p="http://schemas.openxmlformats.org/presentationml/2006/main">
  <p:tag name="KSO_WM_DIAGRAM_VIRTUALLY_FRAME" val="{&quot;height&quot;:372.90000000000003,&quot;left&quot;:62.50314960629921,&quot;top&quot;:211.2187401574803,&quot;width&quot;:1026.9937007874018}"/>
</p:tagLst>
</file>

<file path=ppt/tags/tag33.xml><?xml version="1.0" encoding="utf-8"?>
<p:tagLst xmlns:p="http://schemas.openxmlformats.org/presentationml/2006/main">
  <p:tag name="KSO_WM_DIAGRAM_VIRTUALLY_FRAME" val="{&quot;height&quot;:372.90000000000003,&quot;left&quot;:62.50314960629921,&quot;top&quot;:211.2187401574803,&quot;width&quot;:1026.9937007874018}"/>
</p:tagLst>
</file>

<file path=ppt/tags/tag34.xml><?xml version="1.0" encoding="utf-8"?>
<p:tagLst xmlns:p="http://schemas.openxmlformats.org/presentationml/2006/main">
  <p:tag name="KSO_WM_DIAGRAM_VIRTUALLY_FRAME" val="{&quot;height&quot;:372.90000000000003,&quot;left&quot;:62.50314960629921,&quot;top&quot;:211.2187401574803,&quot;width&quot;:1026.9937007874018}"/>
</p:tagLst>
</file>

<file path=ppt/tags/tag4.xml><?xml version="1.0" encoding="utf-8"?>
<p:tagLst xmlns:p="http://schemas.openxmlformats.org/presentationml/2006/main">
  <p:tag name="KSO_WM_DIAGRAM_VIRTUALLY_FRAME" val="{&quot;height&quot;:430.05,&quot;left&quot;:62.50314960629921,&quot;top&quot;:144.41251968503937,&quot;width&quot;:1026.9937007874018}"/>
</p:tagLst>
</file>

<file path=ppt/tags/tag5.xml><?xml version="1.0" encoding="utf-8"?>
<p:tagLst xmlns:p="http://schemas.openxmlformats.org/presentationml/2006/main">
  <p:tag name="KSO_WM_DIAGRAM_VIRTUALLY_FRAME" val="{&quot;height&quot;:430.05,&quot;left&quot;:62.50314960629921,&quot;top&quot;:144.41251968503937,&quot;width&quot;:1026.9937007874018}"/>
</p:tagLst>
</file>

<file path=ppt/tags/tag6.xml><?xml version="1.0" encoding="utf-8"?>
<p:tagLst xmlns:p="http://schemas.openxmlformats.org/presentationml/2006/main">
  <p:tag name="KSO_WM_DIAGRAM_VIRTUALLY_FRAME" val="{&quot;height&quot;:430.05,&quot;left&quot;:62.50314960629921,&quot;top&quot;:144.41251968503937,&quot;width&quot;:1026.9937007874018}"/>
</p:tagLst>
</file>

<file path=ppt/tags/tag7.xml><?xml version="1.0" encoding="utf-8"?>
<p:tagLst xmlns:p="http://schemas.openxmlformats.org/presentationml/2006/main">
  <p:tag name="KSO_WM_DIAGRAM_VIRTUALLY_FRAME" val="{&quot;height&quot;:430.05,&quot;left&quot;:62.50314960629921,&quot;top&quot;:144.41251968503937,&quot;width&quot;:1026.9937007874018}"/>
</p:tagLst>
</file>

<file path=ppt/tags/tag8.xml><?xml version="1.0" encoding="utf-8"?>
<p:tagLst xmlns:p="http://schemas.openxmlformats.org/presentationml/2006/main">
  <p:tag name="KSO_WM_DIAGRAM_VIRTUALLY_FRAME" val="{&quot;height&quot;:430.05,&quot;left&quot;:62.50314960629921,&quot;top&quot;:144.41251968503937,&quot;width&quot;:1026.9937007874018}"/>
</p:tagLst>
</file>

<file path=ppt/tags/tag9.xml><?xml version="1.0" encoding="utf-8"?>
<p:tagLst xmlns:p="http://schemas.openxmlformats.org/presentationml/2006/main">
  <p:tag name="KSO_WM_DIAGRAM_VIRTUALLY_FRAME" val="{&quot;height&quot;:430.05,&quot;left&quot;:62.50314960629921,&quot;top&quot;:144.41251968503937,&quot;width&quot;:1026.9937007874018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2462</Words>
  <Application>WPS 演示</Application>
  <PresentationFormat>On-screen Show (16:9)</PresentationFormat>
  <Paragraphs>169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Petrona Bold</vt:lpstr>
      <vt:lpstr>Segoe Print</vt:lpstr>
      <vt:lpstr>Petrona Bold</vt:lpstr>
      <vt:lpstr>Petrona Bold</vt:lpstr>
      <vt:lpstr>Inter</vt:lpstr>
      <vt:lpstr>Inter</vt:lpstr>
      <vt:lpstr>Inter</vt:lpstr>
      <vt:lpstr>微软雅黑</vt:lpstr>
      <vt:lpstr>Calibri</vt:lpstr>
      <vt:lpstr>Arial Unicode MS</vt:lpstr>
      <vt:lpstr>等线</vt:lpstr>
      <vt:lpstr>Adobe 明體 Std 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Dawn</cp:lastModifiedBy>
  <cp:revision>10</cp:revision>
  <dcterms:created xsi:type="dcterms:W3CDTF">2025-07-10T14:27:00Z</dcterms:created>
  <dcterms:modified xsi:type="dcterms:W3CDTF">2025-07-11T09:43:06Z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2499F92821044244977938021AEE4C4C_12</vt:lpwstr>
  </property>
  <property fmtid="{D5CDD505-2E9C-101B-9397-08002B2CF9AE}" pid="3" name="KSOProductBuildVer">
    <vt:lpwstr>2052-12.1.0.21915</vt:lpwstr>
  </property>
</Properties>
</file>