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Aileron" charset="1" panose="00000500000000000000"/>
      <p:regular r:id="rId16"/>
    </p:embeddedFont>
    <p:embeddedFont>
      <p:font typeface="Aileron Heavy" charset="1" panose="00000A00000000000000"/>
      <p:regular r:id="rId17"/>
    </p:embeddedFont>
    <p:embeddedFont>
      <p:font typeface="Aileron Ultra-Bold" charset="1" panose="00000A00000000000000"/>
      <p:regular r:id="rId18"/>
    </p:embeddedFont>
    <p:embeddedFont>
      <p:font typeface="Aileron Bold" charset="1" panose="000008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5719738"/>
            <a:ext cx="18288000" cy="18288000"/>
          </a:xfrm>
          <a:custGeom>
            <a:avLst/>
            <a:gdLst/>
            <a:ahLst/>
            <a:cxnLst/>
            <a:rect r="r" b="b" t="t" l="l"/>
            <a:pathLst>
              <a:path h="18288000" w="18288000">
                <a:moveTo>
                  <a:pt x="0" y="0"/>
                </a:moveTo>
                <a:lnTo>
                  <a:pt x="18288000" y="0"/>
                </a:lnTo>
                <a:lnTo>
                  <a:pt x="18288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26655" y="6658810"/>
            <a:ext cx="16230600" cy="1427726"/>
            <a:chOff x="0" y="0"/>
            <a:chExt cx="4274726" cy="37602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376027"/>
            </a:xfrm>
            <a:custGeom>
              <a:avLst/>
              <a:gdLst/>
              <a:ahLst/>
              <a:cxnLst/>
              <a:rect r="r" b="b" t="t" l="l"/>
              <a:pathLst>
                <a:path h="376027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376027"/>
                  </a:lnTo>
                  <a:lnTo>
                    <a:pt x="0" y="3760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274726" cy="4236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359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</a:rPr>
                <a:t>  PHASE 3 PROJECT PRESENTATION BY  KIMANI J. IRUNGU.</a:t>
              </a:r>
            </a:p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483693" y="2411777"/>
            <a:ext cx="16373562" cy="511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55"/>
              </a:lnSpc>
            </a:pPr>
            <a:r>
              <a:rPr lang="en-US" sz="9522" spc="95">
                <a:solidFill>
                  <a:srgbClr val="FFFFFF"/>
                </a:solidFill>
                <a:latin typeface="Aileron Heavy"/>
              </a:rPr>
              <a:t>Pump it Up:</a:t>
            </a:r>
          </a:p>
          <a:p>
            <a:pPr algn="l">
              <a:lnSpc>
                <a:spcPts val="10855"/>
              </a:lnSpc>
            </a:pPr>
            <a:r>
              <a:rPr lang="en-US" sz="9522" spc="95">
                <a:solidFill>
                  <a:srgbClr val="FFFFFF"/>
                </a:solidFill>
                <a:latin typeface="Aileron"/>
              </a:rPr>
              <a:t>Data Mining the Water Table</a:t>
            </a:r>
          </a:p>
          <a:p>
            <a:pPr algn="l">
              <a:lnSpc>
                <a:spcPts val="7664"/>
              </a:lnSpc>
            </a:pPr>
            <a:r>
              <a:rPr lang="en-US" sz="6722" spc="67">
                <a:solidFill>
                  <a:srgbClr val="FFFFFF"/>
                </a:solidFill>
                <a:latin typeface="Aileron"/>
              </a:rPr>
              <a:t>Focus on Tanzania</a:t>
            </a:r>
          </a:p>
          <a:p>
            <a:pPr algn="l">
              <a:lnSpc>
                <a:spcPts val="10855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33765" y="1685720"/>
            <a:ext cx="10383091" cy="6915560"/>
          </a:xfrm>
          <a:custGeom>
            <a:avLst/>
            <a:gdLst/>
            <a:ahLst/>
            <a:cxnLst/>
            <a:rect r="r" b="b" t="t" l="l"/>
            <a:pathLst>
              <a:path h="6915560" w="10383091">
                <a:moveTo>
                  <a:pt x="0" y="0"/>
                </a:moveTo>
                <a:lnTo>
                  <a:pt x="10383090" y="0"/>
                </a:lnTo>
                <a:lnTo>
                  <a:pt x="10383090" y="6915560"/>
                </a:lnTo>
                <a:lnTo>
                  <a:pt x="0" y="69155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37784" r="-13846" b="-3314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28700"/>
            <a:ext cx="4852758" cy="980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99"/>
              </a:lnSpc>
            </a:pPr>
            <a:r>
              <a:rPr lang="en-US" sz="6499" spc="129">
                <a:solidFill>
                  <a:srgbClr val="FFFFFF"/>
                </a:solidFill>
                <a:latin typeface="Aileron Bold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40232" y="2118713"/>
            <a:ext cx="11735033" cy="1771023"/>
            <a:chOff x="0" y="0"/>
            <a:chExt cx="15646711" cy="236136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PROBLEM STATEMENT.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9224"/>
              <a:ext cx="15632187" cy="1462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The goal of this analysis and model determine with water pumps are faulty and hence enable access to clean water accross Tanzania reliably. </a:t>
              </a:r>
            </a:p>
            <a:p>
              <a:pPr algn="just">
                <a:lnSpc>
                  <a:spcPts val="29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140232" y="5143500"/>
            <a:ext cx="11735033" cy="1771023"/>
            <a:chOff x="0" y="0"/>
            <a:chExt cx="15646711" cy="2361365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OBJECTIVE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99224"/>
              <a:ext cx="15632187" cy="146214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The purpose of this analysis is to use classification modeling tecniques to accurately predict which water pumps are faulty and allow for stakeholders to repair/replace such and ensure consistent supply of clean water accross Tanzania.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763773" y="1116752"/>
            <a:ext cx="11735033" cy="3628068"/>
            <a:chOff x="0" y="0"/>
            <a:chExt cx="15646711" cy="483742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DATA UNDERSTANDING.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9224"/>
              <a:ext cx="15632187" cy="39382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The dataset used in this modelling is derived from</a:t>
              </a:r>
              <a:r>
                <a:rPr lang="en-US" sz="2099" spc="62">
                  <a:solidFill>
                    <a:srgbClr val="191919"/>
                  </a:solidFill>
                  <a:latin typeface="Aileron Bold"/>
                </a:rPr>
                <a:t> https://www.drivendata.org/competitions/7/pump-it-up-data-mining-the-water-table/page/25/. </a:t>
              </a:r>
            </a:p>
            <a:p>
              <a:pPr algn="l">
                <a:lnSpc>
                  <a:spcPts val="2939"/>
                </a:lnSpc>
              </a:pPr>
            </a:p>
            <a:p>
              <a:pPr algn="l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The data contain information on water pumps recorded across the country of Tanzania. The Target variable is the status group of a pump given various characteristics of the pump including but not limited to Geographic location, Water quantity, GPS height location and Construction year among other features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548503" y="5981874"/>
            <a:ext cx="11735033" cy="1399615"/>
            <a:chOff x="0" y="0"/>
            <a:chExt cx="15646711" cy="186615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SUCCESS CRITERIA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899224"/>
              <a:ext cx="15632187" cy="966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The objective is to obtain a prediction model that can correctly predict the condition of a water pump by 80% accuracy.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13650" y="7174829"/>
            <a:ext cx="11724140" cy="36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31169" y="4345236"/>
            <a:ext cx="2552452" cy="1192332"/>
            <a:chOff x="0" y="0"/>
            <a:chExt cx="672251" cy="3140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Loading Merging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370929" y="4382474"/>
            <a:ext cx="2813268" cy="1192332"/>
            <a:chOff x="0" y="0"/>
            <a:chExt cx="740943" cy="31403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0943" cy="314030"/>
            </a:xfrm>
            <a:custGeom>
              <a:avLst/>
              <a:gdLst/>
              <a:ahLst/>
              <a:cxnLst/>
              <a:rect r="r" b="b" t="t" l="l"/>
              <a:pathLst>
                <a:path h="314030" w="740943">
                  <a:moveTo>
                    <a:pt x="41279" y="0"/>
                  </a:moveTo>
                  <a:lnTo>
                    <a:pt x="699664" y="0"/>
                  </a:lnTo>
                  <a:cubicBezTo>
                    <a:pt x="710612" y="0"/>
                    <a:pt x="721111" y="4349"/>
                    <a:pt x="728853" y="12090"/>
                  </a:cubicBezTo>
                  <a:cubicBezTo>
                    <a:pt x="736594" y="19832"/>
                    <a:pt x="740943" y="30331"/>
                    <a:pt x="740943" y="41279"/>
                  </a:cubicBezTo>
                  <a:lnTo>
                    <a:pt x="740943" y="272751"/>
                  </a:lnTo>
                  <a:cubicBezTo>
                    <a:pt x="740943" y="295549"/>
                    <a:pt x="722462" y="314030"/>
                    <a:pt x="699664" y="314030"/>
                  </a:cubicBezTo>
                  <a:lnTo>
                    <a:pt x="41279" y="314030"/>
                  </a:lnTo>
                  <a:cubicBezTo>
                    <a:pt x="18481" y="314030"/>
                    <a:pt x="0" y="295549"/>
                    <a:pt x="0" y="272751"/>
                  </a:cubicBezTo>
                  <a:lnTo>
                    <a:pt x="0" y="41279"/>
                  </a:lnTo>
                  <a:cubicBezTo>
                    <a:pt x="0" y="18481"/>
                    <a:pt x="18481" y="0"/>
                    <a:pt x="41279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740943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Understanding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528421" y="4300463"/>
            <a:ext cx="2552452" cy="1582757"/>
            <a:chOff x="0" y="0"/>
            <a:chExt cx="672251" cy="41685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72251" cy="416858"/>
            </a:xfrm>
            <a:custGeom>
              <a:avLst/>
              <a:gdLst/>
              <a:ahLst/>
              <a:cxnLst/>
              <a:rect r="r" b="b" t="t" l="l"/>
              <a:pathLst>
                <a:path h="41685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371361"/>
                  </a:lnTo>
                  <a:cubicBezTo>
                    <a:pt x="672251" y="396488"/>
                    <a:pt x="651881" y="416858"/>
                    <a:pt x="626754" y="416858"/>
                  </a:cubicBezTo>
                  <a:lnTo>
                    <a:pt x="45497" y="416858"/>
                  </a:lnTo>
                  <a:cubicBezTo>
                    <a:pt x="20370" y="416858"/>
                    <a:pt x="0" y="396488"/>
                    <a:pt x="0" y="37136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28575"/>
              <a:ext cx="672251" cy="4454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Cleaning &amp; Features engineering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254563" y="4300463"/>
            <a:ext cx="2552452" cy="1192332"/>
            <a:chOff x="0" y="0"/>
            <a:chExt cx="672251" cy="31403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</a:rPr>
                <a:t>Data Visualization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980706" y="4300463"/>
            <a:ext cx="2552452" cy="801906"/>
            <a:chOff x="0" y="0"/>
            <a:chExt cx="672251" cy="21120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72251" cy="211202"/>
            </a:xfrm>
            <a:custGeom>
              <a:avLst/>
              <a:gdLst/>
              <a:ahLst/>
              <a:cxnLst/>
              <a:rect r="r" b="b" t="t" l="l"/>
              <a:pathLst>
                <a:path h="211202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05"/>
                  </a:lnTo>
                  <a:cubicBezTo>
                    <a:pt x="672251" y="190832"/>
                    <a:pt x="651881" y="211202"/>
                    <a:pt x="626754" y="211202"/>
                  </a:cubicBezTo>
                  <a:lnTo>
                    <a:pt x="45497" y="211202"/>
                  </a:lnTo>
                  <a:cubicBezTo>
                    <a:pt x="20370" y="211202"/>
                    <a:pt x="0" y="190832"/>
                    <a:pt x="0" y="165705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72251" cy="23977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Data Modeling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706848" y="4300463"/>
            <a:ext cx="2552452" cy="1192332"/>
            <a:chOff x="0" y="0"/>
            <a:chExt cx="672251" cy="31403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</a:rPr>
                <a:t>Observations &amp; conclusions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22975" y="6039341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Merge the labels, test and train sets into a data frame for analysis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6599483" y="6552230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Create new features from already existing features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042374" y="6039341"/>
            <a:ext cx="2457578" cy="13597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Conduct modelling analysis on the data. Regression and Classification models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26619" y="2711284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Get a snapshot of the characteristics of our dataset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778003" y="2231373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Interpret the results of our model and give insignts</a:t>
            </a:r>
          </a:p>
        </p:txBody>
      </p:sp>
      <p:sp>
        <p:nvSpPr>
          <p:cNvPr name="AutoShape 25" id="25"/>
          <p:cNvSpPr/>
          <p:nvPr/>
        </p:nvSpPr>
        <p:spPr>
          <a:xfrm>
            <a:off x="2983622" y="4941402"/>
            <a:ext cx="387307" cy="37237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>
            <a:off x="6184197" y="4978639"/>
            <a:ext cx="344224" cy="113202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7" id="27"/>
          <p:cNvSpPr/>
          <p:nvPr/>
        </p:nvSpPr>
        <p:spPr>
          <a:xfrm flipV="true">
            <a:off x="9080873" y="4896629"/>
            <a:ext cx="173690" cy="195213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8" id="28"/>
          <p:cNvSpPr/>
          <p:nvPr/>
        </p:nvSpPr>
        <p:spPr>
          <a:xfrm flipV="true">
            <a:off x="11807016" y="4701416"/>
            <a:ext cx="173690" cy="195213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9" id="29"/>
          <p:cNvSpPr/>
          <p:nvPr/>
        </p:nvSpPr>
        <p:spPr>
          <a:xfrm>
            <a:off x="14533158" y="4701416"/>
            <a:ext cx="173690" cy="195213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0" id="30"/>
          <p:cNvSpPr/>
          <p:nvPr/>
        </p:nvSpPr>
        <p:spPr>
          <a:xfrm>
            <a:off x="1707396" y="5537568"/>
            <a:ext cx="613132" cy="222301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1" id="31"/>
          <p:cNvSpPr/>
          <p:nvPr/>
        </p:nvSpPr>
        <p:spPr>
          <a:xfrm flipV="true">
            <a:off x="7804647" y="5715096"/>
            <a:ext cx="0" cy="168124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2" id="32"/>
          <p:cNvSpPr/>
          <p:nvPr/>
        </p:nvSpPr>
        <p:spPr>
          <a:xfrm>
            <a:off x="13256932" y="5102369"/>
            <a:ext cx="0" cy="612727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3" id="33"/>
          <p:cNvSpPr/>
          <p:nvPr/>
        </p:nvSpPr>
        <p:spPr>
          <a:xfrm flipH="true">
            <a:off x="4777563" y="3697984"/>
            <a:ext cx="322484" cy="684490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4" id="34"/>
          <p:cNvSpPr/>
          <p:nvPr/>
        </p:nvSpPr>
        <p:spPr>
          <a:xfrm>
            <a:off x="10530790" y="3687835"/>
            <a:ext cx="0" cy="612628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AutoShape 35" id="35"/>
          <p:cNvSpPr/>
          <p:nvPr/>
        </p:nvSpPr>
        <p:spPr>
          <a:xfrm>
            <a:off x="15983074" y="3687835"/>
            <a:ext cx="0" cy="612628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TextBox 36" id="36"/>
          <p:cNvSpPr txBox="true"/>
          <p:nvPr/>
        </p:nvSpPr>
        <p:spPr>
          <a:xfrm rot="0">
            <a:off x="3287377" y="1019175"/>
            <a:ext cx="11724140" cy="55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0"/>
              </a:lnSpc>
            </a:pPr>
            <a:r>
              <a:rPr lang="en-US" sz="3600" spc="107">
                <a:solidFill>
                  <a:srgbClr val="191919"/>
                </a:solidFill>
                <a:latin typeface="Aileron Ultra-Bold"/>
              </a:rPr>
              <a:t>METHODOLOGY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9349437" y="2614134"/>
            <a:ext cx="2457578" cy="10169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"/>
              </a:rPr>
              <a:t>Get a snapshot of the characteristics of our dataset</a:t>
            </a:r>
          </a:p>
        </p:txBody>
      </p:sp>
      <p:sp>
        <p:nvSpPr>
          <p:cNvPr name="AutoShape 38" id="38"/>
          <p:cNvSpPr/>
          <p:nvPr/>
        </p:nvSpPr>
        <p:spPr>
          <a:xfrm>
            <a:off x="7828272" y="5883221"/>
            <a:ext cx="0" cy="612727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93511" y="3574248"/>
            <a:ext cx="11100978" cy="5836287"/>
          </a:xfrm>
          <a:custGeom>
            <a:avLst/>
            <a:gdLst/>
            <a:ahLst/>
            <a:cxnLst/>
            <a:rect r="r" b="b" t="t" l="l"/>
            <a:pathLst>
              <a:path h="5836287" w="11100978">
                <a:moveTo>
                  <a:pt x="0" y="0"/>
                </a:moveTo>
                <a:lnTo>
                  <a:pt x="11100978" y="0"/>
                </a:lnTo>
                <a:lnTo>
                  <a:pt x="11100978" y="5836287"/>
                </a:lnTo>
                <a:lnTo>
                  <a:pt x="0" y="58362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276483" y="1028700"/>
            <a:ext cx="11735033" cy="2513841"/>
            <a:chOff x="0" y="0"/>
            <a:chExt cx="15646711" cy="3351788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DATA UNDERSTANDING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99224"/>
              <a:ext cx="15632187" cy="24525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Total Number of Pumps recorded 59,400</a:t>
              </a:r>
            </a:p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Functional Pumps = 54.3%</a:t>
              </a:r>
            </a:p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Non- functional = 38.4%</a:t>
              </a:r>
            </a:p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Functional need repair = 7.3%</a:t>
              </a:r>
            </a:p>
            <a:p>
              <a:pPr algn="ctr">
                <a:lnSpc>
                  <a:spcPts val="293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94732" y="1842433"/>
            <a:ext cx="12678241" cy="7289246"/>
          </a:xfrm>
          <a:custGeom>
            <a:avLst/>
            <a:gdLst/>
            <a:ahLst/>
            <a:cxnLst/>
            <a:rect r="r" b="b" t="t" l="l"/>
            <a:pathLst>
              <a:path h="7289246" w="12678241">
                <a:moveTo>
                  <a:pt x="0" y="0"/>
                </a:moveTo>
                <a:lnTo>
                  <a:pt x="12678242" y="0"/>
                </a:lnTo>
                <a:lnTo>
                  <a:pt x="12678242" y="7289246"/>
                </a:lnTo>
                <a:lnTo>
                  <a:pt x="0" y="72892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412735" y="442818"/>
            <a:ext cx="11735033" cy="1399615"/>
            <a:chOff x="0" y="0"/>
            <a:chExt cx="15646711" cy="1866153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DATA UNDERSTANDING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899224"/>
              <a:ext cx="15632187" cy="96692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Distribution of Water Pimps per Region</a:t>
              </a:r>
            </a:p>
            <a:p>
              <a:pPr algn="ctr">
                <a:lnSpc>
                  <a:spcPts val="293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276483" y="1028700"/>
            <a:ext cx="11735033" cy="1028206"/>
            <a:chOff x="0" y="0"/>
            <a:chExt cx="15646711" cy="137094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DATA MODELING.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9224"/>
              <a:ext cx="15632187" cy="471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Multiple linear Regression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249371" y="2982823"/>
            <a:ext cx="13789257" cy="4292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                            OLS Regression Results                            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==============================================================================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Dep. Variable:           status_group   R-squared:                       0.205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Model:                            OLS   Adj. R-squared:                  0.204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Method:                 Least Squares   F-statistic:                     139.2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Date:                Wed, 22 May 2024   Prob (F-statistic):               0.00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Time:                        21:44:33   Log-Likelihood:                -49837.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No. Observations:               59400   AIC:                         9.990e+04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Df Residuals:                   59289   BIC:                         1.009e+05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Df Model:                         110                                         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Covariance Type:            nonrobust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7241" y="7968903"/>
            <a:ext cx="15078770" cy="77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The Feature variables only explain 20% in the variability of our target variable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Further analysis is required to enable us increase the predictive power of our model, using classification models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80848" y="3560348"/>
            <a:ext cx="2457578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0.74</a:t>
            </a:r>
          </a:p>
        </p:txBody>
      </p:sp>
      <p:sp>
        <p:nvSpPr>
          <p:cNvPr name="AutoShape 3" id="3"/>
          <p:cNvSpPr/>
          <p:nvPr/>
        </p:nvSpPr>
        <p:spPr>
          <a:xfrm rot="-5400000">
            <a:off x="1554125" y="6154574"/>
            <a:ext cx="6168603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4817071" y="5763169"/>
            <a:ext cx="2624477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0.80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963817" y="8052579"/>
            <a:ext cx="2457578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0.75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23720" y="3520698"/>
            <a:ext cx="2457578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0.75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071595" y="5659053"/>
            <a:ext cx="2457578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0.72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23720" y="7994526"/>
            <a:ext cx="2457578" cy="3313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US" sz="1800" spc="26">
                <a:solidFill>
                  <a:srgbClr val="191919"/>
                </a:solidFill>
                <a:latin typeface="Aileron Bold"/>
              </a:rPr>
              <a:t>Accuracy  : 0.78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416578" y="3313956"/>
            <a:ext cx="2552452" cy="1582757"/>
            <a:chOff x="0" y="0"/>
            <a:chExt cx="672251" cy="41685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72251" cy="416858"/>
            </a:xfrm>
            <a:custGeom>
              <a:avLst/>
              <a:gdLst/>
              <a:ahLst/>
              <a:cxnLst/>
              <a:rect r="r" b="b" t="t" l="l"/>
              <a:pathLst>
                <a:path h="41685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371361"/>
                  </a:lnTo>
                  <a:cubicBezTo>
                    <a:pt x="672251" y="396488"/>
                    <a:pt x="651881" y="416858"/>
                    <a:pt x="626754" y="416858"/>
                  </a:cubicBezTo>
                  <a:lnTo>
                    <a:pt x="45497" y="416858"/>
                  </a:lnTo>
                  <a:cubicBezTo>
                    <a:pt x="20370" y="416858"/>
                    <a:pt x="0" y="396488"/>
                    <a:pt x="0" y="37136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86EAE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672251" cy="4454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Logistic Regression Model</a:t>
              </a:r>
            </a:p>
          </p:txBody>
        </p:sp>
      </p:grpSp>
      <p:sp>
        <p:nvSpPr>
          <p:cNvPr name="AutoShape 12" id="12"/>
          <p:cNvSpPr/>
          <p:nvPr/>
        </p:nvSpPr>
        <p:spPr>
          <a:xfrm flipH="true" flipV="true">
            <a:off x="4543176" y="3714959"/>
            <a:ext cx="873402" cy="390376"/>
          </a:xfrm>
          <a:prstGeom prst="line">
            <a:avLst/>
          </a:prstGeom>
          <a:ln cap="flat" w="47625">
            <a:solidFill>
              <a:srgbClr val="86EAE9"/>
            </a:solidFill>
            <a:prstDash val="solid"/>
            <a:headEnd type="none" len="sm" w="sm"/>
            <a:tailEnd type="oval" len="lg" w="lg"/>
          </a:ln>
        </p:spPr>
      </p:sp>
      <p:sp>
        <p:nvSpPr>
          <p:cNvPr name="AutoShape 13" id="13"/>
          <p:cNvSpPr/>
          <p:nvPr/>
        </p:nvSpPr>
        <p:spPr>
          <a:xfrm rot="-5400000">
            <a:off x="10208641" y="6145424"/>
            <a:ext cx="6168603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4" id="14"/>
          <p:cNvSpPr/>
          <p:nvPr/>
        </p:nvSpPr>
        <p:spPr>
          <a:xfrm rot="0">
            <a:off x="4609851" y="9229725"/>
            <a:ext cx="8711666" cy="0"/>
          </a:xfrm>
          <a:prstGeom prst="line">
            <a:avLst/>
          </a:prstGeom>
          <a:ln cap="flat" w="57150">
            <a:solidFill>
              <a:srgbClr val="EDF0F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5416578" y="7787784"/>
            <a:ext cx="2552452" cy="1192332"/>
            <a:chOff x="0" y="0"/>
            <a:chExt cx="672251" cy="3140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7C9E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Decision Tree Model</a:t>
              </a:r>
            </a:p>
          </p:txBody>
        </p:sp>
      </p:grpSp>
      <p:sp>
        <p:nvSpPr>
          <p:cNvPr name="AutoShape 18" id="18"/>
          <p:cNvSpPr/>
          <p:nvPr/>
        </p:nvSpPr>
        <p:spPr>
          <a:xfrm flipH="true" flipV="true">
            <a:off x="4543176" y="8188787"/>
            <a:ext cx="873402" cy="195163"/>
          </a:xfrm>
          <a:prstGeom prst="line">
            <a:avLst/>
          </a:prstGeom>
          <a:ln cap="flat" w="47625">
            <a:solidFill>
              <a:srgbClr val="37C9EF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19" id="19"/>
          <p:cNvGrpSpPr/>
          <p:nvPr/>
        </p:nvGrpSpPr>
        <p:grpSpPr>
          <a:xfrm rot="0">
            <a:off x="14071595" y="3313956"/>
            <a:ext cx="2552452" cy="801906"/>
            <a:chOff x="0" y="0"/>
            <a:chExt cx="672251" cy="211202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72251" cy="211202"/>
            </a:xfrm>
            <a:custGeom>
              <a:avLst/>
              <a:gdLst/>
              <a:ahLst/>
              <a:cxnLst/>
              <a:rect r="r" b="b" t="t" l="l"/>
              <a:pathLst>
                <a:path h="211202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165705"/>
                  </a:lnTo>
                  <a:cubicBezTo>
                    <a:pt x="672251" y="190832"/>
                    <a:pt x="651881" y="211202"/>
                    <a:pt x="626754" y="211202"/>
                  </a:cubicBezTo>
                  <a:lnTo>
                    <a:pt x="45497" y="211202"/>
                  </a:lnTo>
                  <a:cubicBezTo>
                    <a:pt x="20370" y="211202"/>
                    <a:pt x="0" y="190832"/>
                    <a:pt x="0" y="165705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3538A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28575"/>
              <a:ext cx="672251" cy="239777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"/>
                </a:rPr>
                <a:t>AdaBoost</a:t>
              </a:r>
            </a:p>
          </p:txBody>
        </p:sp>
      </p:grpSp>
      <p:sp>
        <p:nvSpPr>
          <p:cNvPr name="AutoShape 22" id="22"/>
          <p:cNvSpPr/>
          <p:nvPr/>
        </p:nvSpPr>
        <p:spPr>
          <a:xfrm flipH="true">
            <a:off x="13198193" y="3714909"/>
            <a:ext cx="873402" cy="50"/>
          </a:xfrm>
          <a:prstGeom prst="line">
            <a:avLst/>
          </a:prstGeom>
          <a:ln cap="flat" w="47625">
            <a:solidFill>
              <a:srgbClr val="13538A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3" id="23"/>
          <p:cNvGrpSpPr/>
          <p:nvPr/>
        </p:nvGrpSpPr>
        <p:grpSpPr>
          <a:xfrm rot="0">
            <a:off x="14071595" y="7787784"/>
            <a:ext cx="2552452" cy="1192332"/>
            <a:chOff x="0" y="0"/>
            <a:chExt cx="672251" cy="31403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8AFD6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Random Forest Model</a:t>
              </a:r>
            </a:p>
          </p:txBody>
        </p:sp>
      </p:grpSp>
      <p:sp>
        <p:nvSpPr>
          <p:cNvPr name="AutoShape 26" id="26"/>
          <p:cNvSpPr/>
          <p:nvPr/>
        </p:nvSpPr>
        <p:spPr>
          <a:xfrm flipH="true" flipV="true">
            <a:off x="13198193" y="8188787"/>
            <a:ext cx="873402" cy="195163"/>
          </a:xfrm>
          <a:prstGeom prst="line">
            <a:avLst/>
          </a:prstGeom>
          <a:ln cap="flat" w="47625">
            <a:solidFill>
              <a:srgbClr val="18AFD6"/>
            </a:solidFill>
            <a:prstDash val="solid"/>
            <a:headEnd type="none" len="sm" w="sm"/>
            <a:tailEnd type="oval" len="lg" w="lg"/>
          </a:ln>
        </p:spPr>
      </p:sp>
      <p:grpSp>
        <p:nvGrpSpPr>
          <p:cNvPr name="Group 27" id="27"/>
          <p:cNvGrpSpPr/>
          <p:nvPr/>
        </p:nvGrpSpPr>
        <p:grpSpPr>
          <a:xfrm rot="0">
            <a:off x="1338239" y="5452311"/>
            <a:ext cx="2552452" cy="1582757"/>
            <a:chOff x="0" y="0"/>
            <a:chExt cx="672251" cy="41685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72251" cy="416858"/>
            </a:xfrm>
            <a:custGeom>
              <a:avLst/>
              <a:gdLst/>
              <a:ahLst/>
              <a:cxnLst/>
              <a:rect r="r" b="b" t="t" l="l"/>
              <a:pathLst>
                <a:path h="416858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371361"/>
                  </a:lnTo>
                  <a:cubicBezTo>
                    <a:pt x="672251" y="396488"/>
                    <a:pt x="651881" y="416858"/>
                    <a:pt x="626754" y="416858"/>
                  </a:cubicBezTo>
                  <a:lnTo>
                    <a:pt x="45497" y="416858"/>
                  </a:lnTo>
                  <a:cubicBezTo>
                    <a:pt x="20370" y="416858"/>
                    <a:pt x="0" y="396488"/>
                    <a:pt x="0" y="371361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3EDAD8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72251" cy="44543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Gradient Boosting Model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 flipH="true">
            <a:off x="3890691" y="5853313"/>
            <a:ext cx="841762" cy="390376"/>
          </a:xfrm>
          <a:prstGeom prst="line">
            <a:avLst/>
          </a:prstGeom>
          <a:ln cap="flat" w="47625">
            <a:solidFill>
              <a:srgbClr val="3EDAD8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31" id="31"/>
          <p:cNvGrpSpPr/>
          <p:nvPr/>
        </p:nvGrpSpPr>
        <p:grpSpPr>
          <a:xfrm rot="0">
            <a:off x="9992359" y="5452311"/>
            <a:ext cx="2552452" cy="1192332"/>
            <a:chOff x="0" y="0"/>
            <a:chExt cx="672251" cy="31403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72251" cy="314030"/>
            </a:xfrm>
            <a:custGeom>
              <a:avLst/>
              <a:gdLst/>
              <a:ahLst/>
              <a:cxnLst/>
              <a:rect r="r" b="b" t="t" l="l"/>
              <a:pathLst>
                <a:path h="314030" w="672251">
                  <a:moveTo>
                    <a:pt x="45497" y="0"/>
                  </a:moveTo>
                  <a:lnTo>
                    <a:pt x="626754" y="0"/>
                  </a:lnTo>
                  <a:cubicBezTo>
                    <a:pt x="651881" y="0"/>
                    <a:pt x="672251" y="20370"/>
                    <a:pt x="672251" y="45497"/>
                  </a:cubicBezTo>
                  <a:lnTo>
                    <a:pt x="672251" y="268533"/>
                  </a:lnTo>
                  <a:cubicBezTo>
                    <a:pt x="672251" y="293660"/>
                    <a:pt x="651881" y="314030"/>
                    <a:pt x="626754" y="314030"/>
                  </a:cubicBezTo>
                  <a:lnTo>
                    <a:pt x="45497" y="314030"/>
                  </a:lnTo>
                  <a:cubicBezTo>
                    <a:pt x="20370" y="314030"/>
                    <a:pt x="0" y="293660"/>
                    <a:pt x="0" y="268533"/>
                  </a:cubicBezTo>
                  <a:lnTo>
                    <a:pt x="0" y="45497"/>
                  </a:lnTo>
                  <a:cubicBezTo>
                    <a:pt x="0" y="20370"/>
                    <a:pt x="20370" y="0"/>
                    <a:pt x="45497" y="0"/>
                  </a:cubicBezTo>
                  <a:close/>
                </a:path>
              </a:pathLst>
            </a:custGeom>
            <a:solidFill>
              <a:srgbClr val="1C88C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672251" cy="34260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120"/>
                </a:lnSpc>
              </a:pPr>
              <a:r>
                <a:rPr lang="en-US" sz="2400">
                  <a:solidFill>
                    <a:srgbClr val="FFFFFF"/>
                  </a:solidFill>
                  <a:latin typeface="Aileron Bold"/>
                </a:rPr>
                <a:t>K-Nearest Neighbors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 flipH="true">
            <a:off x="12544812" y="5853313"/>
            <a:ext cx="841762" cy="195163"/>
          </a:xfrm>
          <a:prstGeom prst="line">
            <a:avLst/>
          </a:prstGeom>
          <a:ln cap="flat" w="47625">
            <a:solidFill>
              <a:srgbClr val="1C88CF"/>
            </a:solidFill>
            <a:prstDash val="solid"/>
            <a:headEnd type="oval" len="lg" w="lg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3276483" y="1028700"/>
            <a:ext cx="11735033" cy="1028206"/>
            <a:chOff x="0" y="0"/>
            <a:chExt cx="15646711" cy="1370941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Bold"/>
                </a:rPr>
                <a:t>CLASSIFICATION MODELING RESULTS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899224"/>
              <a:ext cx="15632187" cy="471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  <a:r>
                <a:rPr lang="en-US" sz="2099" spc="62">
                  <a:solidFill>
                    <a:srgbClr val="191919"/>
                  </a:solidFill>
                  <a:latin typeface="Aileron"/>
                </a:rPr>
                <a:t>A brief history of the accuracy of each model.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90355" y="2241340"/>
            <a:ext cx="11735033" cy="1028206"/>
            <a:chOff x="0" y="0"/>
            <a:chExt cx="15646711" cy="137094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14525" y="-9525"/>
              <a:ext cx="15632187" cy="7333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320"/>
                </a:lnSpc>
              </a:pPr>
              <a:r>
                <a:rPr lang="en-US" sz="3600" spc="107">
                  <a:solidFill>
                    <a:srgbClr val="191919"/>
                  </a:solidFill>
                  <a:latin typeface="Aileron Ultra-Bold"/>
                </a:rPr>
                <a:t>CONCLUSION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899224"/>
              <a:ext cx="15632187" cy="4717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93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22445" y="3240971"/>
            <a:ext cx="14443109" cy="7789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Overall, The best perfoming classsication model is the Gradient Boosting Model with an accurancy of 80%. </a:t>
            </a:r>
          </a:p>
          <a:p>
            <a:pPr algn="ctr">
              <a:lnSpc>
                <a:spcPts val="3120"/>
              </a:lnSpc>
              <a:spcBef>
                <a:spcPct val="0"/>
              </a:spcBef>
            </a:pPr>
            <a:r>
              <a:rPr lang="en-US" sz="2400">
                <a:solidFill>
                  <a:srgbClr val="191919"/>
                </a:solidFill>
                <a:latin typeface="Aileron"/>
              </a:rPr>
              <a:t>Further, the random forest model performed well with an accuracy of 78%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990355" y="6285416"/>
            <a:ext cx="11724140" cy="36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DAGF-PegFdU</dc:identifier>
  <dcterms:modified xsi:type="dcterms:W3CDTF">2011-08-01T06:04:30Z</dcterms:modified>
  <cp:revision>1</cp:revision>
  <dc:title>Timeline Cycle Visual Charts Presentation in Blue White Teal Simple Style</dc:title>
</cp:coreProperties>
</file>