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Aileron" charset="1" panose="00000500000000000000"/>
      <p:regular r:id="rId24"/>
    </p:embeddedFont>
    <p:embeddedFont>
      <p:font typeface="Aileron Heavy" charset="1" panose="00000A00000000000000"/>
      <p:regular r:id="rId25"/>
    </p:embeddedFont>
    <p:embeddedFont>
      <p:font typeface="Aileron Ultra-Bold" charset="1" panose="00000A00000000000000"/>
      <p:regular r:id="rId26"/>
    </p:embeddedFont>
    <p:embeddedFont>
      <p:font typeface="Aileron Bold" charset="1" panose="00000800000000000000"/>
      <p:regular r:id="rId27"/>
    </p:embeddedFont>
    <p:embeddedFont>
      <p:font typeface="Arimo Bold" charset="1" panose="020B0704020202020204"/>
      <p:regular r:id="rId28"/>
    </p:embeddedFont>
    <p:embeddedFont>
      <p:font typeface="Arimo" charset="1" panose="020B0604020202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jpeg" Type="http://schemas.openxmlformats.org/officeDocument/2006/relationships/image"/><Relationship Id="rId3" Target="../media/image23.jpeg" Type="http://schemas.openxmlformats.org/officeDocument/2006/relationships/image"/><Relationship Id="rId4" Target="../media/image24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12" Target="../media/image33.png" Type="http://schemas.openxmlformats.org/officeDocument/2006/relationships/image"/><Relationship Id="rId13" Target="../media/image34.svg" Type="http://schemas.openxmlformats.org/officeDocument/2006/relationships/image"/><Relationship Id="rId14" Target="../media/image35.png" Type="http://schemas.openxmlformats.org/officeDocument/2006/relationships/image"/><Relationship Id="rId15" Target="../media/image36.svg" Type="http://schemas.openxmlformats.org/officeDocument/2006/relationships/image"/><Relationship Id="rId16" Target="../media/image37.png" Type="http://schemas.openxmlformats.org/officeDocument/2006/relationships/image"/><Relationship Id="rId17" Target="../media/image38.svg" Type="http://schemas.openxmlformats.org/officeDocument/2006/relationships/image"/><Relationship Id="rId18" Target="../media/image39.png" Type="http://schemas.openxmlformats.org/officeDocument/2006/relationships/image"/><Relationship Id="rId19" Target="../media/image40.svg" Type="http://schemas.openxmlformats.org/officeDocument/2006/relationships/image"/><Relationship Id="rId2" Target="../media/image1.png" Type="http://schemas.openxmlformats.org/officeDocument/2006/relationships/image"/><Relationship Id="rId20" Target="../media/image41.png" Type="http://schemas.openxmlformats.org/officeDocument/2006/relationships/image"/><Relationship Id="rId21" Target="../media/image42.svg" Type="http://schemas.openxmlformats.org/officeDocument/2006/relationships/image"/><Relationship Id="rId22" Target="../media/image43.png" Type="http://schemas.openxmlformats.org/officeDocument/2006/relationships/image"/><Relationship Id="rId23" Target="../media/image44.svg" Type="http://schemas.openxmlformats.org/officeDocument/2006/relationships/image"/><Relationship Id="rId24" Target="../media/image45.png" Type="http://schemas.openxmlformats.org/officeDocument/2006/relationships/image"/><Relationship Id="rId25" Target="../media/image46.svg" Type="http://schemas.openxmlformats.org/officeDocument/2006/relationships/image"/><Relationship Id="rId26" Target="../media/image47.png" Type="http://schemas.openxmlformats.org/officeDocument/2006/relationships/image"/><Relationship Id="rId27" Target="../media/image48.svg" Type="http://schemas.openxmlformats.org/officeDocument/2006/relationships/image"/><Relationship Id="rId28" Target="../media/image49.png" Type="http://schemas.openxmlformats.org/officeDocument/2006/relationships/image"/><Relationship Id="rId29" Target="../media/image50.svg" Type="http://schemas.openxmlformats.org/officeDocument/2006/relationships/image"/><Relationship Id="rId3" Target="../media/image2.svg" Type="http://schemas.openxmlformats.org/officeDocument/2006/relationships/image"/><Relationship Id="rId30" Target="../media/image51.png" Type="http://schemas.openxmlformats.org/officeDocument/2006/relationships/image"/><Relationship Id="rId31" Target="../media/image52.svg" Type="http://schemas.openxmlformats.org/officeDocument/2006/relationships/image"/><Relationship Id="rId32" Target="../media/image53.png" Type="http://schemas.openxmlformats.org/officeDocument/2006/relationships/image"/><Relationship Id="rId33" Target="../media/image54.svg" Type="http://schemas.openxmlformats.org/officeDocument/2006/relationships/image"/><Relationship Id="rId34" Target="../media/image55.png" Type="http://schemas.openxmlformats.org/officeDocument/2006/relationships/image"/><Relationship Id="rId35" Target="../media/image56.svg" Type="http://schemas.openxmlformats.org/officeDocument/2006/relationships/image"/><Relationship Id="rId36" Target="../media/image57.png" Type="http://schemas.openxmlformats.org/officeDocument/2006/relationships/image"/><Relationship Id="rId37" Target="../media/image58.svg" Type="http://schemas.openxmlformats.org/officeDocument/2006/relationships/image"/><Relationship Id="rId38" Target="../media/image59.png" Type="http://schemas.openxmlformats.org/officeDocument/2006/relationships/image"/><Relationship Id="rId39" Target="../media/image60.svg" Type="http://schemas.openxmlformats.org/officeDocument/2006/relationships/image"/><Relationship Id="rId4" Target="../media/image25.png" Type="http://schemas.openxmlformats.org/officeDocument/2006/relationships/image"/><Relationship Id="rId40" Target="../media/image61.png" Type="http://schemas.openxmlformats.org/officeDocument/2006/relationships/image"/><Relationship Id="rId41" Target="../media/image62.svg" Type="http://schemas.openxmlformats.org/officeDocument/2006/relationships/image"/><Relationship Id="rId42" Target="../media/image63.png" Type="http://schemas.openxmlformats.org/officeDocument/2006/relationships/image"/><Relationship Id="rId43" Target="../media/image64.sv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1973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6655" y="6658810"/>
            <a:ext cx="16230600" cy="1427726"/>
            <a:chOff x="0" y="0"/>
            <a:chExt cx="4274726" cy="3760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6027"/>
            </a:xfrm>
            <a:custGeom>
              <a:avLst/>
              <a:gdLst/>
              <a:ahLst/>
              <a:cxnLst/>
              <a:rect r="r" b="b" t="t" l="l"/>
              <a:pathLst>
                <a:path h="3760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76027"/>
                  </a:lnTo>
                  <a:lnTo>
                    <a:pt x="0" y="376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423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  PHASE 3 PROJECT PRESENTATION BY  KIMANI J. IRUNGU.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3693" y="2411777"/>
            <a:ext cx="16373562" cy="41395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 Heavy"/>
              </a:rPr>
              <a:t>Pump it Up:</a:t>
            </a:r>
          </a:p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"/>
              </a:rPr>
              <a:t>Data Mining the Water Table</a:t>
            </a:r>
          </a:p>
          <a:p>
            <a:pPr algn="l">
              <a:lnSpc>
                <a:spcPts val="1085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2695464"/>
          <a:ext cx="16230600" cy="6245864"/>
        </p:xfrm>
        <a:graphic>
          <a:graphicData uri="http://schemas.openxmlformats.org/drawingml/2006/table">
            <a:tbl>
              <a:tblPr/>
              <a:tblGrid>
                <a:gridCol w="2705100"/>
                <a:gridCol w="2705100"/>
                <a:gridCol w="2705100"/>
                <a:gridCol w="2705100"/>
                <a:gridCol w="2705100"/>
                <a:gridCol w="2705100"/>
              </a:tblGrid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1980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1981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2011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2015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8AFD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2016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FFFFFF"/>
                          </a:solidFill>
                          <a:latin typeface="Aileron Bold"/>
                        </a:rPr>
                        <a:t>PRESENT</a:t>
                      </a: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3538A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249173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100"/>
                        </a:lnSpc>
                        <a:defRPr/>
                      </a:pPr>
                      <a:endParaRPr lang="en-US" sz="1100"/>
                    </a:p>
                  </a:txBody>
                  <a:tcPr marL="171450" marR="171450" marT="171450" marB="171450" anchor="ctr">
                    <a:lnL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152116" y="8464156"/>
            <a:ext cx="5983767" cy="954342"/>
            <a:chOff x="0" y="0"/>
            <a:chExt cx="8870583" cy="141475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870583" cy="1414756"/>
            </a:xfrm>
            <a:custGeom>
              <a:avLst/>
              <a:gdLst/>
              <a:ahLst/>
              <a:cxnLst/>
              <a:rect r="r" b="b" t="t" l="l"/>
              <a:pathLst>
                <a:path h="1414756" w="8870583">
                  <a:moveTo>
                    <a:pt x="38815" y="0"/>
                  </a:moveTo>
                  <a:lnTo>
                    <a:pt x="8831769" y="0"/>
                  </a:lnTo>
                  <a:cubicBezTo>
                    <a:pt x="8842063" y="0"/>
                    <a:pt x="8851936" y="4089"/>
                    <a:pt x="8859215" y="11369"/>
                  </a:cubicBezTo>
                  <a:cubicBezTo>
                    <a:pt x="8866494" y="18648"/>
                    <a:pt x="8870583" y="28520"/>
                    <a:pt x="8870583" y="38815"/>
                  </a:cubicBezTo>
                  <a:lnTo>
                    <a:pt x="8870583" y="1375942"/>
                  </a:lnTo>
                  <a:cubicBezTo>
                    <a:pt x="8870583" y="1397378"/>
                    <a:pt x="8853205" y="1414756"/>
                    <a:pt x="8831769" y="1414756"/>
                  </a:cubicBezTo>
                  <a:lnTo>
                    <a:pt x="38815" y="1414756"/>
                  </a:lnTo>
                  <a:cubicBezTo>
                    <a:pt x="28520" y="1414756"/>
                    <a:pt x="18648" y="1410667"/>
                    <a:pt x="11369" y="1403388"/>
                  </a:cubicBezTo>
                  <a:cubicBezTo>
                    <a:pt x="4089" y="1396108"/>
                    <a:pt x="0" y="1386236"/>
                    <a:pt x="0" y="1375942"/>
                  </a:cubicBezTo>
                  <a:lnTo>
                    <a:pt x="0" y="38815"/>
                  </a:lnTo>
                  <a:cubicBezTo>
                    <a:pt x="0" y="28520"/>
                    <a:pt x="4089" y="18648"/>
                    <a:pt x="11369" y="11369"/>
                  </a:cubicBezTo>
                  <a:cubicBezTo>
                    <a:pt x="18648" y="4089"/>
                    <a:pt x="28520" y="0"/>
                    <a:pt x="38815" y="0"/>
                  </a:cubicBezTo>
                  <a:close/>
                </a:path>
              </a:pathLst>
            </a:custGeom>
            <a:solidFill>
              <a:srgbClr val="EDF0F2"/>
            </a:solidFill>
            <a:ln cap="rnd">
              <a:noFill/>
              <a:prstDash val="sysDot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870583" cy="14623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rimo Bold"/>
                </a:rPr>
                <a:t>Highlight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 two or more cells, </a:t>
              </a:r>
              <a:r>
                <a:rPr lang="en-US" sz="1500">
                  <a:solidFill>
                    <a:srgbClr val="191919"/>
                  </a:solidFill>
                  <a:latin typeface="Arimo Bold"/>
                </a:rPr>
                <a:t>right-click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 then choose </a:t>
              </a:r>
              <a:r>
                <a:rPr lang="en-US" sz="1500">
                  <a:solidFill>
                    <a:srgbClr val="191919"/>
                  </a:solidFill>
                  <a:latin typeface="Arimo Bold"/>
                </a:rPr>
                <a:t>"Merge Cells" </a:t>
              </a:r>
              <a:r>
                <a:rPr lang="en-US" sz="1500">
                  <a:solidFill>
                    <a:srgbClr val="191919"/>
                  </a:solidFill>
                  <a:latin typeface="Arimo"/>
                </a:rPr>
                <a:t>to organize your table according to your needs!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2247" y="854619"/>
            <a:ext cx="8965096" cy="8577762"/>
          </a:xfrm>
          <a:prstGeom prst="rect">
            <a:avLst/>
          </a:prstGeom>
        </p:spPr>
      </p:pic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672998" y="0"/>
          <a:ext cx="7615002" cy="10287000"/>
        </p:xfrm>
        <a:graphic>
          <a:graphicData uri="http://schemas.openxmlformats.org/drawingml/2006/table">
            <a:tbl>
              <a:tblPr/>
              <a:tblGrid>
                <a:gridCol w="7615002"/>
              </a:tblGrid>
              <a:tr h="72091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400"/>
                        </a:lnSpc>
                        <a:defRPr/>
                      </a:pPr>
                      <a:r>
                        <a:rPr lang="en-US" sz="3600" spc="107">
                          <a:solidFill>
                            <a:srgbClr val="FFFFFF"/>
                          </a:solidFill>
                          <a:latin typeface="Aileron Bold"/>
                        </a:rPr>
                        <a:t>MEMPHIS DESIGN</a:t>
                      </a:r>
                      <a:endParaRPr lang="en-US" sz="1100"/>
                    </a:p>
                    <a:p>
                      <a:pPr algn="ctr">
                        <a:lnSpc>
                          <a:spcPts val="3150"/>
                        </a:lnSpc>
                      </a:pPr>
                      <a:r>
                        <a:rPr lang="en-US" sz="2100" spc="63">
                          <a:solidFill>
                            <a:srgbClr val="FFFFFF"/>
                          </a:solidFill>
                          <a:latin typeface="Aileron"/>
                        </a:rPr>
                        <a:t>A brief history of a quirky design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</a:tr>
              <a:tr h="307789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Briefly elaborate on what you</a:t>
                      </a: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want to discuss. 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28700"/>
            <a:ext cx="6355659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191919"/>
                </a:solidFill>
                <a:latin typeface="Aileron Bold"/>
              </a:rPr>
              <a:t>Empower with visual charts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28700" y="7872749"/>
            <a:ext cx="6355659" cy="1385551"/>
            <a:chOff x="0" y="0"/>
            <a:chExt cx="8474212" cy="18474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8474212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sz="3000">
                  <a:solidFill>
                    <a:srgbClr val="191919"/>
                  </a:solidFill>
                  <a:latin typeface="Aileron"/>
                </a:rPr>
                <a:t>Share info that resonates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80297"/>
              <a:ext cx="8474212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191919"/>
                  </a:solidFill>
                  <a:latin typeface="Aileron"/>
                </a:rPr>
                <a:t>Visual charts make data and numbers on</a:t>
              </a:r>
            </a:p>
            <a:p>
              <a:pPr algn="l">
                <a:lnSpc>
                  <a:spcPts val="2939"/>
                </a:lnSpc>
              </a:pPr>
              <a:r>
                <a:rPr lang="en-US" sz="2099">
                  <a:solidFill>
                    <a:srgbClr val="191919"/>
                  </a:solidFill>
                  <a:latin typeface="Aileron"/>
                </a:rPr>
                <a:t>presentations interesting and memorable.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2232967" y="4231967"/>
            <a:ext cx="10287000" cy="1823066"/>
            <a:chOff x="0" y="0"/>
            <a:chExt cx="2709333" cy="48014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09333" cy="480149"/>
            </a:xfrm>
            <a:custGeom>
              <a:avLst/>
              <a:gdLst/>
              <a:ahLst/>
              <a:cxnLst/>
              <a:rect r="r" b="b" t="t" l="l"/>
              <a:pathLst>
                <a:path h="480149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480149"/>
                  </a:lnTo>
                  <a:lnTo>
                    <a:pt x="0" y="480149"/>
                  </a:lnTo>
                  <a:close/>
                </a:path>
              </a:pathLst>
            </a:custGeom>
            <a:solidFill>
              <a:srgbClr val="37C9E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709333" cy="518249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r">
                <a:lnSpc>
                  <a:spcPts val="2520"/>
                </a:lnSpc>
              </a:pPr>
              <a:r>
                <a:rPr lang="en-US" sz="1800" spc="54">
                  <a:solidFill>
                    <a:srgbClr val="FFFFFF"/>
                  </a:solidFill>
                  <a:latin typeface="Aileron"/>
                </a:rPr>
                <a:t>The Power of Visual Charts.              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8577666" y="1028700"/>
            <a:ext cx="6856191" cy="8229600"/>
            <a:chOff x="0" y="0"/>
            <a:chExt cx="1805746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05746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05746">
                  <a:moveTo>
                    <a:pt x="0" y="0"/>
                  </a:moveTo>
                  <a:lnTo>
                    <a:pt x="1805746" y="0"/>
                  </a:lnTo>
                  <a:lnTo>
                    <a:pt x="180574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EDF0F2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805746" cy="2224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27556" y="1321544"/>
            <a:ext cx="6156412" cy="7643911"/>
            <a:chOff x="0" y="0"/>
            <a:chExt cx="8208550" cy="10191882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2"/>
            <a:srcRect l="0" t="22718" r="0" b="22718"/>
            <a:stretch>
              <a:fillRect/>
            </a:stretch>
          </p:blipFill>
          <p:spPr>
            <a:xfrm flipH="false" flipV="false">
              <a:off x="0" y="0"/>
              <a:ext cx="8208550" cy="6709921"/>
            </a:xfrm>
            <a:prstGeom prst="rect">
              <a:avLst/>
            </a:prstGeom>
          </p:spPr>
        </p:pic>
        <p:pic>
          <p:nvPicPr>
            <p:cNvPr name="Picture 14" id="14"/>
            <p:cNvPicPr>
              <a:picLocks noChangeAspect="true"/>
            </p:cNvPicPr>
            <p:nvPr/>
          </p:nvPicPr>
          <p:blipFill>
            <a:blip r:embed="rId3"/>
            <a:srcRect l="0" t="16105" r="0" b="16105"/>
            <a:stretch>
              <a:fillRect/>
            </a:stretch>
          </p:blipFill>
          <p:spPr>
            <a:xfrm flipH="false" flipV="false">
              <a:off x="0" y="6836921"/>
              <a:ext cx="8208550" cy="335496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00002" y="1028700"/>
            <a:ext cx="14287996" cy="1159261"/>
            <a:chOff x="0" y="0"/>
            <a:chExt cx="19050662" cy="154568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1122771"/>
              <a:ext cx="19050662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Convey a great number of information in an effective and visual manner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9525"/>
              <a:ext cx="19050662" cy="10255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191919"/>
                  </a:solidFill>
                  <a:latin typeface="Aileron Bold"/>
                </a:rPr>
                <a:t>ADVANTAGES OF VISUAL CHARTS</a:t>
              </a:r>
            </a:p>
          </p:txBody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028700" y="4210019"/>
          <a:ext cx="16230600" cy="4853497"/>
        </p:xfrm>
        <a:graphic>
          <a:graphicData uri="http://schemas.openxmlformats.org/drawingml/2006/table">
            <a:tbl>
              <a:tblPr/>
              <a:tblGrid>
                <a:gridCol w="3784663"/>
                <a:gridCol w="3784663"/>
                <a:gridCol w="3784663"/>
                <a:gridCol w="3784663"/>
              </a:tblGrid>
              <a:tr h="1609026"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SIMPLIFIES STATISTICS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EASY TO UNDERSTAND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ADDS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CREDIBILITY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MAKES 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AN IMPACT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4471"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SIMPLIFIES STATISTICS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</a:t>
                      </a: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 Bold"/>
                        </a:rPr>
                        <a:t>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EASY TO UNDERSTAND</a:t>
                      </a:r>
                      <a:endParaRPr lang="en-US" sz="1100"/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ADDS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CREDIBILITY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true">
                  <a:txBody>
                    <a:bodyPr anchor="t" rtlCol="false"/>
                    <a:lstStyle/>
                    <a:p>
                      <a:pPr algn="ctr">
                        <a:lnSpc>
                          <a:spcPts val="3120"/>
                        </a:lnSpc>
                        <a:defRPr/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MAKES </a:t>
                      </a:r>
                      <a:endParaRPr lang="en-US" sz="1100"/>
                    </a:p>
                    <a:p>
                      <a:pPr algn="ctr">
                        <a:lnSpc>
                          <a:spcPts val="312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AN IMPACT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Use visual charts to communicate info</a:t>
                      </a:r>
                    </a:p>
                    <a:p>
                      <a:pPr algn="ctr">
                        <a:lnSpc>
                          <a:spcPts val="234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more effectively.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2097439" y="3565461"/>
            <a:ext cx="1646074" cy="1289115"/>
            <a:chOff x="0" y="0"/>
            <a:chExt cx="433534" cy="3395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246455" y="3565461"/>
            <a:ext cx="1646074" cy="1289115"/>
            <a:chOff x="0" y="0"/>
            <a:chExt cx="433534" cy="33952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395471" y="3565461"/>
            <a:ext cx="1646074" cy="1289115"/>
            <a:chOff x="0" y="0"/>
            <a:chExt cx="433534" cy="3395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4544487" y="3565461"/>
            <a:ext cx="1646074" cy="1289115"/>
            <a:chOff x="0" y="0"/>
            <a:chExt cx="433534" cy="33952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33534" cy="339520"/>
            </a:xfrm>
            <a:custGeom>
              <a:avLst/>
              <a:gdLst/>
              <a:ahLst/>
              <a:cxnLst/>
              <a:rect r="r" b="b" t="t" l="l"/>
              <a:pathLst>
                <a:path h="339520" w="433534">
                  <a:moveTo>
                    <a:pt x="70549" y="0"/>
                  </a:moveTo>
                  <a:lnTo>
                    <a:pt x="362985" y="0"/>
                  </a:lnTo>
                  <a:cubicBezTo>
                    <a:pt x="381696" y="0"/>
                    <a:pt x="399640" y="7433"/>
                    <a:pt x="412870" y="20663"/>
                  </a:cubicBezTo>
                  <a:cubicBezTo>
                    <a:pt x="426101" y="33894"/>
                    <a:pt x="433534" y="51838"/>
                    <a:pt x="433534" y="70549"/>
                  </a:cubicBezTo>
                  <a:lnTo>
                    <a:pt x="433534" y="268971"/>
                  </a:lnTo>
                  <a:cubicBezTo>
                    <a:pt x="433534" y="307934"/>
                    <a:pt x="401948" y="339520"/>
                    <a:pt x="362985" y="339520"/>
                  </a:cubicBezTo>
                  <a:lnTo>
                    <a:pt x="70549" y="339520"/>
                  </a:lnTo>
                  <a:cubicBezTo>
                    <a:pt x="51838" y="339520"/>
                    <a:pt x="33894" y="332087"/>
                    <a:pt x="20663" y="318857"/>
                  </a:cubicBezTo>
                  <a:cubicBezTo>
                    <a:pt x="7433" y="305626"/>
                    <a:pt x="0" y="287682"/>
                    <a:pt x="0" y="268971"/>
                  </a:cubicBezTo>
                  <a:lnTo>
                    <a:pt x="0" y="70549"/>
                  </a:lnTo>
                  <a:cubicBezTo>
                    <a:pt x="0" y="31586"/>
                    <a:pt x="31586" y="0"/>
                    <a:pt x="70549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433534" cy="3680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5072502" y="3914997"/>
            <a:ext cx="590043" cy="590043"/>
          </a:xfrm>
          <a:custGeom>
            <a:avLst/>
            <a:gdLst/>
            <a:ahLst/>
            <a:cxnLst/>
            <a:rect r="r" b="b" t="t" l="l"/>
            <a:pathLst>
              <a:path h="590043" w="590043">
                <a:moveTo>
                  <a:pt x="0" y="0"/>
                </a:moveTo>
                <a:lnTo>
                  <a:pt x="590043" y="0"/>
                </a:lnTo>
                <a:lnTo>
                  <a:pt x="590043" y="590043"/>
                </a:lnTo>
                <a:lnTo>
                  <a:pt x="0" y="5900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2547278" y="3889535"/>
            <a:ext cx="746396" cy="640968"/>
          </a:xfrm>
          <a:custGeom>
            <a:avLst/>
            <a:gdLst/>
            <a:ahLst/>
            <a:cxnLst/>
            <a:rect r="r" b="b" t="t" l="l"/>
            <a:pathLst>
              <a:path h="640968" w="746396">
                <a:moveTo>
                  <a:pt x="0" y="0"/>
                </a:moveTo>
                <a:lnTo>
                  <a:pt x="746396" y="0"/>
                </a:lnTo>
                <a:lnTo>
                  <a:pt x="746396" y="640967"/>
                </a:lnTo>
                <a:lnTo>
                  <a:pt x="0" y="6409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2848588">
            <a:off x="10971701" y="3949971"/>
            <a:ext cx="520095" cy="520095"/>
          </a:xfrm>
          <a:custGeom>
            <a:avLst/>
            <a:gdLst/>
            <a:ahLst/>
            <a:cxnLst/>
            <a:rect r="r" b="b" t="t" l="l"/>
            <a:pathLst>
              <a:path h="520095" w="520095">
                <a:moveTo>
                  <a:pt x="0" y="0"/>
                </a:moveTo>
                <a:lnTo>
                  <a:pt x="520095" y="0"/>
                </a:lnTo>
                <a:lnTo>
                  <a:pt x="520095" y="520095"/>
                </a:lnTo>
                <a:lnTo>
                  <a:pt x="0" y="520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6714833" y="3872127"/>
            <a:ext cx="709319" cy="675784"/>
            <a:chOff x="0" y="0"/>
            <a:chExt cx="1772920" cy="16891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4350" y="485775"/>
            <a:ext cx="17259300" cy="9286429"/>
            <a:chOff x="0" y="0"/>
            <a:chExt cx="4545659" cy="24458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45659" cy="2445808"/>
            </a:xfrm>
            <a:custGeom>
              <a:avLst/>
              <a:gdLst/>
              <a:ahLst/>
              <a:cxnLst/>
              <a:rect r="r" b="b" t="t" l="l"/>
              <a:pathLst>
                <a:path h="2445808" w="4545659">
                  <a:moveTo>
                    <a:pt x="8971" y="0"/>
                  </a:moveTo>
                  <a:lnTo>
                    <a:pt x="4536688" y="0"/>
                  </a:lnTo>
                  <a:cubicBezTo>
                    <a:pt x="4541643" y="0"/>
                    <a:pt x="4545659" y="4017"/>
                    <a:pt x="4545659" y="8971"/>
                  </a:cubicBezTo>
                  <a:lnTo>
                    <a:pt x="4545659" y="2436837"/>
                  </a:lnTo>
                  <a:cubicBezTo>
                    <a:pt x="4545659" y="2441792"/>
                    <a:pt x="4541643" y="2445808"/>
                    <a:pt x="4536688" y="2445808"/>
                  </a:cubicBezTo>
                  <a:lnTo>
                    <a:pt x="8971" y="2445808"/>
                  </a:lnTo>
                  <a:cubicBezTo>
                    <a:pt x="4017" y="2445808"/>
                    <a:pt x="0" y="2441792"/>
                    <a:pt x="0" y="2436837"/>
                  </a:cubicBezTo>
                  <a:lnTo>
                    <a:pt x="0" y="8971"/>
                  </a:lnTo>
                  <a:cubicBezTo>
                    <a:pt x="0" y="4017"/>
                    <a:pt x="4017" y="0"/>
                    <a:pt x="89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45659" cy="2493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418499" y="3091873"/>
            <a:ext cx="840801" cy="840798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-29553" t="-16782" r="-10272" b="-92958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16418499" y="2060287"/>
            <a:ext cx="840801" cy="840798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2872" t="-6509" r="-8218" b="-105128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6418499" y="1028700"/>
            <a:ext cx="840801" cy="840798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8563" r="0" b="-41436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515278" y="2796425"/>
            <a:ext cx="2506383" cy="1451986"/>
            <a:chOff x="0" y="0"/>
            <a:chExt cx="1035847" cy="60008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035847" cy="600082"/>
            </a:xfrm>
            <a:custGeom>
              <a:avLst/>
              <a:gdLst/>
              <a:ahLst/>
              <a:cxnLst/>
              <a:rect r="r" b="b" t="t" l="l"/>
              <a:pathLst>
                <a:path h="600082" w="1035847">
                  <a:moveTo>
                    <a:pt x="61778" y="0"/>
                  </a:moveTo>
                  <a:lnTo>
                    <a:pt x="974070" y="0"/>
                  </a:lnTo>
                  <a:cubicBezTo>
                    <a:pt x="990454" y="0"/>
                    <a:pt x="1006167" y="6509"/>
                    <a:pt x="1017753" y="18094"/>
                  </a:cubicBezTo>
                  <a:cubicBezTo>
                    <a:pt x="1029338" y="29680"/>
                    <a:pt x="1035847" y="45393"/>
                    <a:pt x="1035847" y="61778"/>
                  </a:cubicBezTo>
                  <a:lnTo>
                    <a:pt x="1035847" y="538304"/>
                  </a:lnTo>
                  <a:cubicBezTo>
                    <a:pt x="1035847" y="554689"/>
                    <a:pt x="1029338" y="570402"/>
                    <a:pt x="1017753" y="581988"/>
                  </a:cubicBezTo>
                  <a:cubicBezTo>
                    <a:pt x="1006167" y="593573"/>
                    <a:pt x="990454" y="600082"/>
                    <a:pt x="974070" y="600082"/>
                  </a:cubicBezTo>
                  <a:lnTo>
                    <a:pt x="61778" y="600082"/>
                  </a:lnTo>
                  <a:cubicBezTo>
                    <a:pt x="27659" y="600082"/>
                    <a:pt x="0" y="572423"/>
                    <a:pt x="0" y="538304"/>
                  </a:cubicBezTo>
                  <a:lnTo>
                    <a:pt x="0" y="61778"/>
                  </a:lnTo>
                  <a:cubicBezTo>
                    <a:pt x="0" y="45393"/>
                    <a:pt x="6509" y="29680"/>
                    <a:pt x="18094" y="18094"/>
                  </a:cubicBezTo>
                  <a:cubicBezTo>
                    <a:pt x="29680" y="6509"/>
                    <a:pt x="45393" y="0"/>
                    <a:pt x="61778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035847" cy="638182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Write a note here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825503" y="3828011"/>
            <a:ext cx="2109563" cy="210956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Write a</a:t>
              </a:r>
            </a:p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note here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348069" y="2376026"/>
            <a:ext cx="840801" cy="840798"/>
            <a:chOff x="0" y="0"/>
            <a:chExt cx="6350000" cy="634997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-34769" t="-6509" r="-12643" b="-11461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6459884" y="3407612"/>
            <a:ext cx="840801" cy="840798"/>
            <a:chOff x="0" y="0"/>
            <a:chExt cx="6350000" cy="634997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350000" cy="6349975"/>
            </a:xfrm>
            <a:custGeom>
              <a:avLst/>
              <a:gdLst/>
              <a:ahLst/>
              <a:cxnLst/>
              <a:rect r="r" b="b" t="t" l="l"/>
              <a:pathLst>
                <a:path h="6349975" w="6350000">
                  <a:moveTo>
                    <a:pt x="6350000" y="3175025"/>
                  </a:moveTo>
                  <a:cubicBezTo>
                    <a:pt x="6350000" y="4928451"/>
                    <a:pt x="4928476" y="6349975"/>
                    <a:pt x="3175000" y="6349975"/>
                  </a:cubicBezTo>
                  <a:cubicBezTo>
                    <a:pt x="1421498" y="6349975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2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-14381" r="0" b="-35618"/>
              </a:stretch>
            </a:blip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5466216" y="7434938"/>
            <a:ext cx="1793084" cy="179308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6353" y="0"/>
                  </a:moveTo>
                  <a:lnTo>
                    <a:pt x="726447" y="0"/>
                  </a:lnTo>
                  <a:cubicBezTo>
                    <a:pt x="749349" y="0"/>
                    <a:pt x="771313" y="9098"/>
                    <a:pt x="787508" y="25292"/>
                  </a:cubicBezTo>
                  <a:cubicBezTo>
                    <a:pt x="803702" y="41487"/>
                    <a:pt x="812800" y="63451"/>
                    <a:pt x="812800" y="86353"/>
                  </a:cubicBezTo>
                  <a:lnTo>
                    <a:pt x="812800" y="726447"/>
                  </a:lnTo>
                  <a:cubicBezTo>
                    <a:pt x="812800" y="749349"/>
                    <a:pt x="803702" y="771313"/>
                    <a:pt x="787508" y="787508"/>
                  </a:cubicBezTo>
                  <a:cubicBezTo>
                    <a:pt x="771313" y="803702"/>
                    <a:pt x="749349" y="812800"/>
                    <a:pt x="726447" y="812800"/>
                  </a:cubicBezTo>
                  <a:lnTo>
                    <a:pt x="86353" y="812800"/>
                  </a:lnTo>
                  <a:cubicBezTo>
                    <a:pt x="63451" y="812800"/>
                    <a:pt x="41487" y="803702"/>
                    <a:pt x="25292" y="787508"/>
                  </a:cubicBezTo>
                  <a:cubicBezTo>
                    <a:pt x="9098" y="771313"/>
                    <a:pt x="0" y="749349"/>
                    <a:pt x="0" y="726447"/>
                  </a:cubicBezTo>
                  <a:lnTo>
                    <a:pt x="0" y="86353"/>
                  </a:lnTo>
                  <a:cubicBezTo>
                    <a:pt x="0" y="63451"/>
                    <a:pt x="9098" y="41487"/>
                    <a:pt x="25292" y="25292"/>
                  </a:cubicBezTo>
                  <a:cubicBezTo>
                    <a:pt x="41487" y="9098"/>
                    <a:pt x="63451" y="0"/>
                    <a:pt x="8635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ileron"/>
                </a:rPr>
                <a:t>Copy a note, drag to the board, and write your ideas.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66311" y="7434938"/>
            <a:ext cx="1793084" cy="179308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ctr">
                <a:lnSpc>
                  <a:spcPts val="1680"/>
                </a:lnSpc>
              </a:pPr>
              <a:r>
                <a:rPr lang="en-US" sz="1200">
                  <a:solidFill>
                    <a:srgbClr val="191919"/>
                  </a:solidFill>
                  <a:latin typeface="Aileron"/>
                </a:rPr>
                <a:t>Copy a note, drag to the board, and write your ideas.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028700" y="6465772"/>
            <a:ext cx="3512751" cy="2762250"/>
            <a:chOff x="0" y="0"/>
            <a:chExt cx="2650070" cy="208388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2650070" cy="2083881"/>
            </a:xfrm>
            <a:custGeom>
              <a:avLst/>
              <a:gdLst/>
              <a:ahLst/>
              <a:cxnLst/>
              <a:rect r="r" b="b" t="t" l="l"/>
              <a:pathLst>
                <a:path h="2083881" w="2650070">
                  <a:moveTo>
                    <a:pt x="66118" y="0"/>
                  </a:moveTo>
                  <a:lnTo>
                    <a:pt x="2583952" y="0"/>
                  </a:lnTo>
                  <a:cubicBezTo>
                    <a:pt x="2620468" y="0"/>
                    <a:pt x="2650070" y="29602"/>
                    <a:pt x="2650070" y="66118"/>
                  </a:cubicBezTo>
                  <a:lnTo>
                    <a:pt x="2650070" y="2017763"/>
                  </a:lnTo>
                  <a:cubicBezTo>
                    <a:pt x="2650070" y="2054279"/>
                    <a:pt x="2620468" y="2083881"/>
                    <a:pt x="2583952" y="2083881"/>
                  </a:cubicBezTo>
                  <a:lnTo>
                    <a:pt x="66118" y="2083881"/>
                  </a:lnTo>
                  <a:cubicBezTo>
                    <a:pt x="48583" y="2083881"/>
                    <a:pt x="31765" y="2076915"/>
                    <a:pt x="19366" y="2064515"/>
                  </a:cubicBezTo>
                  <a:cubicBezTo>
                    <a:pt x="6966" y="2052116"/>
                    <a:pt x="0" y="2035298"/>
                    <a:pt x="0" y="2017763"/>
                  </a:cubicBezTo>
                  <a:lnTo>
                    <a:pt x="0" y="66118"/>
                  </a:lnTo>
                  <a:cubicBezTo>
                    <a:pt x="0" y="48583"/>
                    <a:pt x="6966" y="31765"/>
                    <a:pt x="19366" y="19366"/>
                  </a:cubicBezTo>
                  <a:cubicBezTo>
                    <a:pt x="31765" y="6966"/>
                    <a:pt x="48583" y="0"/>
                    <a:pt x="66118" y="0"/>
                  </a:cubicBezTo>
                  <a:close/>
                </a:path>
              </a:pathLst>
            </a:custGeom>
            <a:solidFill>
              <a:srgbClr val="EDF0F2"/>
            </a:solidFill>
            <a:ln cap="rnd">
              <a:noFill/>
              <a:prstDash val="sysDot"/>
              <a:round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2650070" cy="2112456"/>
            </a:xfrm>
            <a:prstGeom prst="rect">
              <a:avLst/>
            </a:prstGeom>
          </p:spPr>
          <p:txBody>
            <a:bodyPr anchor="ctr" rtlCol="false" tIns="190500" lIns="190500" bIns="190500" rIns="190500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Tip: 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Collaboration makes teamwork easier! Click "Share" and invite your teammates to fill this up. Use this page for bulletins, brainstorms, and other fun team ideas. 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of the slide, or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below, for the option to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this page into a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for more space!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28700" y="1019175"/>
            <a:ext cx="690636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ileron Bold"/>
              </a:rPr>
              <a:t>WHITEBOARD PAGE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595399" y="4002480"/>
            <a:ext cx="3086100" cy="1543050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37630" y="0"/>
                  </a:moveTo>
                  <a:lnTo>
                    <a:pt x="775170" y="0"/>
                  </a:lnTo>
                  <a:cubicBezTo>
                    <a:pt x="785150" y="0"/>
                    <a:pt x="794722" y="3965"/>
                    <a:pt x="801779" y="11021"/>
                  </a:cubicBezTo>
                  <a:cubicBezTo>
                    <a:pt x="808835" y="18078"/>
                    <a:pt x="812800" y="27650"/>
                    <a:pt x="812800" y="37630"/>
                  </a:cubicBezTo>
                  <a:lnTo>
                    <a:pt x="812800" y="368770"/>
                  </a:lnTo>
                  <a:cubicBezTo>
                    <a:pt x="812800" y="378750"/>
                    <a:pt x="808835" y="388322"/>
                    <a:pt x="801779" y="395379"/>
                  </a:cubicBezTo>
                  <a:cubicBezTo>
                    <a:pt x="794722" y="402435"/>
                    <a:pt x="785150" y="406400"/>
                    <a:pt x="775170" y="406400"/>
                  </a:cubicBezTo>
                  <a:lnTo>
                    <a:pt x="37630" y="406400"/>
                  </a:lnTo>
                  <a:cubicBezTo>
                    <a:pt x="27650" y="406400"/>
                    <a:pt x="18078" y="402435"/>
                    <a:pt x="11021" y="395379"/>
                  </a:cubicBezTo>
                  <a:cubicBezTo>
                    <a:pt x="3965" y="388322"/>
                    <a:pt x="0" y="378750"/>
                    <a:pt x="0" y="368770"/>
                  </a:cubicBezTo>
                  <a:lnTo>
                    <a:pt x="0" y="37630"/>
                  </a:lnTo>
                  <a:cubicBezTo>
                    <a:pt x="0" y="27650"/>
                    <a:pt x="3965" y="18078"/>
                    <a:pt x="11021" y="11021"/>
                  </a:cubicBezTo>
                  <a:cubicBezTo>
                    <a:pt x="18078" y="3965"/>
                    <a:pt x="27650" y="0"/>
                    <a:pt x="376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45402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Aileron"/>
                </a:rPr>
                <a:t>Add a main topic</a:t>
              </a:r>
            </a:p>
          </p:txBody>
        </p:sp>
      </p:grpSp>
      <p:sp>
        <p:nvSpPr>
          <p:cNvPr name="AutoShape 5" id="5"/>
          <p:cNvSpPr/>
          <p:nvPr/>
        </p:nvSpPr>
        <p:spPr>
          <a:xfrm>
            <a:off x="10489271" y="5320703"/>
            <a:ext cx="1885432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6" id="6"/>
          <p:cNvSpPr/>
          <p:nvPr/>
        </p:nvSpPr>
        <p:spPr>
          <a:xfrm>
            <a:off x="8672810" y="3503600"/>
            <a:ext cx="950327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7" id="7"/>
          <p:cNvSpPr/>
          <p:nvPr/>
        </p:nvSpPr>
        <p:spPr>
          <a:xfrm>
            <a:off x="8565945" y="6096990"/>
            <a:ext cx="115055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8" id="8"/>
          <p:cNvSpPr/>
          <p:nvPr/>
        </p:nvSpPr>
        <p:spPr>
          <a:xfrm>
            <a:off x="6098881" y="4742610"/>
            <a:ext cx="1496557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9" id="9"/>
          <p:cNvGrpSpPr/>
          <p:nvPr/>
        </p:nvGrpSpPr>
        <p:grpSpPr>
          <a:xfrm rot="0">
            <a:off x="3603369" y="4292115"/>
            <a:ext cx="2495550" cy="933450"/>
            <a:chOff x="0" y="0"/>
            <a:chExt cx="657264" cy="24584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909722" y="2118894"/>
            <a:ext cx="2495550" cy="933450"/>
            <a:chOff x="0" y="0"/>
            <a:chExt cx="657264" cy="24584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96225" y="6696075"/>
            <a:ext cx="2495550" cy="933450"/>
            <a:chOff x="0" y="0"/>
            <a:chExt cx="657264" cy="24584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2182475" y="5448300"/>
            <a:ext cx="2495550" cy="933450"/>
            <a:chOff x="0" y="0"/>
            <a:chExt cx="657264" cy="245847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a related idea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429212" y="2731877"/>
            <a:ext cx="2495550" cy="933450"/>
            <a:chOff x="0" y="0"/>
            <a:chExt cx="657264" cy="24584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320543" y="2868298"/>
            <a:ext cx="119339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11437388" y="1468903"/>
            <a:ext cx="2495550" cy="933450"/>
            <a:chOff x="0" y="0"/>
            <a:chExt cx="657264" cy="245847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10311463" y="2236811"/>
            <a:ext cx="1219735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29" id="29"/>
          <p:cNvSpPr/>
          <p:nvPr/>
        </p:nvSpPr>
        <p:spPr>
          <a:xfrm>
            <a:off x="13843315" y="3495766"/>
            <a:ext cx="1346409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0" id="30"/>
          <p:cNvSpPr/>
          <p:nvPr/>
        </p:nvSpPr>
        <p:spPr>
          <a:xfrm>
            <a:off x="13762855" y="2708064"/>
            <a:ext cx="1507329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31" id="31"/>
          <p:cNvGrpSpPr/>
          <p:nvPr/>
        </p:nvGrpSpPr>
        <p:grpSpPr>
          <a:xfrm rot="0">
            <a:off x="15108278" y="3373830"/>
            <a:ext cx="1866900" cy="933450"/>
            <a:chOff x="0" y="0"/>
            <a:chExt cx="491694" cy="24584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5108278" y="1798427"/>
            <a:ext cx="1866900" cy="933450"/>
            <a:chOff x="0" y="0"/>
            <a:chExt cx="491694" cy="24584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4142665" y="7959048"/>
            <a:ext cx="2495550" cy="933450"/>
            <a:chOff x="0" y="0"/>
            <a:chExt cx="657264" cy="245847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40" id="40"/>
          <p:cNvSpPr/>
          <p:nvPr/>
        </p:nvSpPr>
        <p:spPr>
          <a:xfrm>
            <a:off x="6375916" y="7770474"/>
            <a:ext cx="178260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41" id="41"/>
          <p:cNvGrpSpPr/>
          <p:nvPr/>
        </p:nvGrpSpPr>
        <p:grpSpPr>
          <a:xfrm rot="0">
            <a:off x="4150841" y="6696075"/>
            <a:ext cx="2495550" cy="933450"/>
            <a:chOff x="0" y="0"/>
            <a:chExt cx="657264" cy="245847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657264" cy="245847"/>
            </a:xfrm>
            <a:custGeom>
              <a:avLst/>
              <a:gdLst/>
              <a:ahLst/>
              <a:cxnLst/>
              <a:rect r="r" b="b" t="t" l="l"/>
              <a:pathLst>
                <a:path h="245847" w="657264">
                  <a:moveTo>
                    <a:pt x="46534" y="0"/>
                  </a:moveTo>
                  <a:lnTo>
                    <a:pt x="610730" y="0"/>
                  </a:lnTo>
                  <a:cubicBezTo>
                    <a:pt x="636430" y="0"/>
                    <a:pt x="657264" y="20834"/>
                    <a:pt x="657264" y="46534"/>
                  </a:cubicBezTo>
                  <a:lnTo>
                    <a:pt x="657264" y="199313"/>
                  </a:lnTo>
                  <a:cubicBezTo>
                    <a:pt x="657264" y="211654"/>
                    <a:pt x="652361" y="223490"/>
                    <a:pt x="643635" y="232217"/>
                  </a:cubicBezTo>
                  <a:cubicBezTo>
                    <a:pt x="634908" y="240944"/>
                    <a:pt x="623072" y="245847"/>
                    <a:pt x="610730" y="245847"/>
                  </a:cubicBezTo>
                  <a:lnTo>
                    <a:pt x="46534" y="245847"/>
                  </a:lnTo>
                  <a:cubicBezTo>
                    <a:pt x="20834" y="245847"/>
                    <a:pt x="0" y="225013"/>
                    <a:pt x="0" y="199313"/>
                  </a:cubicBezTo>
                  <a:lnTo>
                    <a:pt x="0" y="46534"/>
                  </a:lnTo>
                  <a:cubicBezTo>
                    <a:pt x="0" y="20834"/>
                    <a:pt x="20834" y="0"/>
                    <a:pt x="46534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38100"/>
              <a:ext cx="65726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FFFFFF"/>
                  </a:solidFill>
                  <a:latin typeface="Aileron"/>
                </a:rPr>
                <a:t>Add more sub-ideas</a:t>
              </a:r>
            </a:p>
          </p:txBody>
        </p:sp>
      </p:grpSp>
      <p:sp>
        <p:nvSpPr>
          <p:cNvPr name="AutoShape 44" id="44"/>
          <p:cNvSpPr/>
          <p:nvPr/>
        </p:nvSpPr>
        <p:spPr>
          <a:xfrm>
            <a:off x="6646391" y="7138988"/>
            <a:ext cx="1249834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>
            <a:off x="2884093" y="8522302"/>
            <a:ext cx="1270078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6" id="46"/>
          <p:cNvSpPr/>
          <p:nvPr/>
        </p:nvSpPr>
        <p:spPr>
          <a:xfrm>
            <a:off x="2725071" y="7893020"/>
            <a:ext cx="1600312" cy="47625"/>
          </a:xfrm>
          <a:prstGeom prst="line">
            <a:avLst/>
          </a:prstGeom>
          <a:ln cap="flat" w="47625">
            <a:solidFill>
              <a:srgbClr val="EDF0F2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47" id="47"/>
          <p:cNvGrpSpPr/>
          <p:nvPr/>
        </p:nvGrpSpPr>
        <p:grpSpPr>
          <a:xfrm rot="0">
            <a:off x="1028700" y="8199731"/>
            <a:ext cx="1866900" cy="933450"/>
            <a:chOff x="0" y="0"/>
            <a:chExt cx="491694" cy="245847"/>
          </a:xfrm>
        </p:grpSpPr>
        <p:sp>
          <p:nvSpPr>
            <p:cNvPr name="Freeform 48" id="48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9" id="49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50" id="50"/>
          <p:cNvGrpSpPr/>
          <p:nvPr/>
        </p:nvGrpSpPr>
        <p:grpSpPr>
          <a:xfrm rot="0">
            <a:off x="1040889" y="6941168"/>
            <a:ext cx="1866900" cy="933450"/>
            <a:chOff x="0" y="0"/>
            <a:chExt cx="491694" cy="245847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91694" cy="245847"/>
            </a:xfrm>
            <a:custGeom>
              <a:avLst/>
              <a:gdLst/>
              <a:ahLst/>
              <a:cxnLst/>
              <a:rect r="r" b="b" t="t" l="l"/>
              <a:pathLst>
                <a:path h="245847" w="491694">
                  <a:moveTo>
                    <a:pt x="62204" y="0"/>
                  </a:moveTo>
                  <a:lnTo>
                    <a:pt x="429490" y="0"/>
                  </a:lnTo>
                  <a:cubicBezTo>
                    <a:pt x="463844" y="0"/>
                    <a:pt x="491694" y="27850"/>
                    <a:pt x="491694" y="62204"/>
                  </a:cubicBezTo>
                  <a:lnTo>
                    <a:pt x="491694" y="183643"/>
                  </a:lnTo>
                  <a:cubicBezTo>
                    <a:pt x="491694" y="200140"/>
                    <a:pt x="485140" y="215962"/>
                    <a:pt x="473475" y="227628"/>
                  </a:cubicBezTo>
                  <a:cubicBezTo>
                    <a:pt x="461809" y="239293"/>
                    <a:pt x="445987" y="245847"/>
                    <a:pt x="429490" y="245847"/>
                  </a:cubicBezTo>
                  <a:lnTo>
                    <a:pt x="62204" y="245847"/>
                  </a:lnTo>
                  <a:cubicBezTo>
                    <a:pt x="45707" y="245847"/>
                    <a:pt x="29885" y="239293"/>
                    <a:pt x="18219" y="227628"/>
                  </a:cubicBezTo>
                  <a:cubicBezTo>
                    <a:pt x="6554" y="215962"/>
                    <a:pt x="0" y="200140"/>
                    <a:pt x="0" y="183643"/>
                  </a:cubicBezTo>
                  <a:lnTo>
                    <a:pt x="0" y="62204"/>
                  </a:lnTo>
                  <a:cubicBezTo>
                    <a:pt x="0" y="45707"/>
                    <a:pt x="6554" y="29885"/>
                    <a:pt x="18219" y="18219"/>
                  </a:cubicBezTo>
                  <a:cubicBezTo>
                    <a:pt x="29885" y="6554"/>
                    <a:pt x="45707" y="0"/>
                    <a:pt x="62204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52" id="52"/>
            <p:cNvSpPr txBox="true"/>
            <p:nvPr/>
          </p:nvSpPr>
          <p:spPr>
            <a:xfrm>
              <a:off x="0" y="-38100"/>
              <a:ext cx="491694" cy="28394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100"/>
                </a:lnSpc>
              </a:pPr>
              <a:r>
                <a:rPr lang="en-US" sz="1500">
                  <a:solidFill>
                    <a:srgbClr val="191919"/>
                  </a:solidFill>
                  <a:latin typeface="Aileron"/>
                </a:rPr>
                <a:t>Add even more sub-ideas</a:t>
              </a: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2982702" y="7263048"/>
            <a:ext cx="4660002" cy="2362200"/>
            <a:chOff x="0" y="0"/>
            <a:chExt cx="1227326" cy="622143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227326" cy="622143"/>
            </a:xfrm>
            <a:custGeom>
              <a:avLst/>
              <a:gdLst/>
              <a:ahLst/>
              <a:cxnLst/>
              <a:rect r="r" b="b" t="t" l="l"/>
              <a:pathLst>
                <a:path h="622143" w="1227326">
                  <a:moveTo>
                    <a:pt x="33227" y="0"/>
                  </a:moveTo>
                  <a:lnTo>
                    <a:pt x="1194098" y="0"/>
                  </a:lnTo>
                  <a:cubicBezTo>
                    <a:pt x="1212449" y="0"/>
                    <a:pt x="1227326" y="14876"/>
                    <a:pt x="1227326" y="33227"/>
                  </a:cubicBezTo>
                  <a:lnTo>
                    <a:pt x="1227326" y="588916"/>
                  </a:lnTo>
                  <a:cubicBezTo>
                    <a:pt x="1227326" y="607267"/>
                    <a:pt x="1212449" y="622143"/>
                    <a:pt x="1194098" y="622143"/>
                  </a:cubicBezTo>
                  <a:lnTo>
                    <a:pt x="33227" y="622143"/>
                  </a:lnTo>
                  <a:cubicBezTo>
                    <a:pt x="14876" y="622143"/>
                    <a:pt x="0" y="607267"/>
                    <a:pt x="0" y="588916"/>
                  </a:cubicBezTo>
                  <a:lnTo>
                    <a:pt x="0" y="33227"/>
                  </a:lnTo>
                  <a:cubicBezTo>
                    <a:pt x="0" y="14876"/>
                    <a:pt x="14876" y="0"/>
                    <a:pt x="33227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28575"/>
              <a:ext cx="1227326" cy="65071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Tip: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Collaboration makes teamwork easier! Click "Share" and invite your teammates to fill this up. Use this page for bulletins, brainstorms, and other fun team ideas. </a:t>
              </a:r>
            </a:p>
            <a:p>
              <a:pPr algn="l">
                <a:lnSpc>
                  <a:spcPts val="1960"/>
                </a:lnSpc>
              </a:pPr>
            </a:p>
            <a:p>
              <a:pPr algn="l">
                <a:lnSpc>
                  <a:spcPts val="1960"/>
                </a:lnSpc>
              </a:pP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Right-click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background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of the slide, or on the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thumbnail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below, for the option to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expand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this page into a </a:t>
              </a:r>
              <a:r>
                <a:rPr lang="en-US" sz="1400">
                  <a:solidFill>
                    <a:srgbClr val="191919"/>
                  </a:solidFill>
                  <a:latin typeface="Aileron Bold"/>
                </a:rPr>
                <a:t>whiteboard</a:t>
              </a:r>
              <a:r>
                <a:rPr lang="en-US" sz="1400">
                  <a:solidFill>
                    <a:srgbClr val="191919"/>
                  </a:solidFill>
                  <a:latin typeface="Aileron"/>
                </a:rPr>
                <a:t> for more space!</a:t>
              </a: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028700" y="1019175"/>
            <a:ext cx="6238520" cy="1533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5000">
                <a:solidFill>
                  <a:srgbClr val="191919"/>
                </a:solidFill>
                <a:latin typeface="Aileron Bold"/>
              </a:rPr>
              <a:t>COLLABORATE ON A WHITEBOARD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406640"/>
            <a:ext cx="4852758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Use these design resource in your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Canva Presentation. Happy designing!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Don't forget to delete or hide this page before presenting. 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407349" y="1082824"/>
            <a:ext cx="1868697" cy="1756352"/>
            <a:chOff x="0" y="0"/>
            <a:chExt cx="530380" cy="49849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30380" cy="498493"/>
            </a:xfrm>
            <a:custGeom>
              <a:avLst/>
              <a:gdLst/>
              <a:ahLst/>
              <a:cxnLst/>
              <a:rect r="r" b="b" t="t" l="l"/>
              <a:pathLst>
                <a:path h="498493" w="530380">
                  <a:moveTo>
                    <a:pt x="0" y="0"/>
                  </a:moveTo>
                  <a:lnTo>
                    <a:pt x="530380" y="0"/>
                  </a:lnTo>
                  <a:lnTo>
                    <a:pt x="530380" y="498493"/>
                  </a:lnTo>
                  <a:lnTo>
                    <a:pt x="0" y="498493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30380" cy="5365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635180" y="1082824"/>
            <a:ext cx="1868697" cy="186869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866266" y="1082824"/>
            <a:ext cx="1868697" cy="1635110"/>
            <a:chOff x="0" y="0"/>
            <a:chExt cx="812800" cy="7112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097352" y="1082824"/>
            <a:ext cx="1868697" cy="186869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39700" y="101600"/>
              <a:ext cx="533400" cy="571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407349" y="3391505"/>
            <a:ext cx="1868697" cy="186869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1651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0635180" y="3391505"/>
            <a:ext cx="1868697" cy="1868697"/>
            <a:chOff x="0" y="0"/>
            <a:chExt cx="698500" cy="6985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8500" cy="698500"/>
            </a:xfrm>
            <a:custGeom>
              <a:avLst/>
              <a:gdLst/>
              <a:ahLst/>
              <a:cxnLst/>
              <a:rect r="r" b="b" t="t" l="l"/>
              <a:pathLst>
                <a:path h="698500" w="698500">
                  <a:moveTo>
                    <a:pt x="349250" y="0"/>
                  </a:moveTo>
                  <a:lnTo>
                    <a:pt x="698500" y="203200"/>
                  </a:lnTo>
                  <a:lnTo>
                    <a:pt x="698500" y="495300"/>
                  </a:lnTo>
                  <a:lnTo>
                    <a:pt x="349250" y="698500"/>
                  </a:lnTo>
                  <a:lnTo>
                    <a:pt x="0" y="495300"/>
                  </a:lnTo>
                  <a:lnTo>
                    <a:pt x="0" y="203200"/>
                  </a:lnTo>
                  <a:lnTo>
                    <a:pt x="34925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101600"/>
              <a:ext cx="698500" cy="457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2866266" y="3391505"/>
            <a:ext cx="1868697" cy="186869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609600" y="812800"/>
                  </a:lnTo>
                  <a:lnTo>
                    <a:pt x="203200" y="812800"/>
                  </a:lnTo>
                  <a:lnTo>
                    <a:pt x="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114300" y="-38100"/>
              <a:ext cx="5842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5097352" y="3391505"/>
            <a:ext cx="1868697" cy="186869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35715" y="277085"/>
                  </a:lnTo>
                  <a:lnTo>
                    <a:pt x="812800" y="406400"/>
                  </a:lnTo>
                  <a:lnTo>
                    <a:pt x="535715" y="535715"/>
                  </a:lnTo>
                  <a:lnTo>
                    <a:pt x="406400" y="812800"/>
                  </a:lnTo>
                  <a:lnTo>
                    <a:pt x="277085" y="535715"/>
                  </a:lnTo>
                  <a:lnTo>
                    <a:pt x="0" y="406400"/>
                  </a:lnTo>
                  <a:lnTo>
                    <a:pt x="277085" y="277085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190500" y="152400"/>
              <a:ext cx="431800" cy="469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8407349" y="5789735"/>
            <a:ext cx="1868697" cy="1781102"/>
            <a:chOff x="0" y="0"/>
            <a:chExt cx="812800" cy="7747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228600" y="228600"/>
              <a:ext cx="355600" cy="3810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635180" y="5702140"/>
            <a:ext cx="1868697" cy="1868697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523042" y="124802"/>
                  </a:lnTo>
                  <a:lnTo>
                    <a:pt x="693768" y="119032"/>
                  </a:lnTo>
                  <a:lnTo>
                    <a:pt x="687998" y="289758"/>
                  </a:lnTo>
                  <a:lnTo>
                    <a:pt x="812800" y="406400"/>
                  </a:lnTo>
                  <a:lnTo>
                    <a:pt x="687998" y="523042"/>
                  </a:lnTo>
                  <a:lnTo>
                    <a:pt x="693768" y="693768"/>
                  </a:lnTo>
                  <a:lnTo>
                    <a:pt x="523042" y="687998"/>
                  </a:lnTo>
                  <a:lnTo>
                    <a:pt x="406400" y="812800"/>
                  </a:lnTo>
                  <a:lnTo>
                    <a:pt x="289758" y="687998"/>
                  </a:lnTo>
                  <a:lnTo>
                    <a:pt x="119032" y="693768"/>
                  </a:lnTo>
                  <a:lnTo>
                    <a:pt x="124802" y="523042"/>
                  </a:lnTo>
                  <a:lnTo>
                    <a:pt x="0" y="406400"/>
                  </a:lnTo>
                  <a:lnTo>
                    <a:pt x="124802" y="289758"/>
                  </a:lnTo>
                  <a:lnTo>
                    <a:pt x="119032" y="119032"/>
                  </a:lnTo>
                  <a:lnTo>
                    <a:pt x="289758" y="124802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866266" y="5702140"/>
            <a:ext cx="1868697" cy="1868697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466396" y="87561"/>
                  </a:lnTo>
                  <a:lnTo>
                    <a:pt x="553838" y="27679"/>
                  </a:lnTo>
                  <a:lnTo>
                    <a:pt x="578287" y="131093"/>
                  </a:lnTo>
                  <a:lnTo>
                    <a:pt x="681363" y="106978"/>
                  </a:lnTo>
                  <a:lnTo>
                    <a:pt x="666963" y="212279"/>
                  </a:lnTo>
                  <a:lnTo>
                    <a:pt x="771752" y="227186"/>
                  </a:lnTo>
                  <a:lnTo>
                    <a:pt x="720448" y="320152"/>
                  </a:lnTo>
                  <a:lnTo>
                    <a:pt x="812800" y="372069"/>
                  </a:lnTo>
                  <a:lnTo>
                    <a:pt x="731520" y="440145"/>
                  </a:lnTo>
                  <a:lnTo>
                    <a:pt x="798961" y="522061"/>
                  </a:lnTo>
                  <a:lnTo>
                    <a:pt x="698682" y="556053"/>
                  </a:lnTo>
                  <a:lnTo>
                    <a:pt x="732104" y="656904"/>
                  </a:lnTo>
                  <a:lnTo>
                    <a:pt x="626370" y="652219"/>
                  </a:lnTo>
                  <a:lnTo>
                    <a:pt x="621259" y="758384"/>
                  </a:lnTo>
                  <a:lnTo>
                    <a:pt x="524350" y="715658"/>
                  </a:lnTo>
                  <a:lnTo>
                    <a:pt x="481396" y="812800"/>
                  </a:lnTo>
                  <a:lnTo>
                    <a:pt x="406400" y="737801"/>
                  </a:lnTo>
                  <a:lnTo>
                    <a:pt x="331404" y="812800"/>
                  </a:lnTo>
                  <a:lnTo>
                    <a:pt x="288450" y="715658"/>
                  </a:lnTo>
                  <a:lnTo>
                    <a:pt x="191541" y="758384"/>
                  </a:lnTo>
                  <a:lnTo>
                    <a:pt x="186430" y="652219"/>
                  </a:lnTo>
                  <a:lnTo>
                    <a:pt x="80696" y="656904"/>
                  </a:lnTo>
                  <a:lnTo>
                    <a:pt x="114118" y="556053"/>
                  </a:lnTo>
                  <a:lnTo>
                    <a:pt x="13839" y="522061"/>
                  </a:lnTo>
                  <a:lnTo>
                    <a:pt x="81280" y="440145"/>
                  </a:lnTo>
                  <a:lnTo>
                    <a:pt x="0" y="372069"/>
                  </a:lnTo>
                  <a:lnTo>
                    <a:pt x="92352" y="320152"/>
                  </a:lnTo>
                  <a:lnTo>
                    <a:pt x="41047" y="227186"/>
                  </a:lnTo>
                  <a:lnTo>
                    <a:pt x="145837" y="212279"/>
                  </a:lnTo>
                  <a:lnTo>
                    <a:pt x="131437" y="106978"/>
                  </a:lnTo>
                  <a:lnTo>
                    <a:pt x="234513" y="131093"/>
                  </a:lnTo>
                  <a:lnTo>
                    <a:pt x="258962" y="27679"/>
                  </a:lnTo>
                  <a:lnTo>
                    <a:pt x="346404" y="87561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127000" y="88900"/>
              <a:ext cx="558800" cy="596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5097352" y="5702140"/>
            <a:ext cx="1868697" cy="1868697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41" id="41"/>
          <p:cNvSpPr/>
          <p:nvPr/>
        </p:nvSpPr>
        <p:spPr>
          <a:xfrm rot="0">
            <a:off x="8323409" y="8259495"/>
            <a:ext cx="3971622" cy="0"/>
          </a:xfrm>
          <a:prstGeom prst="line">
            <a:avLst/>
          </a:prstGeom>
          <a:ln cap="flat" w="38100">
            <a:solidFill>
              <a:srgbClr val="86EAE9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2" id="42"/>
          <p:cNvSpPr/>
          <p:nvPr/>
        </p:nvSpPr>
        <p:spPr>
          <a:xfrm rot="0">
            <a:off x="13012918" y="8259495"/>
            <a:ext cx="3953131" cy="0"/>
          </a:xfrm>
          <a:prstGeom prst="line">
            <a:avLst/>
          </a:prstGeom>
          <a:ln cap="flat" w="38100">
            <a:solidFill>
              <a:srgbClr val="86EAE9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43" id="43"/>
          <p:cNvSpPr/>
          <p:nvPr/>
        </p:nvSpPr>
        <p:spPr>
          <a:xfrm rot="0">
            <a:off x="8323409" y="8703260"/>
            <a:ext cx="3971622" cy="0"/>
          </a:xfrm>
          <a:prstGeom prst="line">
            <a:avLst/>
          </a:prstGeom>
          <a:ln cap="flat" w="38100">
            <a:solidFill>
              <a:srgbClr val="18AFD6"/>
            </a:solidFill>
            <a:prstDash val="lgDash"/>
            <a:headEnd type="none" len="sm" w="sm"/>
            <a:tailEnd type="none" len="sm" w="sm"/>
          </a:ln>
        </p:spPr>
      </p:sp>
      <p:sp>
        <p:nvSpPr>
          <p:cNvPr name="AutoShape 44" id="44"/>
          <p:cNvSpPr/>
          <p:nvPr/>
        </p:nvSpPr>
        <p:spPr>
          <a:xfrm rot="0">
            <a:off x="13012918" y="8703260"/>
            <a:ext cx="3953131" cy="0"/>
          </a:xfrm>
          <a:prstGeom prst="line">
            <a:avLst/>
          </a:prstGeom>
          <a:ln cap="flat" w="38100">
            <a:solidFill>
              <a:srgbClr val="18AFD6"/>
            </a:solidFill>
            <a:prstDash val="lgDash"/>
            <a:headEnd type="oval" len="lg" w="lg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 rot="0">
            <a:off x="8323409" y="9166076"/>
            <a:ext cx="3971622" cy="0"/>
          </a:xfrm>
          <a:prstGeom prst="line">
            <a:avLst/>
          </a:prstGeom>
          <a:ln cap="flat" w="38100">
            <a:solidFill>
              <a:srgbClr val="86EAE9"/>
            </a:solidFill>
            <a:prstDash val="sysDot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 rot="0">
            <a:off x="13012918" y="9147026"/>
            <a:ext cx="3953131" cy="0"/>
          </a:xfrm>
          <a:prstGeom prst="line">
            <a:avLst/>
          </a:prstGeom>
          <a:ln cap="flat" w="38100">
            <a:solidFill>
              <a:srgbClr val="86EAE9"/>
            </a:solidFill>
            <a:prstDash val="sysDot"/>
            <a:headEnd type="diamond" len="lg" w="lg"/>
            <a:tailEnd type="diamond" len="lg" w="lg"/>
          </a:ln>
        </p:spPr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282908" y="1724723"/>
            <a:ext cx="1163180" cy="1271867"/>
          </a:xfrm>
          <a:custGeom>
            <a:avLst/>
            <a:gdLst/>
            <a:ahLst/>
            <a:cxnLst/>
            <a:rect r="r" b="b" t="t" l="l"/>
            <a:pathLst>
              <a:path h="1271867" w="1163180">
                <a:moveTo>
                  <a:pt x="0" y="0"/>
                </a:moveTo>
                <a:lnTo>
                  <a:pt x="1163180" y="0"/>
                </a:lnTo>
                <a:lnTo>
                  <a:pt x="1163180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310964" y="1724723"/>
            <a:ext cx="807057" cy="1271867"/>
          </a:xfrm>
          <a:custGeom>
            <a:avLst/>
            <a:gdLst/>
            <a:ahLst/>
            <a:cxnLst/>
            <a:rect r="r" b="b" t="t" l="l"/>
            <a:pathLst>
              <a:path h="1271867" w="807057">
                <a:moveTo>
                  <a:pt x="0" y="0"/>
                </a:moveTo>
                <a:lnTo>
                  <a:pt x="807057" y="0"/>
                </a:lnTo>
                <a:lnTo>
                  <a:pt x="807057" y="1271867"/>
                </a:lnTo>
                <a:lnTo>
                  <a:pt x="0" y="12718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25665" y="1724723"/>
            <a:ext cx="917120" cy="1128447"/>
          </a:xfrm>
          <a:custGeom>
            <a:avLst/>
            <a:gdLst/>
            <a:ahLst/>
            <a:cxnLst/>
            <a:rect r="r" b="b" t="t" l="l"/>
            <a:pathLst>
              <a:path h="1128447" w="917120">
                <a:moveTo>
                  <a:pt x="0" y="0"/>
                </a:moveTo>
                <a:lnTo>
                  <a:pt x="917120" y="0"/>
                </a:lnTo>
                <a:lnTo>
                  <a:pt x="917120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938180" y="1724723"/>
            <a:ext cx="794017" cy="1128447"/>
          </a:xfrm>
          <a:custGeom>
            <a:avLst/>
            <a:gdLst/>
            <a:ahLst/>
            <a:cxnLst/>
            <a:rect r="r" b="b" t="t" l="l"/>
            <a:pathLst>
              <a:path h="1128447" w="794017">
                <a:moveTo>
                  <a:pt x="0" y="0"/>
                </a:moveTo>
                <a:lnTo>
                  <a:pt x="794017" y="0"/>
                </a:lnTo>
                <a:lnTo>
                  <a:pt x="794017" y="1128448"/>
                </a:lnTo>
                <a:lnTo>
                  <a:pt x="0" y="1128448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792952" y="3838977"/>
            <a:ext cx="1084473" cy="940534"/>
          </a:xfrm>
          <a:custGeom>
            <a:avLst/>
            <a:gdLst/>
            <a:ahLst/>
            <a:cxnLst/>
            <a:rect r="r" b="b" t="t" l="l"/>
            <a:pathLst>
              <a:path h="940534" w="1084473">
                <a:moveTo>
                  <a:pt x="0" y="0"/>
                </a:moveTo>
                <a:lnTo>
                  <a:pt x="1084473" y="0"/>
                </a:lnTo>
                <a:lnTo>
                  <a:pt x="1084473" y="940534"/>
                </a:lnTo>
                <a:lnTo>
                  <a:pt x="0" y="94053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00443" y="3838977"/>
            <a:ext cx="1042353" cy="1042353"/>
          </a:xfrm>
          <a:custGeom>
            <a:avLst/>
            <a:gdLst/>
            <a:ahLst/>
            <a:cxnLst/>
            <a:rect r="r" b="b" t="t" l="l"/>
            <a:pathLst>
              <a:path h="1042353" w="1042353">
                <a:moveTo>
                  <a:pt x="0" y="0"/>
                </a:moveTo>
                <a:lnTo>
                  <a:pt x="1042353" y="0"/>
                </a:lnTo>
                <a:lnTo>
                  <a:pt x="1042353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220796" y="3737158"/>
            <a:ext cx="987392" cy="1042353"/>
          </a:xfrm>
          <a:custGeom>
            <a:avLst/>
            <a:gdLst/>
            <a:ahLst/>
            <a:cxnLst/>
            <a:rect r="r" b="b" t="t" l="l"/>
            <a:pathLst>
              <a:path h="1042353" w="987392">
                <a:moveTo>
                  <a:pt x="0" y="0"/>
                </a:moveTo>
                <a:lnTo>
                  <a:pt x="987392" y="0"/>
                </a:lnTo>
                <a:lnTo>
                  <a:pt x="987392" y="1042353"/>
                </a:lnTo>
                <a:lnTo>
                  <a:pt x="0" y="104235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92110" y="5844789"/>
            <a:ext cx="1059018" cy="966595"/>
          </a:xfrm>
          <a:custGeom>
            <a:avLst/>
            <a:gdLst/>
            <a:ahLst/>
            <a:cxnLst/>
            <a:rect r="r" b="b" t="t" l="l"/>
            <a:pathLst>
              <a:path h="966595" w="1059018">
                <a:moveTo>
                  <a:pt x="0" y="0"/>
                </a:moveTo>
                <a:lnTo>
                  <a:pt x="1059018" y="0"/>
                </a:lnTo>
                <a:lnTo>
                  <a:pt x="1059018" y="966595"/>
                </a:lnTo>
                <a:lnTo>
                  <a:pt x="0" y="966595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452087" y="5798119"/>
            <a:ext cx="824822" cy="1059935"/>
          </a:xfrm>
          <a:custGeom>
            <a:avLst/>
            <a:gdLst/>
            <a:ahLst/>
            <a:cxnLst/>
            <a:rect r="r" b="b" t="t" l="l"/>
            <a:pathLst>
              <a:path h="1059935" w="824822">
                <a:moveTo>
                  <a:pt x="0" y="0"/>
                </a:moveTo>
                <a:lnTo>
                  <a:pt x="824822" y="0"/>
                </a:lnTo>
                <a:lnTo>
                  <a:pt x="824822" y="1059935"/>
                </a:lnTo>
                <a:lnTo>
                  <a:pt x="0" y="1059935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4087990" y="3737158"/>
            <a:ext cx="792469" cy="975074"/>
          </a:xfrm>
          <a:custGeom>
            <a:avLst/>
            <a:gdLst/>
            <a:ahLst/>
            <a:cxnLst/>
            <a:rect r="r" b="b" t="t" l="l"/>
            <a:pathLst>
              <a:path h="975074" w="792469">
                <a:moveTo>
                  <a:pt x="0" y="0"/>
                </a:moveTo>
                <a:lnTo>
                  <a:pt x="792469" y="0"/>
                </a:lnTo>
                <a:lnTo>
                  <a:pt x="792469" y="975074"/>
                </a:lnTo>
                <a:lnTo>
                  <a:pt x="0" y="975074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294986" y="3838977"/>
            <a:ext cx="1139024" cy="1035476"/>
          </a:xfrm>
          <a:custGeom>
            <a:avLst/>
            <a:gdLst/>
            <a:ahLst/>
            <a:cxnLst/>
            <a:rect r="r" b="b" t="t" l="l"/>
            <a:pathLst>
              <a:path h="1035476" w="1139024">
                <a:moveTo>
                  <a:pt x="0" y="0"/>
                </a:moveTo>
                <a:lnTo>
                  <a:pt x="1139024" y="0"/>
                </a:lnTo>
                <a:lnTo>
                  <a:pt x="1139024" y="1035476"/>
                </a:lnTo>
                <a:lnTo>
                  <a:pt x="0" y="103547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355732" y="7687203"/>
            <a:ext cx="931775" cy="847068"/>
          </a:xfrm>
          <a:custGeom>
            <a:avLst/>
            <a:gdLst/>
            <a:ahLst/>
            <a:cxnLst/>
            <a:rect r="r" b="b" t="t" l="l"/>
            <a:pathLst>
              <a:path h="847068" w="931775">
                <a:moveTo>
                  <a:pt x="0" y="0"/>
                </a:moveTo>
                <a:lnTo>
                  <a:pt x="931775" y="0"/>
                </a:lnTo>
                <a:lnTo>
                  <a:pt x="931775" y="847068"/>
                </a:lnTo>
                <a:lnTo>
                  <a:pt x="0" y="847068"/>
                </a:lnTo>
                <a:lnTo>
                  <a:pt x="0" y="0"/>
                </a:lnTo>
                <a:close/>
              </a:path>
            </a:pathLst>
          </a:custGeom>
          <a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2272474" y="5775908"/>
            <a:ext cx="884037" cy="847068"/>
          </a:xfrm>
          <a:custGeom>
            <a:avLst/>
            <a:gdLst/>
            <a:ahLst/>
            <a:cxnLst/>
            <a:rect r="r" b="b" t="t" l="l"/>
            <a:pathLst>
              <a:path h="847068" w="884037">
                <a:moveTo>
                  <a:pt x="0" y="0"/>
                </a:moveTo>
                <a:lnTo>
                  <a:pt x="884037" y="0"/>
                </a:lnTo>
                <a:lnTo>
                  <a:pt x="884037" y="847068"/>
                </a:lnTo>
                <a:lnTo>
                  <a:pt x="0" y="847068"/>
                </a:lnTo>
                <a:lnTo>
                  <a:pt x="0" y="0"/>
                </a:lnTo>
                <a:close/>
              </a:path>
            </a:pathLst>
          </a:custGeom>
          <a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5826234" y="5943114"/>
            <a:ext cx="1017909" cy="512656"/>
          </a:xfrm>
          <a:custGeom>
            <a:avLst/>
            <a:gdLst/>
            <a:ahLst/>
            <a:cxnLst/>
            <a:rect r="r" b="b" t="t" l="l"/>
            <a:pathLst>
              <a:path h="512656" w="1017909">
                <a:moveTo>
                  <a:pt x="0" y="0"/>
                </a:moveTo>
                <a:lnTo>
                  <a:pt x="1017909" y="0"/>
                </a:lnTo>
                <a:lnTo>
                  <a:pt x="1017909" y="512656"/>
                </a:lnTo>
                <a:lnTo>
                  <a:pt x="0" y="512656"/>
                </a:lnTo>
                <a:lnTo>
                  <a:pt x="0" y="0"/>
                </a:lnTo>
                <a:close/>
              </a:path>
            </a:pathLst>
          </a:custGeom>
          <a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3960789" y="5674095"/>
            <a:ext cx="1046872" cy="1050693"/>
          </a:xfrm>
          <a:custGeom>
            <a:avLst/>
            <a:gdLst/>
            <a:ahLst/>
            <a:cxnLst/>
            <a:rect r="r" b="b" t="t" l="l"/>
            <a:pathLst>
              <a:path h="1050693" w="1046872">
                <a:moveTo>
                  <a:pt x="0" y="0"/>
                </a:moveTo>
                <a:lnTo>
                  <a:pt x="1046872" y="0"/>
                </a:lnTo>
                <a:lnTo>
                  <a:pt x="1046872" y="1050693"/>
                </a:lnTo>
                <a:lnTo>
                  <a:pt x="0" y="1050693"/>
                </a:lnTo>
                <a:lnTo>
                  <a:pt x="0" y="0"/>
                </a:lnTo>
                <a:close/>
              </a:path>
            </a:pathLst>
          </a:custGeom>
          <a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415885" y="7578977"/>
            <a:ext cx="897225" cy="1063521"/>
          </a:xfrm>
          <a:custGeom>
            <a:avLst/>
            <a:gdLst/>
            <a:ahLst/>
            <a:cxnLst/>
            <a:rect r="r" b="b" t="t" l="l"/>
            <a:pathLst>
              <a:path h="1063521" w="897225">
                <a:moveTo>
                  <a:pt x="0" y="0"/>
                </a:moveTo>
                <a:lnTo>
                  <a:pt x="897225" y="0"/>
                </a:lnTo>
                <a:lnTo>
                  <a:pt x="897225" y="1063521"/>
                </a:lnTo>
                <a:lnTo>
                  <a:pt x="0" y="106352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2072256" y="7847662"/>
            <a:ext cx="1284473" cy="686609"/>
          </a:xfrm>
          <a:custGeom>
            <a:avLst/>
            <a:gdLst/>
            <a:ahLst/>
            <a:cxnLst/>
            <a:rect r="r" b="b" t="t" l="l"/>
            <a:pathLst>
              <a:path h="686609" w="1284473">
                <a:moveTo>
                  <a:pt x="0" y="0"/>
                </a:moveTo>
                <a:lnTo>
                  <a:pt x="1284473" y="0"/>
                </a:lnTo>
                <a:lnTo>
                  <a:pt x="1284473" y="686609"/>
                </a:lnTo>
                <a:lnTo>
                  <a:pt x="0" y="686609"/>
                </a:lnTo>
                <a:lnTo>
                  <a:pt x="0" y="0"/>
                </a:lnTo>
                <a:close/>
              </a:path>
            </a:pathLst>
          </a:custGeom>
          <a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5732652" y="7629883"/>
            <a:ext cx="1205073" cy="955295"/>
          </a:xfrm>
          <a:custGeom>
            <a:avLst/>
            <a:gdLst/>
            <a:ahLst/>
            <a:cxnLst/>
            <a:rect r="r" b="b" t="t" l="l"/>
            <a:pathLst>
              <a:path h="955295" w="1205073">
                <a:moveTo>
                  <a:pt x="0" y="0"/>
                </a:moveTo>
                <a:lnTo>
                  <a:pt x="1205073" y="0"/>
                </a:lnTo>
                <a:lnTo>
                  <a:pt x="1205073" y="955295"/>
                </a:lnTo>
                <a:lnTo>
                  <a:pt x="0" y="955295"/>
                </a:lnTo>
                <a:lnTo>
                  <a:pt x="0" y="0"/>
                </a:lnTo>
                <a:close/>
              </a:path>
            </a:pathLst>
          </a:custGeom>
          <a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10355732" y="1644502"/>
            <a:ext cx="924530" cy="1420367"/>
          </a:xfrm>
          <a:custGeom>
            <a:avLst/>
            <a:gdLst/>
            <a:ahLst/>
            <a:cxnLst/>
            <a:rect r="r" b="b" t="t" l="l"/>
            <a:pathLst>
              <a:path h="1420367" w="924530">
                <a:moveTo>
                  <a:pt x="0" y="0"/>
                </a:moveTo>
                <a:lnTo>
                  <a:pt x="924529" y="0"/>
                </a:lnTo>
                <a:lnTo>
                  <a:pt x="924529" y="1420367"/>
                </a:lnTo>
                <a:lnTo>
                  <a:pt x="0" y="1420367"/>
                </a:lnTo>
                <a:lnTo>
                  <a:pt x="0" y="0"/>
                </a:lnTo>
                <a:close/>
              </a:path>
            </a:pathLst>
          </a:custGeom>
          <a:blipFill>
            <a:blip r:embed="rId40">
              <a:extLst>
                <a:ext uri="{96DAC541-7B7A-43D3-8B79-37D633B846F1}">
                  <asvg:svgBlip xmlns:asvg="http://schemas.microsoft.com/office/drawing/2016/SVG/main" r:embed="rId4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960789" y="7541099"/>
            <a:ext cx="1044079" cy="1044079"/>
          </a:xfrm>
          <a:custGeom>
            <a:avLst/>
            <a:gdLst/>
            <a:ahLst/>
            <a:cxnLst/>
            <a:rect r="r" b="b" t="t" l="l"/>
            <a:pathLst>
              <a:path h="1044079" w="1044079">
                <a:moveTo>
                  <a:pt x="0" y="0"/>
                </a:moveTo>
                <a:lnTo>
                  <a:pt x="1044079" y="0"/>
                </a:lnTo>
                <a:lnTo>
                  <a:pt x="1044079" y="1044079"/>
                </a:lnTo>
                <a:lnTo>
                  <a:pt x="0" y="1044079"/>
                </a:lnTo>
                <a:lnTo>
                  <a:pt x="0" y="0"/>
                </a:lnTo>
                <a:close/>
              </a:path>
            </a:pathLst>
          </a:custGeom>
          <a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31401" y="7406640"/>
            <a:ext cx="4852758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Use these design resource in your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Canva Presentation. Happy designing!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Don't forget to delete or hide this page before presenting. 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1962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Resource</a:t>
            </a:r>
            <a:r>
              <a:rPr lang="en-US" sz="6499" spc="129">
                <a:solidFill>
                  <a:srgbClr val="FFFFFF"/>
                </a:solidFill>
                <a:latin typeface="Aileron Bold"/>
              </a:rPr>
              <a:t> </a:t>
            </a:r>
          </a:p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Page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663690"/>
            <a:ext cx="4852758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Find the magic and fun </a:t>
            </a:r>
            <a:r>
              <a:rPr lang="en-US" sz="2099">
                <a:solidFill>
                  <a:srgbClr val="FFFFFF"/>
                </a:solidFill>
                <a:latin typeface="Aileron"/>
              </a:rPr>
              <a:t>in presenting with Canva Presentations.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Press the following keys while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on Present mode!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Delete or hide this page</a:t>
            </a: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FFFFFF"/>
                </a:solidFill>
                <a:latin typeface="Aileron"/>
              </a:rPr>
              <a:t>before presenting.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7885849" y="1028700"/>
          <a:ext cx="9373451" cy="8267700"/>
        </p:xfrm>
        <a:graphic>
          <a:graphicData uri="http://schemas.openxmlformats.org/drawingml/2006/table">
            <a:tbl>
              <a:tblPr/>
              <a:tblGrid>
                <a:gridCol w="1417762"/>
                <a:gridCol w="3278162"/>
                <a:gridCol w="1417762"/>
                <a:gridCol w="3259766"/>
              </a:tblGrid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blur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EAE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confetti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a drumroll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EDAD8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mic drop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4305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bubbles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Q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7C9E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quiet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38527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U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for unveil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FFFFFF"/>
                          </a:solidFill>
                          <a:latin typeface="Aileron Bold"/>
                        </a:rPr>
                        <a:t>0-9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88C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920"/>
                        </a:lnSpc>
                        <a:defRPr/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Any number from</a:t>
                      </a:r>
                      <a:endParaRPr lang="en-US" sz="1100"/>
                    </a:p>
                    <a:p>
                      <a:pPr algn="ctr">
                        <a:lnSpc>
                          <a:spcPts val="3920"/>
                        </a:lnSpc>
                      </a:pPr>
                      <a:r>
                        <a:rPr lang="en-US" sz="2800">
                          <a:solidFill>
                            <a:srgbClr val="191919"/>
                          </a:solidFill>
                          <a:latin typeface="Aileron"/>
                        </a:rPr>
                        <a:t>0-9 for a timer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76483" y="1028700"/>
            <a:ext cx="11735033" cy="1771023"/>
            <a:chOff x="0" y="0"/>
            <a:chExt cx="15646711" cy="23613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PROBLEM STATEMENT.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146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purpose of this analysis is to accurately predict which water pumps are faulty to promote access to clean, potable water across Tanzania</a:t>
              </a:r>
            </a:p>
            <a:p>
              <a:pPr algn="ctr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020128" y="3743885"/>
            <a:ext cx="11735033" cy="1399615"/>
            <a:chOff x="0" y="0"/>
            <a:chExt cx="15646711" cy="18661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SUCCESS CRITERIA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objective is to obtain a prediction model that can correctly predict the condition of a water pump by 80% accuracy.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13650" y="6512317"/>
            <a:ext cx="11735033" cy="1028206"/>
            <a:chOff x="0" y="0"/>
            <a:chExt cx="15646711" cy="1370941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HYPOTHESIS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169" y="4345236"/>
            <a:ext cx="2552452" cy="1192332"/>
            <a:chOff x="0" y="0"/>
            <a:chExt cx="672251" cy="314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Loading Merging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70929" y="4382474"/>
            <a:ext cx="2813268" cy="1192332"/>
            <a:chOff x="0" y="0"/>
            <a:chExt cx="740943" cy="3140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43" cy="314030"/>
            </a:xfrm>
            <a:custGeom>
              <a:avLst/>
              <a:gdLst/>
              <a:ahLst/>
              <a:cxnLst/>
              <a:rect r="r" b="b" t="t" l="l"/>
              <a:pathLst>
                <a:path h="314030" w="740943">
                  <a:moveTo>
                    <a:pt x="41279" y="0"/>
                  </a:moveTo>
                  <a:lnTo>
                    <a:pt x="699664" y="0"/>
                  </a:lnTo>
                  <a:cubicBezTo>
                    <a:pt x="710612" y="0"/>
                    <a:pt x="721111" y="4349"/>
                    <a:pt x="728853" y="12090"/>
                  </a:cubicBezTo>
                  <a:cubicBezTo>
                    <a:pt x="736594" y="19832"/>
                    <a:pt x="740943" y="30331"/>
                    <a:pt x="740943" y="41279"/>
                  </a:cubicBezTo>
                  <a:lnTo>
                    <a:pt x="740943" y="272751"/>
                  </a:lnTo>
                  <a:cubicBezTo>
                    <a:pt x="740943" y="295549"/>
                    <a:pt x="722462" y="314030"/>
                    <a:pt x="699664" y="314030"/>
                  </a:cubicBezTo>
                  <a:lnTo>
                    <a:pt x="41279" y="314030"/>
                  </a:lnTo>
                  <a:cubicBezTo>
                    <a:pt x="18481" y="314030"/>
                    <a:pt x="0" y="295549"/>
                    <a:pt x="0" y="272751"/>
                  </a:cubicBezTo>
                  <a:lnTo>
                    <a:pt x="0" y="41279"/>
                  </a:lnTo>
                  <a:cubicBezTo>
                    <a:pt x="0" y="18481"/>
                    <a:pt x="18481" y="0"/>
                    <a:pt x="4127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0943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Understanding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8421" y="4300463"/>
            <a:ext cx="2552452" cy="1582757"/>
            <a:chOff x="0" y="0"/>
            <a:chExt cx="672251" cy="4168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Cleaning &amp; Features engineering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54563" y="4300463"/>
            <a:ext cx="2552452" cy="1192332"/>
            <a:chOff x="0" y="0"/>
            <a:chExt cx="672251" cy="314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Data Visualization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80706" y="4300463"/>
            <a:ext cx="2552452" cy="801906"/>
            <a:chOff x="0" y="0"/>
            <a:chExt cx="672251" cy="2112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2251" cy="211202"/>
            </a:xfrm>
            <a:custGeom>
              <a:avLst/>
              <a:gdLst/>
              <a:ahLst/>
              <a:cxnLst/>
              <a:rect r="r" b="b" t="t" l="l"/>
              <a:pathLst>
                <a:path h="21120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05"/>
                  </a:lnTo>
                  <a:cubicBezTo>
                    <a:pt x="672251" y="190832"/>
                    <a:pt x="651881" y="211202"/>
                    <a:pt x="626754" y="211202"/>
                  </a:cubicBezTo>
                  <a:lnTo>
                    <a:pt x="45497" y="211202"/>
                  </a:lnTo>
                  <a:cubicBezTo>
                    <a:pt x="20370" y="211202"/>
                    <a:pt x="0" y="190832"/>
                    <a:pt x="0" y="16570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72251" cy="2397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Modeling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706848" y="4300463"/>
            <a:ext cx="2552452" cy="1192332"/>
            <a:chOff x="0" y="0"/>
            <a:chExt cx="672251" cy="314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Observations &amp; conclusions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2975" y="6039341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Merge the labels, test and train sets into a data frame for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99483" y="6552230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Create new features from already existing 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42374" y="6039341"/>
            <a:ext cx="2457578" cy="135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Conduct modelling analysis on the data. Regression and Classification models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26619" y="271128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78003" y="2231373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Interpret the results of our model and give insignts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2983622" y="4941402"/>
            <a:ext cx="387307" cy="37237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6184197" y="4978639"/>
            <a:ext cx="344224" cy="113202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9080873" y="4896629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1807016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4533158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07396" y="5537568"/>
            <a:ext cx="613132" cy="222301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7804647" y="5715096"/>
            <a:ext cx="0" cy="168124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3256932" y="5102369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4777563" y="3697984"/>
            <a:ext cx="322484" cy="684490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0530790" y="3687835"/>
            <a:ext cx="0" cy="612628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5983074" y="3687835"/>
            <a:ext cx="0" cy="612628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3287377" y="1019175"/>
            <a:ext cx="11724140" cy="55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METHODOLOGY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349437" y="261413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AutoShape 38" id="38"/>
          <p:cNvSpPr/>
          <p:nvPr/>
        </p:nvSpPr>
        <p:spPr>
          <a:xfrm>
            <a:off x="7828272" y="5883221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6884" y="3566473"/>
          <a:ext cx="16464707" cy="5691827"/>
        </p:xfrm>
        <a:graphic>
          <a:graphicData uri="http://schemas.openxmlformats.org/drawingml/2006/table">
            <a:tbl>
              <a:tblPr/>
              <a:tblGrid>
                <a:gridCol w="2744118"/>
                <a:gridCol w="2744118"/>
                <a:gridCol w="2748889"/>
                <a:gridCol w="2739347"/>
                <a:gridCol w="2744118"/>
                <a:gridCol w="2744118"/>
              </a:tblGrid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Present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Ettore Sottsass organizes a meeting with designers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Coined a design called Memphis based on Sottsass' company, The Memphis Group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Resurfaced and inspired a Fall/Winter fashion collection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colorful knitwear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Auction of the largest collection of Memphis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 revival of nostalgia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935459" y="8092384"/>
            <a:ext cx="16445657" cy="1165916"/>
            <a:chOff x="0" y="0"/>
            <a:chExt cx="4331367" cy="307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31367" cy="307073"/>
            </a:xfrm>
            <a:custGeom>
              <a:avLst/>
              <a:gdLst/>
              <a:ahLst/>
              <a:cxnLst/>
              <a:rect r="r" b="b" t="t" l="l"/>
              <a:pathLst>
                <a:path h="307073" w="4331367">
                  <a:moveTo>
                    <a:pt x="7061" y="0"/>
                  </a:moveTo>
                  <a:lnTo>
                    <a:pt x="4324305" y="0"/>
                  </a:lnTo>
                  <a:cubicBezTo>
                    <a:pt x="4328205" y="0"/>
                    <a:pt x="4331367" y="3161"/>
                    <a:pt x="4331367" y="7061"/>
                  </a:cubicBezTo>
                  <a:lnTo>
                    <a:pt x="4331367" y="300011"/>
                  </a:lnTo>
                  <a:cubicBezTo>
                    <a:pt x="4331367" y="301884"/>
                    <a:pt x="4330622" y="303680"/>
                    <a:pt x="4329299" y="305004"/>
                  </a:cubicBezTo>
                  <a:cubicBezTo>
                    <a:pt x="4327974" y="306329"/>
                    <a:pt x="4326178" y="307073"/>
                    <a:pt x="4324305" y="307073"/>
                  </a:cubicBezTo>
                  <a:lnTo>
                    <a:pt x="7061" y="307073"/>
                  </a:lnTo>
                  <a:cubicBezTo>
                    <a:pt x="5189" y="307073"/>
                    <a:pt x="3392" y="306329"/>
                    <a:pt x="2068" y="305004"/>
                  </a:cubicBezTo>
                  <a:cubicBezTo>
                    <a:pt x="744" y="303680"/>
                    <a:pt x="0" y="301884"/>
                    <a:pt x="0" y="300011"/>
                  </a:cubicBezTo>
                  <a:lnTo>
                    <a:pt x="0" y="7061"/>
                  </a:lnTo>
                  <a:cubicBezTo>
                    <a:pt x="0" y="5189"/>
                    <a:pt x="744" y="3392"/>
                    <a:pt x="2068" y="2068"/>
                  </a:cubicBezTo>
                  <a:cubicBezTo>
                    <a:pt x="3392" y="744"/>
                    <a:pt x="5189" y="0"/>
                    <a:pt x="7061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331367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6884" y="8092384"/>
            <a:ext cx="1505623" cy="1165916"/>
            <a:chOff x="0" y="0"/>
            <a:chExt cx="396543" cy="3070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64285" y="8092384"/>
            <a:ext cx="1505623" cy="1165916"/>
            <a:chOff x="0" y="0"/>
            <a:chExt cx="396543" cy="3070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64285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658364" y="8092384"/>
            <a:ext cx="1505623" cy="1165916"/>
            <a:chOff x="0" y="0"/>
            <a:chExt cx="396543" cy="3070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09844" y="8092384"/>
            <a:ext cx="1505623" cy="1165916"/>
            <a:chOff x="0" y="0"/>
            <a:chExt cx="396543" cy="3070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61324" y="8092384"/>
            <a:ext cx="1505623" cy="1165916"/>
            <a:chOff x="0" y="0"/>
            <a:chExt cx="396543" cy="3070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912804" y="8092384"/>
            <a:ext cx="1505623" cy="1165916"/>
            <a:chOff x="0" y="0"/>
            <a:chExt cx="396543" cy="3070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27699" y="8345210"/>
            <a:ext cx="663993" cy="632600"/>
            <a:chOff x="0" y="0"/>
            <a:chExt cx="1772920" cy="1689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056739" y="8419848"/>
            <a:ext cx="708874" cy="483323"/>
          </a:xfrm>
          <a:custGeom>
            <a:avLst/>
            <a:gdLst/>
            <a:ahLst/>
            <a:cxnLst/>
            <a:rect r="r" b="b" t="t" l="l"/>
            <a:pathLst>
              <a:path h="483323" w="708874">
                <a:moveTo>
                  <a:pt x="0" y="0"/>
                </a:moveTo>
                <a:lnTo>
                  <a:pt x="708874" y="0"/>
                </a:lnTo>
                <a:lnTo>
                  <a:pt x="708874" y="483324"/>
                </a:lnTo>
                <a:lnTo>
                  <a:pt x="0" y="483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855315" y="8354169"/>
            <a:ext cx="614682" cy="614682"/>
          </a:xfrm>
          <a:custGeom>
            <a:avLst/>
            <a:gdLst/>
            <a:ahLst/>
            <a:cxnLst/>
            <a:rect r="r" b="b" t="t" l="l"/>
            <a:pathLst>
              <a:path h="614682" w="614682">
                <a:moveTo>
                  <a:pt x="0" y="0"/>
                </a:moveTo>
                <a:lnTo>
                  <a:pt x="614682" y="0"/>
                </a:lnTo>
                <a:lnTo>
                  <a:pt x="614682" y="614682"/>
                </a:lnTo>
                <a:lnTo>
                  <a:pt x="0" y="61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639268" y="8444109"/>
            <a:ext cx="549735" cy="494762"/>
          </a:xfrm>
          <a:custGeom>
            <a:avLst/>
            <a:gdLst/>
            <a:ahLst/>
            <a:cxnLst/>
            <a:rect r="r" b="b" t="t" l="l"/>
            <a:pathLst>
              <a:path h="494762" w="549735">
                <a:moveTo>
                  <a:pt x="0" y="0"/>
                </a:moveTo>
                <a:lnTo>
                  <a:pt x="549736" y="0"/>
                </a:lnTo>
                <a:lnTo>
                  <a:pt x="549736" y="494762"/>
                </a:lnTo>
                <a:lnTo>
                  <a:pt x="0" y="494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479725" y="8384149"/>
            <a:ext cx="371782" cy="554722"/>
          </a:xfrm>
          <a:custGeom>
            <a:avLst/>
            <a:gdLst/>
            <a:ahLst/>
            <a:cxnLst/>
            <a:rect r="r" b="b" t="t" l="l"/>
            <a:pathLst>
              <a:path h="554722" w="371782">
                <a:moveTo>
                  <a:pt x="0" y="0"/>
                </a:moveTo>
                <a:lnTo>
                  <a:pt x="371782" y="0"/>
                </a:lnTo>
                <a:lnTo>
                  <a:pt x="371782" y="554722"/>
                </a:lnTo>
                <a:lnTo>
                  <a:pt x="0" y="554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175881" y="8333934"/>
            <a:ext cx="482430" cy="655152"/>
          </a:xfrm>
          <a:custGeom>
            <a:avLst/>
            <a:gdLst/>
            <a:ahLst/>
            <a:cxnLst/>
            <a:rect r="r" b="b" t="t" l="l"/>
            <a:pathLst>
              <a:path h="655152" w="482430">
                <a:moveTo>
                  <a:pt x="0" y="0"/>
                </a:moveTo>
                <a:lnTo>
                  <a:pt x="482430" y="0"/>
                </a:lnTo>
                <a:lnTo>
                  <a:pt x="482430" y="655152"/>
                </a:lnTo>
                <a:lnTo>
                  <a:pt x="0" y="655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ofa quirky design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06884" y="3566473"/>
          <a:ext cx="16464707" cy="5691827"/>
        </p:xfrm>
        <a:graphic>
          <a:graphicData uri="http://schemas.openxmlformats.org/drawingml/2006/table">
            <a:tbl>
              <a:tblPr/>
              <a:tblGrid>
                <a:gridCol w="2744118"/>
                <a:gridCol w="2744118"/>
                <a:gridCol w="2748889"/>
                <a:gridCol w="2739347"/>
                <a:gridCol w="2744118"/>
                <a:gridCol w="2744118"/>
              </a:tblGrid>
              <a:tr h="101917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2016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120"/>
                        </a:lnSpc>
                        <a:defRPr/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Present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265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Ettore Sottsass organizes a meeting with designers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57150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Coined a design called Memphis based on Sottsass' company, The Memphis Group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Resurfaced and inspired a Fall/Winter fashion collection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colorful knitwear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Auction of the largest collection of Memphis designs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00"/>
                        </a:lnSpc>
                        <a:defRPr/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 revival of nostalgia</a:t>
                      </a:r>
                      <a:endParaRPr lang="en-US" sz="1100"/>
                    </a:p>
                  </a:txBody>
                  <a:tcPr marL="190500" marR="190500" marT="190500" marB="190500" anchor="t">
                    <a:lnL cmpd="sng" algn="ctr" cap="flat" w="47625">
                      <a:solidFill>
                        <a:srgbClr val="ED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935459" y="8092384"/>
            <a:ext cx="16445657" cy="1165916"/>
            <a:chOff x="0" y="0"/>
            <a:chExt cx="4331367" cy="30707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31367" cy="307073"/>
            </a:xfrm>
            <a:custGeom>
              <a:avLst/>
              <a:gdLst/>
              <a:ahLst/>
              <a:cxnLst/>
              <a:rect r="r" b="b" t="t" l="l"/>
              <a:pathLst>
                <a:path h="307073" w="4331367">
                  <a:moveTo>
                    <a:pt x="7061" y="0"/>
                  </a:moveTo>
                  <a:lnTo>
                    <a:pt x="4324305" y="0"/>
                  </a:lnTo>
                  <a:cubicBezTo>
                    <a:pt x="4328205" y="0"/>
                    <a:pt x="4331367" y="3161"/>
                    <a:pt x="4331367" y="7061"/>
                  </a:cubicBezTo>
                  <a:lnTo>
                    <a:pt x="4331367" y="300011"/>
                  </a:lnTo>
                  <a:cubicBezTo>
                    <a:pt x="4331367" y="301884"/>
                    <a:pt x="4330622" y="303680"/>
                    <a:pt x="4329299" y="305004"/>
                  </a:cubicBezTo>
                  <a:cubicBezTo>
                    <a:pt x="4327974" y="306329"/>
                    <a:pt x="4326178" y="307073"/>
                    <a:pt x="4324305" y="307073"/>
                  </a:cubicBezTo>
                  <a:lnTo>
                    <a:pt x="7061" y="307073"/>
                  </a:lnTo>
                  <a:cubicBezTo>
                    <a:pt x="5189" y="307073"/>
                    <a:pt x="3392" y="306329"/>
                    <a:pt x="2068" y="305004"/>
                  </a:cubicBezTo>
                  <a:cubicBezTo>
                    <a:pt x="744" y="303680"/>
                    <a:pt x="0" y="301884"/>
                    <a:pt x="0" y="300011"/>
                  </a:cubicBezTo>
                  <a:lnTo>
                    <a:pt x="0" y="7061"/>
                  </a:lnTo>
                  <a:cubicBezTo>
                    <a:pt x="0" y="5189"/>
                    <a:pt x="744" y="3392"/>
                    <a:pt x="2068" y="2068"/>
                  </a:cubicBezTo>
                  <a:cubicBezTo>
                    <a:pt x="3392" y="744"/>
                    <a:pt x="5189" y="0"/>
                    <a:pt x="7061" y="0"/>
                  </a:cubicBezTo>
                  <a:close/>
                </a:path>
              </a:pathLst>
            </a:custGeom>
            <a:solidFill>
              <a:srgbClr val="EDF0F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331367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6884" y="8092384"/>
            <a:ext cx="1505623" cy="1165916"/>
            <a:chOff x="0" y="0"/>
            <a:chExt cx="396543" cy="3070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4664285" y="8092384"/>
            <a:ext cx="1505623" cy="1165916"/>
            <a:chOff x="0" y="0"/>
            <a:chExt cx="396543" cy="3070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4664285" y="8092384"/>
            <a:ext cx="1505623" cy="1165916"/>
            <a:chOff x="0" y="0"/>
            <a:chExt cx="1737215" cy="134525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37215" cy="1345255"/>
            </a:xfrm>
            <a:custGeom>
              <a:avLst/>
              <a:gdLst/>
              <a:ahLst/>
              <a:cxnLst/>
              <a:rect r="r" b="b" t="t" l="l"/>
              <a:pathLst>
                <a:path h="1345255" w="1737215">
                  <a:moveTo>
                    <a:pt x="1612755" y="1345255"/>
                  </a:moveTo>
                  <a:lnTo>
                    <a:pt x="124460" y="1345255"/>
                  </a:lnTo>
                  <a:cubicBezTo>
                    <a:pt x="55880" y="1345255"/>
                    <a:pt x="0" y="1289375"/>
                    <a:pt x="0" y="122079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612755" y="0"/>
                  </a:lnTo>
                  <a:cubicBezTo>
                    <a:pt x="1681335" y="0"/>
                    <a:pt x="1737215" y="55880"/>
                    <a:pt x="1737215" y="124460"/>
                  </a:cubicBezTo>
                  <a:lnTo>
                    <a:pt x="1737215" y="1220795"/>
                  </a:lnTo>
                  <a:cubicBezTo>
                    <a:pt x="1737215" y="1289375"/>
                    <a:pt x="1681335" y="1345255"/>
                    <a:pt x="1612755" y="1345255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3658364" y="8092384"/>
            <a:ext cx="1505623" cy="1165916"/>
            <a:chOff x="0" y="0"/>
            <a:chExt cx="396543" cy="30707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6409844" y="8092384"/>
            <a:ext cx="1505623" cy="1165916"/>
            <a:chOff x="0" y="0"/>
            <a:chExt cx="396543" cy="30707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161324" y="8092384"/>
            <a:ext cx="1505623" cy="1165916"/>
            <a:chOff x="0" y="0"/>
            <a:chExt cx="396543" cy="30707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1912804" y="8092384"/>
            <a:ext cx="1505623" cy="1165916"/>
            <a:chOff x="0" y="0"/>
            <a:chExt cx="396543" cy="30707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96543" cy="307073"/>
            </a:xfrm>
            <a:custGeom>
              <a:avLst/>
              <a:gdLst/>
              <a:ahLst/>
              <a:cxnLst/>
              <a:rect r="r" b="b" t="t" l="l"/>
              <a:pathLst>
                <a:path h="307073" w="396543">
                  <a:moveTo>
                    <a:pt x="77130" y="0"/>
                  </a:moveTo>
                  <a:lnTo>
                    <a:pt x="319413" y="0"/>
                  </a:lnTo>
                  <a:cubicBezTo>
                    <a:pt x="339869" y="0"/>
                    <a:pt x="359487" y="8126"/>
                    <a:pt x="373952" y="22591"/>
                  </a:cubicBezTo>
                  <a:cubicBezTo>
                    <a:pt x="388417" y="37056"/>
                    <a:pt x="396543" y="56674"/>
                    <a:pt x="396543" y="77130"/>
                  </a:cubicBezTo>
                  <a:lnTo>
                    <a:pt x="396543" y="229943"/>
                  </a:lnTo>
                  <a:cubicBezTo>
                    <a:pt x="396543" y="250399"/>
                    <a:pt x="388417" y="270017"/>
                    <a:pt x="373952" y="284482"/>
                  </a:cubicBezTo>
                  <a:cubicBezTo>
                    <a:pt x="359487" y="298946"/>
                    <a:pt x="339869" y="307073"/>
                    <a:pt x="319413" y="307073"/>
                  </a:cubicBezTo>
                  <a:lnTo>
                    <a:pt x="77130" y="307073"/>
                  </a:lnTo>
                  <a:cubicBezTo>
                    <a:pt x="56674" y="307073"/>
                    <a:pt x="37056" y="298946"/>
                    <a:pt x="22591" y="284482"/>
                  </a:cubicBezTo>
                  <a:cubicBezTo>
                    <a:pt x="8126" y="270017"/>
                    <a:pt x="0" y="250399"/>
                    <a:pt x="0" y="229943"/>
                  </a:cubicBezTo>
                  <a:lnTo>
                    <a:pt x="0" y="77130"/>
                  </a:lnTo>
                  <a:cubicBezTo>
                    <a:pt x="0" y="56674"/>
                    <a:pt x="8126" y="37056"/>
                    <a:pt x="22591" y="22591"/>
                  </a:cubicBezTo>
                  <a:cubicBezTo>
                    <a:pt x="37056" y="8126"/>
                    <a:pt x="56674" y="0"/>
                    <a:pt x="7713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396543" cy="335648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</a:p>
          </p:txBody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327699" y="8345210"/>
            <a:ext cx="663993" cy="632600"/>
            <a:chOff x="0" y="0"/>
            <a:chExt cx="1772920" cy="1689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-8890" y="-5080"/>
              <a:ext cx="1789430" cy="1701800"/>
            </a:xfrm>
            <a:custGeom>
              <a:avLst/>
              <a:gdLst/>
              <a:ahLst/>
              <a:cxnLst/>
              <a:rect r="r" b="b" t="t" l="l"/>
              <a:pathLst>
                <a:path h="1701800" w="1789430">
                  <a:moveTo>
                    <a:pt x="922020" y="21590"/>
                  </a:moveTo>
                  <a:lnTo>
                    <a:pt x="1172210" y="529590"/>
                  </a:lnTo>
                  <a:cubicBezTo>
                    <a:pt x="1176020" y="538480"/>
                    <a:pt x="1184910" y="544830"/>
                    <a:pt x="1195070" y="546100"/>
                  </a:cubicBezTo>
                  <a:lnTo>
                    <a:pt x="1755140" y="627380"/>
                  </a:lnTo>
                  <a:cubicBezTo>
                    <a:pt x="1779270" y="631190"/>
                    <a:pt x="1789430" y="661670"/>
                    <a:pt x="1771650" y="678180"/>
                  </a:cubicBezTo>
                  <a:lnTo>
                    <a:pt x="1366520" y="1073150"/>
                  </a:lnTo>
                  <a:cubicBezTo>
                    <a:pt x="1358900" y="1079500"/>
                    <a:pt x="1356360" y="1089660"/>
                    <a:pt x="1357630" y="1099820"/>
                  </a:cubicBezTo>
                  <a:lnTo>
                    <a:pt x="1452880" y="1658620"/>
                  </a:lnTo>
                  <a:cubicBezTo>
                    <a:pt x="1456690" y="1682750"/>
                    <a:pt x="1431290" y="1701800"/>
                    <a:pt x="1409700" y="1690370"/>
                  </a:cubicBezTo>
                  <a:lnTo>
                    <a:pt x="908050" y="1426210"/>
                  </a:lnTo>
                  <a:cubicBezTo>
                    <a:pt x="899160" y="1421130"/>
                    <a:pt x="889000" y="1421130"/>
                    <a:pt x="880110" y="1426210"/>
                  </a:cubicBezTo>
                  <a:lnTo>
                    <a:pt x="378460" y="1690370"/>
                  </a:lnTo>
                  <a:cubicBezTo>
                    <a:pt x="356870" y="1701800"/>
                    <a:pt x="331470" y="1682750"/>
                    <a:pt x="335280" y="1658620"/>
                  </a:cubicBezTo>
                  <a:lnTo>
                    <a:pt x="430530" y="1099820"/>
                  </a:lnTo>
                  <a:cubicBezTo>
                    <a:pt x="431800" y="1089660"/>
                    <a:pt x="429260" y="1080770"/>
                    <a:pt x="421640" y="1073150"/>
                  </a:cubicBezTo>
                  <a:lnTo>
                    <a:pt x="17780" y="678180"/>
                  </a:lnTo>
                  <a:cubicBezTo>
                    <a:pt x="0" y="660400"/>
                    <a:pt x="10160" y="631190"/>
                    <a:pt x="34290" y="627380"/>
                  </a:cubicBezTo>
                  <a:lnTo>
                    <a:pt x="594360" y="546100"/>
                  </a:lnTo>
                  <a:cubicBezTo>
                    <a:pt x="604520" y="544830"/>
                    <a:pt x="612140" y="538480"/>
                    <a:pt x="617220" y="529590"/>
                  </a:cubicBezTo>
                  <a:lnTo>
                    <a:pt x="867410" y="21590"/>
                  </a:lnTo>
                  <a:cubicBezTo>
                    <a:pt x="878840" y="0"/>
                    <a:pt x="910590" y="0"/>
                    <a:pt x="922020" y="2159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4056739" y="8419848"/>
            <a:ext cx="708874" cy="483323"/>
          </a:xfrm>
          <a:custGeom>
            <a:avLst/>
            <a:gdLst/>
            <a:ahLst/>
            <a:cxnLst/>
            <a:rect r="r" b="b" t="t" l="l"/>
            <a:pathLst>
              <a:path h="483323" w="708874">
                <a:moveTo>
                  <a:pt x="0" y="0"/>
                </a:moveTo>
                <a:lnTo>
                  <a:pt x="708874" y="0"/>
                </a:lnTo>
                <a:lnTo>
                  <a:pt x="708874" y="483324"/>
                </a:lnTo>
                <a:lnTo>
                  <a:pt x="0" y="4833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6855315" y="8354169"/>
            <a:ext cx="614682" cy="614682"/>
          </a:xfrm>
          <a:custGeom>
            <a:avLst/>
            <a:gdLst/>
            <a:ahLst/>
            <a:cxnLst/>
            <a:rect r="r" b="b" t="t" l="l"/>
            <a:pathLst>
              <a:path h="614682" w="614682">
                <a:moveTo>
                  <a:pt x="0" y="0"/>
                </a:moveTo>
                <a:lnTo>
                  <a:pt x="614682" y="0"/>
                </a:lnTo>
                <a:lnTo>
                  <a:pt x="614682" y="614682"/>
                </a:lnTo>
                <a:lnTo>
                  <a:pt x="0" y="6146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9639268" y="8444109"/>
            <a:ext cx="549735" cy="494762"/>
          </a:xfrm>
          <a:custGeom>
            <a:avLst/>
            <a:gdLst/>
            <a:ahLst/>
            <a:cxnLst/>
            <a:rect r="r" b="b" t="t" l="l"/>
            <a:pathLst>
              <a:path h="494762" w="549735">
                <a:moveTo>
                  <a:pt x="0" y="0"/>
                </a:moveTo>
                <a:lnTo>
                  <a:pt x="549736" y="0"/>
                </a:lnTo>
                <a:lnTo>
                  <a:pt x="549736" y="494762"/>
                </a:lnTo>
                <a:lnTo>
                  <a:pt x="0" y="4947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1" id="31"/>
          <p:cNvSpPr/>
          <p:nvPr/>
        </p:nvSpPr>
        <p:spPr>
          <a:xfrm flipH="false" flipV="false" rot="0">
            <a:off x="12479725" y="8384149"/>
            <a:ext cx="371782" cy="554722"/>
          </a:xfrm>
          <a:custGeom>
            <a:avLst/>
            <a:gdLst/>
            <a:ahLst/>
            <a:cxnLst/>
            <a:rect r="r" b="b" t="t" l="l"/>
            <a:pathLst>
              <a:path h="554722" w="371782">
                <a:moveTo>
                  <a:pt x="0" y="0"/>
                </a:moveTo>
                <a:lnTo>
                  <a:pt x="371782" y="0"/>
                </a:lnTo>
                <a:lnTo>
                  <a:pt x="371782" y="554722"/>
                </a:lnTo>
                <a:lnTo>
                  <a:pt x="0" y="5547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15175881" y="8333934"/>
            <a:ext cx="482430" cy="655152"/>
          </a:xfrm>
          <a:custGeom>
            <a:avLst/>
            <a:gdLst/>
            <a:ahLst/>
            <a:cxnLst/>
            <a:rect r="r" b="b" t="t" l="l"/>
            <a:pathLst>
              <a:path h="655152" w="482430">
                <a:moveTo>
                  <a:pt x="0" y="0"/>
                </a:moveTo>
                <a:lnTo>
                  <a:pt x="482430" y="0"/>
                </a:lnTo>
                <a:lnTo>
                  <a:pt x="482430" y="655152"/>
                </a:lnTo>
                <a:lnTo>
                  <a:pt x="0" y="65515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4" id="3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35" id="35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ofa quirky design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28923" y="5059610"/>
            <a:ext cx="2213793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3653813" y="6634720"/>
            <a:ext cx="284725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1664026" y="3534780"/>
            <a:ext cx="309053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4925958" y="4936703"/>
            <a:ext cx="302965" cy="30296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4171398"/>
            <a:ext cx="2457578" cy="1780557"/>
            <a:chOff x="0" y="0"/>
            <a:chExt cx="3276771" cy="237407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1981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579566"/>
              <a:ext cx="3276771" cy="179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Coined a design called Memphis based on Sottsass' company, The Memphis Group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456739"/>
            <a:ext cx="2457578" cy="1423370"/>
            <a:chOff x="0" y="0"/>
            <a:chExt cx="3276771" cy="1897826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1980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560516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Ettore Sottsass organizes a meeting with designers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365409" y="6508478"/>
            <a:ext cx="2457578" cy="1442085"/>
            <a:chOff x="0" y="0"/>
            <a:chExt cx="3276771" cy="1922780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585470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Resurfaced and inspired a Fall/Winter fashion collection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465013" y="6508478"/>
            <a:ext cx="2457578" cy="1099185"/>
            <a:chOff x="0" y="0"/>
            <a:chExt cx="3276771" cy="1465580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2015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585470"/>
              <a:ext cx="3276771" cy="880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Inspired colorful knitwear designs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01722" y="4357135"/>
            <a:ext cx="2457578" cy="1423370"/>
            <a:chOff x="0" y="0"/>
            <a:chExt cx="3276771" cy="1897826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2016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560516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Auction of the largest collection of Memphis designs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801722" y="1629007"/>
            <a:ext cx="2457578" cy="708995"/>
            <a:chOff x="0" y="0"/>
            <a:chExt cx="3276771" cy="945326"/>
          </a:xfrm>
        </p:grpSpPr>
        <p:sp>
          <p:nvSpPr>
            <p:cNvPr name="TextBox 24" id="24"/>
            <p:cNvSpPr txBox="true"/>
            <p:nvPr/>
          </p:nvSpPr>
          <p:spPr>
            <a:xfrm rot="0">
              <a:off x="0" y="-47625"/>
              <a:ext cx="3276771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59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PRESENT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0" y="522416"/>
              <a:ext cx="3276771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 revival of nostalgia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925958" y="8086923"/>
            <a:ext cx="302965" cy="302965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442716" y="4936703"/>
            <a:ext cx="302965" cy="302965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542319" y="4936703"/>
            <a:ext cx="302965" cy="30296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5" id="35"/>
          <p:cNvSpPr/>
          <p:nvPr/>
        </p:nvSpPr>
        <p:spPr>
          <a:xfrm>
            <a:off x="7745681" y="5059610"/>
            <a:ext cx="2796638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6" id="36"/>
          <p:cNvGrpSpPr/>
          <p:nvPr/>
        </p:nvGrpSpPr>
        <p:grpSpPr>
          <a:xfrm rot="0">
            <a:off x="13065290" y="4936703"/>
            <a:ext cx="302965" cy="30296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39" id="39"/>
          <p:cNvSpPr/>
          <p:nvPr/>
        </p:nvSpPr>
        <p:spPr>
          <a:xfrm>
            <a:off x="10845284" y="5059610"/>
            <a:ext cx="2220005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0" id="40"/>
          <p:cNvGrpSpPr/>
          <p:nvPr/>
        </p:nvGrpSpPr>
        <p:grpSpPr>
          <a:xfrm rot="0">
            <a:off x="13057811" y="1715123"/>
            <a:ext cx="302965" cy="30296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AutoShape 43" id="43"/>
          <p:cNvSpPr/>
          <p:nvPr/>
        </p:nvSpPr>
        <p:spPr>
          <a:xfrm>
            <a:off x="4100983" y="8214593"/>
            <a:ext cx="824975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>
            <a:off x="4100983" y="5064373"/>
            <a:ext cx="824975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5" id="45"/>
          <p:cNvSpPr/>
          <p:nvPr/>
        </p:nvSpPr>
        <p:spPr>
          <a:xfrm>
            <a:off x="7247671" y="5562382"/>
            <a:ext cx="693055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6" id="46"/>
          <p:cNvSpPr/>
          <p:nvPr/>
        </p:nvSpPr>
        <p:spPr>
          <a:xfrm>
            <a:off x="10347274" y="5562382"/>
            <a:ext cx="693055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7" id="47"/>
          <p:cNvSpPr/>
          <p:nvPr/>
        </p:nvSpPr>
        <p:spPr>
          <a:xfrm>
            <a:off x="13368248" y="5061991"/>
            <a:ext cx="824988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3360776" y="1842793"/>
            <a:ext cx="832591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1028700" y="1028700"/>
            <a:ext cx="7239467" cy="1028272"/>
            <a:chOff x="0" y="0"/>
            <a:chExt cx="9652623" cy="1371029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8960" y="-9525"/>
              <a:ext cx="9643662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24"/>
              <a:ext cx="9643662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09563" y="3177749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Ettore Sottsass organizes a meeting with designers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554125" y="615457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5416578" y="5144653"/>
            <a:ext cx="2624477" cy="1360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Coined a design called Memphis based on Sottsass' company, The Memphis Group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09563" y="7651577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Resurfaced and inspired a Fall/Winter fashion collection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23720" y="3520649"/>
            <a:ext cx="2457578" cy="331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 revival of nostalgia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71595" y="5316103"/>
            <a:ext cx="2457578" cy="1017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Auction of the largest collection of Memphis designs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3720" y="7823027"/>
            <a:ext cx="2457578" cy="674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Inspired colorful knitwear designs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16578" y="3313956"/>
            <a:ext cx="2552452" cy="802005"/>
            <a:chOff x="0" y="0"/>
            <a:chExt cx="672251" cy="21122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1980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4543176" y="3691146"/>
            <a:ext cx="873402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-5400000">
            <a:off x="10208641" y="614542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4609851" y="9229725"/>
            <a:ext cx="8711666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416578" y="7787784"/>
            <a:ext cx="2552452" cy="802005"/>
            <a:chOff x="0" y="0"/>
            <a:chExt cx="672251" cy="21122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2011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>
            <a:off x="4543176" y="8164974"/>
            <a:ext cx="873402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4071595" y="3313956"/>
            <a:ext cx="2552452" cy="802005"/>
            <a:chOff x="0" y="0"/>
            <a:chExt cx="672251" cy="211228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PRESENT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>
            <a:off x="13198193" y="3691146"/>
            <a:ext cx="873402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4071595" y="7787784"/>
            <a:ext cx="2552452" cy="802005"/>
            <a:chOff x="0" y="0"/>
            <a:chExt cx="672251" cy="211228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2015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>
            <a:off x="13198193" y="8164974"/>
            <a:ext cx="873402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338239" y="5452311"/>
            <a:ext cx="2552452" cy="802005"/>
            <a:chOff x="0" y="0"/>
            <a:chExt cx="672251" cy="21122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1981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3890691" y="5829501"/>
            <a:ext cx="841762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9992359" y="5452311"/>
            <a:ext cx="2552452" cy="802005"/>
            <a:chOff x="0" y="0"/>
            <a:chExt cx="672251" cy="21122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72251" cy="211228"/>
            </a:xfrm>
            <a:custGeom>
              <a:avLst/>
              <a:gdLst/>
              <a:ahLst/>
              <a:cxnLst/>
              <a:rect r="r" b="b" t="t" l="l"/>
              <a:pathLst>
                <a:path h="21122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31"/>
                  </a:lnTo>
                  <a:cubicBezTo>
                    <a:pt x="672251" y="190858"/>
                    <a:pt x="651881" y="211228"/>
                    <a:pt x="626754" y="211228"/>
                  </a:cubicBezTo>
                  <a:lnTo>
                    <a:pt x="45497" y="211228"/>
                  </a:lnTo>
                  <a:cubicBezTo>
                    <a:pt x="20370" y="211228"/>
                    <a:pt x="0" y="190858"/>
                    <a:pt x="0" y="16573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72251" cy="23980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2016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>
            <a:off x="12544812" y="5829501"/>
            <a:ext cx="841762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80087" y="4057978"/>
            <a:ext cx="946844" cy="946844"/>
            <a:chOff x="0" y="0"/>
            <a:chExt cx="556826" cy="55682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1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92513" y="6398875"/>
            <a:ext cx="2457578" cy="1184110"/>
            <a:chOff x="0" y="0"/>
            <a:chExt cx="3276771" cy="15788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2015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698703"/>
              <a:ext cx="3276771" cy="880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Inspired colorful knitwear designs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6398875"/>
            <a:ext cx="2457578" cy="1527010"/>
            <a:chOff x="0" y="0"/>
            <a:chExt cx="3276771" cy="203601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1980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Ettore Sottsass organizes a meeting with designers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783304" y="6398875"/>
            <a:ext cx="2457578" cy="1869910"/>
            <a:chOff x="0" y="0"/>
            <a:chExt cx="3276771" cy="2493213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1981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698703"/>
              <a:ext cx="3276771" cy="17945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Coined a design called Memphis based on Sottsass' company, The Memphis Group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537909" y="6398875"/>
            <a:ext cx="2457578" cy="1527010"/>
            <a:chOff x="0" y="0"/>
            <a:chExt cx="3276771" cy="2036013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2011</a:t>
              </a:r>
            </a:p>
          </p:txBody>
        </p:sp>
        <p:sp>
          <p:nvSpPr>
            <p:cNvPr name="TextBox 16" id="16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Resurfaced and inspired a Fall/Winter fashion collection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2047117" y="6398875"/>
            <a:ext cx="2457578" cy="1527010"/>
            <a:chOff x="0" y="0"/>
            <a:chExt cx="3276771" cy="2036013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2016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698703"/>
              <a:ext cx="3276771" cy="13373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Auction of the</a:t>
              </a:r>
            </a:p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largest collection of Memphis designs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4801722" y="6398875"/>
            <a:ext cx="2457578" cy="841210"/>
            <a:chOff x="0" y="0"/>
            <a:chExt cx="3276771" cy="1121613"/>
          </a:xfrm>
        </p:grpSpPr>
        <p:sp>
          <p:nvSpPr>
            <p:cNvPr name="TextBox 21" id="21"/>
            <p:cNvSpPr txBox="true"/>
            <p:nvPr/>
          </p:nvSpPr>
          <p:spPr>
            <a:xfrm rot="0">
              <a:off x="0" y="-28575"/>
              <a:ext cx="3276771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191919"/>
                  </a:solidFill>
                  <a:latin typeface="Aileron Bold"/>
                </a:rPr>
                <a:t>PRESENT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698703"/>
              <a:ext cx="3276771" cy="4229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700"/>
                </a:lnSpc>
              </a:pPr>
              <a:r>
                <a:rPr lang="en-US" sz="1800" spc="26">
                  <a:solidFill>
                    <a:srgbClr val="191919"/>
                  </a:solidFill>
                  <a:latin typeface="Aileron"/>
                </a:rPr>
                <a:t>A revival of nostalgia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5557089" y="4057978"/>
            <a:ext cx="946844" cy="946844"/>
            <a:chOff x="0" y="0"/>
            <a:chExt cx="556826" cy="55682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6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4604586" y="4040703"/>
            <a:ext cx="946844" cy="946844"/>
            <a:chOff x="0" y="0"/>
            <a:chExt cx="556826" cy="556826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2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290888" y="4057978"/>
            <a:ext cx="946844" cy="946844"/>
            <a:chOff x="0" y="0"/>
            <a:chExt cx="556826" cy="5568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3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0046288" y="4057978"/>
            <a:ext cx="946844" cy="946844"/>
            <a:chOff x="0" y="0"/>
            <a:chExt cx="556826" cy="556826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4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2801688" y="4057978"/>
            <a:ext cx="946844" cy="946844"/>
            <a:chOff x="0" y="0"/>
            <a:chExt cx="556826" cy="556826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5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857450" y="5377069"/>
            <a:ext cx="792119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39" id="39"/>
          <p:cNvSpPr/>
          <p:nvPr/>
        </p:nvSpPr>
        <p:spPr>
          <a:xfrm>
            <a:off x="4672942" y="5368802"/>
            <a:ext cx="810133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0" id="40"/>
          <p:cNvSpPr/>
          <p:nvPr/>
        </p:nvSpPr>
        <p:spPr>
          <a:xfrm>
            <a:off x="7368250" y="5377069"/>
            <a:ext cx="792119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1" id="41"/>
          <p:cNvSpPr/>
          <p:nvPr/>
        </p:nvSpPr>
        <p:spPr>
          <a:xfrm>
            <a:off x="10123651" y="5377069"/>
            <a:ext cx="792119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2" id="42"/>
          <p:cNvSpPr/>
          <p:nvPr/>
        </p:nvSpPr>
        <p:spPr>
          <a:xfrm>
            <a:off x="12879051" y="5377069"/>
            <a:ext cx="792119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3" id="43"/>
          <p:cNvSpPr/>
          <p:nvPr/>
        </p:nvSpPr>
        <p:spPr>
          <a:xfrm>
            <a:off x="15634082" y="5377439"/>
            <a:ext cx="792858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44" id="44"/>
          <p:cNvSpPr/>
          <p:nvPr/>
        </p:nvSpPr>
        <p:spPr>
          <a:xfrm>
            <a:off x="2726892" y="4494188"/>
            <a:ext cx="1877734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5" id="45"/>
          <p:cNvSpPr/>
          <p:nvPr/>
        </p:nvSpPr>
        <p:spPr>
          <a:xfrm>
            <a:off x="5551388" y="4494188"/>
            <a:ext cx="1739543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6" id="46"/>
          <p:cNvSpPr/>
          <p:nvPr/>
        </p:nvSpPr>
        <p:spPr>
          <a:xfrm>
            <a:off x="8237732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7" id="47"/>
          <p:cNvSpPr/>
          <p:nvPr/>
        </p:nvSpPr>
        <p:spPr>
          <a:xfrm>
            <a:off x="10993132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8" id="48"/>
          <p:cNvSpPr/>
          <p:nvPr/>
        </p:nvSpPr>
        <p:spPr>
          <a:xfrm>
            <a:off x="13748533" y="4502825"/>
            <a:ext cx="1808556" cy="5715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9" id="49"/>
          <p:cNvGrpSpPr/>
          <p:nvPr/>
        </p:nvGrpSpPr>
        <p:grpSpPr>
          <a:xfrm rot="0">
            <a:off x="3276483" y="1028700"/>
            <a:ext cx="11735033" cy="1028305"/>
            <a:chOff x="0" y="0"/>
            <a:chExt cx="15646711" cy="1371073"/>
          </a:xfrm>
        </p:grpSpPr>
        <p:sp>
          <p:nvSpPr>
            <p:cNvPr name="TextBox 50" id="50"/>
            <p:cNvSpPr txBox="true"/>
            <p:nvPr/>
          </p:nvSpPr>
          <p:spPr>
            <a:xfrm rot="0">
              <a:off x="14525" y="-9525"/>
              <a:ext cx="15632187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MEMPHIS DESIGN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0" y="899268"/>
              <a:ext cx="15632187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a quirky design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0" y="-23536"/>
          <a:ext cx="18288000" cy="10310536"/>
        </p:xfrm>
        <a:graphic>
          <a:graphicData uri="http://schemas.openxmlformats.org/drawingml/2006/table">
            <a:tbl>
              <a:tblPr/>
              <a:tblGrid>
                <a:gridCol w="3048000"/>
                <a:gridCol w="3048000"/>
                <a:gridCol w="3053299"/>
                <a:gridCol w="3042701"/>
                <a:gridCol w="3048000"/>
                <a:gridCol w="3048000"/>
              </a:tblGrid>
              <a:tr h="1031053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>
                          <a:solidFill>
                            <a:srgbClr val="191919"/>
                          </a:solidFill>
                          <a:latin typeface="Aileron Bold"/>
                        </a:rPr>
                        <a:t>1980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Ettore Sottsass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organizes a meeting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>
                          <a:solidFill>
                            <a:srgbClr val="191919"/>
                          </a:solidFill>
                          <a:latin typeface="Aileron"/>
                        </a:rPr>
                        <a:t>with designers</a:t>
                      </a: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1981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Coined a design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called Memphis based on Sottsass' company, The Memphis Group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2011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Resurfaced and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a Fall/Winter fashion collection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600"/>
                        </a:lnSpc>
                      </a:pPr>
                      <a:r>
                        <a:rPr lang="en-US" sz="2400" spc="36">
                          <a:solidFill>
                            <a:srgbClr val="191919"/>
                          </a:solidFill>
                          <a:latin typeface="Aileron Bold"/>
                        </a:rPr>
                        <a:t>2015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Inspired colorful knitwear designs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2016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Auction of the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largest collection of Memphis designs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  <a:p>
                      <a:pPr algn="ctr">
                        <a:lnSpc>
                          <a:spcPts val="3599"/>
                        </a:lnSpc>
                      </a:pPr>
                      <a:r>
                        <a:rPr lang="en-US" sz="2399" spc="35">
                          <a:solidFill>
                            <a:srgbClr val="191919"/>
                          </a:solidFill>
                          <a:latin typeface="Aileron Bold"/>
                        </a:rPr>
                        <a:t>PRESENT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A revival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  <a:r>
                        <a:rPr lang="en-US" sz="1800" spc="26">
                          <a:solidFill>
                            <a:srgbClr val="191919"/>
                          </a:solidFill>
                          <a:latin typeface="Aileron"/>
                        </a:rPr>
                        <a:t>of nostalgia</a:t>
                      </a:r>
                    </a:p>
                    <a:p>
                      <a:pPr algn="ctr">
                        <a:lnSpc>
                          <a:spcPts val="2700"/>
                        </a:lnSpc>
                      </a:pPr>
                    </a:p>
                  </a:txBody>
                  <a:tcPr marL="190500" marR="190500" marT="190500" marB="190500" anchor="t">
                    <a:lnL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F0F2"/>
                    </a:solidFill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-829633">
            <a:off x="101452" y="8486967"/>
            <a:ext cx="20724935" cy="5634207"/>
            <a:chOff x="0" y="0"/>
            <a:chExt cx="5458419" cy="1483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829633">
            <a:off x="-2015856" y="-2222871"/>
            <a:ext cx="20724935" cy="5634207"/>
            <a:chOff x="0" y="0"/>
            <a:chExt cx="5458419" cy="1483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58419" cy="1483907"/>
            </a:xfrm>
            <a:custGeom>
              <a:avLst/>
              <a:gdLst/>
              <a:ahLst/>
              <a:cxnLst/>
              <a:rect r="r" b="b" t="t" l="l"/>
              <a:pathLst>
                <a:path h="1483907" w="5458419">
                  <a:moveTo>
                    <a:pt x="0" y="0"/>
                  </a:moveTo>
                  <a:lnTo>
                    <a:pt x="5458419" y="0"/>
                  </a:lnTo>
                  <a:lnTo>
                    <a:pt x="5458419" y="1483907"/>
                  </a:lnTo>
                  <a:lnTo>
                    <a:pt x="0" y="148390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458419" cy="1522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28700" y="4563791"/>
            <a:ext cx="946844" cy="946844"/>
            <a:chOff x="0" y="0"/>
            <a:chExt cx="556826" cy="55682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1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106063" y="5882882"/>
            <a:ext cx="792119" cy="47625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3" id="13"/>
          <p:cNvGrpSpPr/>
          <p:nvPr/>
        </p:nvGrpSpPr>
        <p:grpSpPr>
          <a:xfrm rot="0">
            <a:off x="16293406" y="884521"/>
            <a:ext cx="946844" cy="946844"/>
            <a:chOff x="0" y="0"/>
            <a:chExt cx="556826" cy="5568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6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6398901" y="2175480"/>
            <a:ext cx="735854" cy="47625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7" id="17"/>
          <p:cNvGrpSpPr/>
          <p:nvPr/>
        </p:nvGrpSpPr>
        <p:grpSpPr>
          <a:xfrm rot="0">
            <a:off x="13240464" y="1620375"/>
            <a:ext cx="946844" cy="946844"/>
            <a:chOff x="0" y="0"/>
            <a:chExt cx="556826" cy="55682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5</a:t>
              </a: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3345960" y="2911334"/>
            <a:ext cx="735854" cy="47625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1" id="21"/>
          <p:cNvGrpSpPr/>
          <p:nvPr/>
        </p:nvGrpSpPr>
        <p:grpSpPr>
          <a:xfrm rot="0">
            <a:off x="10187523" y="2356229"/>
            <a:ext cx="946844" cy="946844"/>
            <a:chOff x="0" y="0"/>
            <a:chExt cx="556826" cy="55682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4</a:t>
              </a:r>
            </a:p>
          </p:txBody>
        </p:sp>
      </p:grpSp>
      <p:sp>
        <p:nvSpPr>
          <p:cNvPr name="AutoShape 24" id="24"/>
          <p:cNvSpPr/>
          <p:nvPr/>
        </p:nvSpPr>
        <p:spPr>
          <a:xfrm>
            <a:off x="10293019" y="3647188"/>
            <a:ext cx="735854" cy="47625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5" id="25"/>
          <p:cNvGrpSpPr/>
          <p:nvPr/>
        </p:nvGrpSpPr>
        <p:grpSpPr>
          <a:xfrm rot="0">
            <a:off x="7134582" y="3092083"/>
            <a:ext cx="946844" cy="946844"/>
            <a:chOff x="0" y="0"/>
            <a:chExt cx="556826" cy="556826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3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>
            <a:off x="7240077" y="4383042"/>
            <a:ext cx="735854" cy="47625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9" id="29"/>
          <p:cNvGrpSpPr/>
          <p:nvPr/>
        </p:nvGrpSpPr>
        <p:grpSpPr>
          <a:xfrm rot="0">
            <a:off x="4081641" y="3827937"/>
            <a:ext cx="946844" cy="946844"/>
            <a:chOff x="0" y="0"/>
            <a:chExt cx="556826" cy="556826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56826" cy="556826"/>
            </a:xfrm>
            <a:custGeom>
              <a:avLst/>
              <a:gdLst/>
              <a:ahLst/>
              <a:cxnLst/>
              <a:rect r="r" b="b" t="t" l="l"/>
              <a:pathLst>
                <a:path h="556826" w="556826">
                  <a:moveTo>
                    <a:pt x="278413" y="0"/>
                  </a:moveTo>
                  <a:cubicBezTo>
                    <a:pt x="124650" y="0"/>
                    <a:pt x="0" y="124650"/>
                    <a:pt x="0" y="278413"/>
                  </a:cubicBezTo>
                  <a:cubicBezTo>
                    <a:pt x="0" y="432176"/>
                    <a:pt x="124650" y="556826"/>
                    <a:pt x="278413" y="556826"/>
                  </a:cubicBezTo>
                  <a:cubicBezTo>
                    <a:pt x="432176" y="556826"/>
                    <a:pt x="556826" y="432176"/>
                    <a:pt x="556826" y="278413"/>
                  </a:cubicBezTo>
                  <a:cubicBezTo>
                    <a:pt x="556826" y="124650"/>
                    <a:pt x="432176" y="0"/>
                    <a:pt x="278413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52202" y="-4948"/>
              <a:ext cx="452421" cy="50957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919"/>
                </a:lnSpc>
              </a:pPr>
              <a:r>
                <a:rPr lang="en-US" sz="2799">
                  <a:solidFill>
                    <a:srgbClr val="FFFFFF"/>
                  </a:solidFill>
                  <a:latin typeface="Aileron Bold"/>
                </a:rPr>
                <a:t>2</a:t>
              </a:r>
            </a:p>
          </p:txBody>
        </p:sp>
      </p:grpSp>
      <p:sp>
        <p:nvSpPr>
          <p:cNvPr name="AutoShape 32" id="32"/>
          <p:cNvSpPr/>
          <p:nvPr/>
        </p:nvSpPr>
        <p:spPr>
          <a:xfrm>
            <a:off x="4187136" y="5118895"/>
            <a:ext cx="735854" cy="47625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TextBox 33" id="33"/>
          <p:cNvSpPr txBox="true"/>
          <p:nvPr/>
        </p:nvSpPr>
        <p:spPr>
          <a:xfrm rot="0">
            <a:off x="1050383" y="995919"/>
            <a:ext cx="7232747" cy="552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MEMPHIS DESIGN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10862" y="8892540"/>
            <a:ext cx="4748438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sz="2099" spc="62">
                <a:solidFill>
                  <a:srgbClr val="191919"/>
                </a:solidFill>
                <a:latin typeface="Aileron"/>
              </a:rPr>
              <a:t>A brief history of a quirky design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DAGF-PegFdU</dc:identifier>
  <dcterms:modified xsi:type="dcterms:W3CDTF">2011-08-01T06:04:30Z</dcterms:modified>
  <cp:revision>1</cp:revision>
  <dc:title>Timeline Cycle Visual Charts Presentation in Blue White Teal Simple Style</dc:title>
</cp:coreProperties>
</file>