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" charset="1" panose="00000500000000000000"/>
      <p:regular r:id="rId16"/>
    </p:embeddedFont>
    <p:embeddedFont>
      <p:font typeface="Aileron Heavy" charset="1" panose="00000A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drivendata.org/competitions/7/pump-it-up-data-mining-the-water-table/page/25/" TargetMode="External" Type="http://schemas.openxmlformats.org/officeDocument/2006/relationships/hyperlink"/><Relationship Id="rId3" Target="https://www.drivendata.org/competitions/7/pump-it-up-data-mining-the-water-table/page/25/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1973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6655" y="6658810"/>
            <a:ext cx="16230600" cy="1427726"/>
            <a:chOff x="0" y="0"/>
            <a:chExt cx="4274726" cy="3760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6027"/>
            </a:xfrm>
            <a:custGeom>
              <a:avLst/>
              <a:gdLst/>
              <a:ahLst/>
              <a:cxnLst/>
              <a:rect r="r" b="b" t="t" l="l"/>
              <a:pathLst>
                <a:path h="3760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76027"/>
                  </a:lnTo>
                  <a:lnTo>
                    <a:pt x="0" y="376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423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  PHASE 3 PROJECT PRESENTATION BY  KIMANI J. IRUNGU.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3693" y="2411777"/>
            <a:ext cx="16373562" cy="511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 Heavy"/>
              </a:rPr>
              <a:t>Pump it Up:</a:t>
            </a:r>
          </a:p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"/>
              </a:rPr>
              <a:t>Data Mining the Water Table</a:t>
            </a:r>
          </a:p>
          <a:p>
            <a:pPr algn="l">
              <a:lnSpc>
                <a:spcPts val="7664"/>
              </a:lnSpc>
            </a:pPr>
            <a:r>
              <a:rPr lang="en-US" sz="6722" spc="67">
                <a:solidFill>
                  <a:srgbClr val="FFFFFF"/>
                </a:solidFill>
                <a:latin typeface="Aileron"/>
              </a:rPr>
              <a:t>Focus on Tanzania</a:t>
            </a:r>
          </a:p>
          <a:p>
            <a:pPr algn="l">
              <a:lnSpc>
                <a:spcPts val="1085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98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0232" y="2118713"/>
            <a:ext cx="11735033" cy="1399615"/>
            <a:chOff x="0" y="0"/>
            <a:chExt cx="15646711" cy="186615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PROBLEM STATEMENT.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goal of this analysis and model determine which water pumps are faulty and hence enable access to clean water across Tanzania reliably.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40232" y="5143500"/>
            <a:ext cx="11735033" cy="1771023"/>
            <a:chOff x="0" y="0"/>
            <a:chExt cx="15646711" cy="23613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OBJECTIVE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99224"/>
              <a:ext cx="15632187" cy="146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purpose of this analysis is to use classification modeling techniques to accurately predict which water pumps are faulty and allow for stakeholders to repair/replace such and ensure a consistent supply of clean water across Tanzania.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63773" y="830623"/>
            <a:ext cx="11735033" cy="3628068"/>
            <a:chOff x="0" y="0"/>
            <a:chExt cx="15646711" cy="48374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393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dataset used in this modelling is derived from </a:t>
              </a:r>
              <a:r>
                <a:rPr lang="en-US" sz="2099" spc="62" u="sng">
                  <a:solidFill>
                    <a:srgbClr val="191919"/>
                  </a:solidFill>
                  <a:latin typeface="Aileron"/>
                  <a:hlinkClick r:id="rId2" tooltip="https://www.drivendata.org/competitions/7/pump-it-up-data-mining-the-water-table/page/25/"/>
                </a:rPr>
                <a:t>The dataset used in this modelling is derived from https://www.drivendata.org/competitions/7/pump-it-up-data-mining-the-water-table/page/25/. </a:t>
              </a:r>
            </a:p>
            <a:p>
              <a:pPr algn="l">
                <a:lnSpc>
                  <a:spcPts val="2939"/>
                </a:lnSpc>
              </a:pPr>
            </a:p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  <a:hlinkClick r:id="rId3" tooltip="https://www.drivendata.org/competitions/7/pump-it-up-data-mining-the-water-table/page/25/"/>
                </a:rPr>
                <a:t>The data contain information on water pumps recorded across the country of Tanzania. The Target variable is the status group of a pump given various characteristics of the pump including but not limited to Geographic location, Water quantity, GPS height location and Construction year among other features</a:t>
              </a: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.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48503" y="5981874"/>
            <a:ext cx="11735033" cy="1399615"/>
            <a:chOff x="0" y="0"/>
            <a:chExt cx="15646711" cy="18661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SUCCESS CRITERIA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objective is to obtain a prediction model that can correctly predict the condition of a water pump by 80% accuracy.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13650" y="7174829"/>
            <a:ext cx="11724140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169" y="4345236"/>
            <a:ext cx="2552452" cy="1192332"/>
            <a:chOff x="0" y="0"/>
            <a:chExt cx="672251" cy="314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Loading Merging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70929" y="4382474"/>
            <a:ext cx="2813268" cy="1192332"/>
            <a:chOff x="0" y="0"/>
            <a:chExt cx="740943" cy="3140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43" cy="314030"/>
            </a:xfrm>
            <a:custGeom>
              <a:avLst/>
              <a:gdLst/>
              <a:ahLst/>
              <a:cxnLst/>
              <a:rect r="r" b="b" t="t" l="l"/>
              <a:pathLst>
                <a:path h="314030" w="740943">
                  <a:moveTo>
                    <a:pt x="41279" y="0"/>
                  </a:moveTo>
                  <a:lnTo>
                    <a:pt x="699664" y="0"/>
                  </a:lnTo>
                  <a:cubicBezTo>
                    <a:pt x="710612" y="0"/>
                    <a:pt x="721111" y="4349"/>
                    <a:pt x="728853" y="12090"/>
                  </a:cubicBezTo>
                  <a:cubicBezTo>
                    <a:pt x="736594" y="19832"/>
                    <a:pt x="740943" y="30331"/>
                    <a:pt x="740943" y="41279"/>
                  </a:cubicBezTo>
                  <a:lnTo>
                    <a:pt x="740943" y="272751"/>
                  </a:lnTo>
                  <a:cubicBezTo>
                    <a:pt x="740943" y="295549"/>
                    <a:pt x="722462" y="314030"/>
                    <a:pt x="699664" y="314030"/>
                  </a:cubicBezTo>
                  <a:lnTo>
                    <a:pt x="41279" y="314030"/>
                  </a:lnTo>
                  <a:cubicBezTo>
                    <a:pt x="18481" y="314030"/>
                    <a:pt x="0" y="295549"/>
                    <a:pt x="0" y="272751"/>
                  </a:cubicBezTo>
                  <a:lnTo>
                    <a:pt x="0" y="41279"/>
                  </a:lnTo>
                  <a:cubicBezTo>
                    <a:pt x="0" y="18481"/>
                    <a:pt x="18481" y="0"/>
                    <a:pt x="4127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0943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Understanding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8421" y="4300463"/>
            <a:ext cx="2552452" cy="1582757"/>
            <a:chOff x="0" y="0"/>
            <a:chExt cx="672251" cy="4168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Cleaning &amp; Features engineering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54563" y="4300463"/>
            <a:ext cx="2552452" cy="1192332"/>
            <a:chOff x="0" y="0"/>
            <a:chExt cx="672251" cy="314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Data Visualization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80706" y="4300463"/>
            <a:ext cx="2552452" cy="801906"/>
            <a:chOff x="0" y="0"/>
            <a:chExt cx="672251" cy="2112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2251" cy="211202"/>
            </a:xfrm>
            <a:custGeom>
              <a:avLst/>
              <a:gdLst/>
              <a:ahLst/>
              <a:cxnLst/>
              <a:rect r="r" b="b" t="t" l="l"/>
              <a:pathLst>
                <a:path h="21120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05"/>
                  </a:lnTo>
                  <a:cubicBezTo>
                    <a:pt x="672251" y="190832"/>
                    <a:pt x="651881" y="211202"/>
                    <a:pt x="626754" y="211202"/>
                  </a:cubicBezTo>
                  <a:lnTo>
                    <a:pt x="45497" y="211202"/>
                  </a:lnTo>
                  <a:cubicBezTo>
                    <a:pt x="20370" y="211202"/>
                    <a:pt x="0" y="190832"/>
                    <a:pt x="0" y="16570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72251" cy="2397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Modeling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706848" y="4300463"/>
            <a:ext cx="2552452" cy="1192332"/>
            <a:chOff x="0" y="0"/>
            <a:chExt cx="672251" cy="314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Observations &amp; conclusions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2975" y="6039341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Merge the labels, test and train sets into a data frame for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99483" y="6552230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Create new features from already existing 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42374" y="6039341"/>
            <a:ext cx="2457578" cy="135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Conduct modelling analysis on the data. Regression and Classification models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26619" y="271128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78003" y="2231373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Interpret the results of our model and give insignts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2983622" y="4941402"/>
            <a:ext cx="387307" cy="37237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6184197" y="4978639"/>
            <a:ext cx="344224" cy="113202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9080873" y="4896629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1807016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4533158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07396" y="5537568"/>
            <a:ext cx="613132" cy="222301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7804647" y="5715096"/>
            <a:ext cx="0" cy="168124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3256932" y="5102369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4777563" y="3697984"/>
            <a:ext cx="322484" cy="684490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0530790" y="3687835"/>
            <a:ext cx="0" cy="612628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5983074" y="3687835"/>
            <a:ext cx="0" cy="612628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3287377" y="1019175"/>
            <a:ext cx="11724140" cy="55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METHODOLOGY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349437" y="261413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AutoShape 38" id="38"/>
          <p:cNvSpPr/>
          <p:nvPr/>
        </p:nvSpPr>
        <p:spPr>
          <a:xfrm>
            <a:off x="7828272" y="5883221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93511" y="3574248"/>
            <a:ext cx="11100978" cy="5836287"/>
          </a:xfrm>
          <a:custGeom>
            <a:avLst/>
            <a:gdLst/>
            <a:ahLst/>
            <a:cxnLst/>
            <a:rect r="r" b="b" t="t" l="l"/>
            <a:pathLst>
              <a:path h="5836287" w="11100978">
                <a:moveTo>
                  <a:pt x="0" y="0"/>
                </a:moveTo>
                <a:lnTo>
                  <a:pt x="11100978" y="0"/>
                </a:lnTo>
                <a:lnTo>
                  <a:pt x="11100978" y="5836287"/>
                </a:lnTo>
                <a:lnTo>
                  <a:pt x="0" y="5836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76483" y="1028700"/>
            <a:ext cx="11735033" cy="2513841"/>
            <a:chOff x="0" y="0"/>
            <a:chExt cx="15646711" cy="33517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24"/>
              <a:ext cx="15632187" cy="2452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Total Number of Pumps recorded 59,400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Functional Pumps = 54.3%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Non- functional = 38.4%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Functional need repair = 7.3%</a:t>
              </a:r>
            </a:p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4732" y="1842433"/>
            <a:ext cx="12678241" cy="7289246"/>
          </a:xfrm>
          <a:custGeom>
            <a:avLst/>
            <a:gdLst/>
            <a:ahLst/>
            <a:cxnLst/>
            <a:rect r="r" b="b" t="t" l="l"/>
            <a:pathLst>
              <a:path h="7289246" w="12678241">
                <a:moveTo>
                  <a:pt x="0" y="0"/>
                </a:moveTo>
                <a:lnTo>
                  <a:pt x="12678242" y="0"/>
                </a:lnTo>
                <a:lnTo>
                  <a:pt x="12678242" y="7289246"/>
                </a:lnTo>
                <a:lnTo>
                  <a:pt x="0" y="7289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12735" y="442818"/>
            <a:ext cx="11735033" cy="1399615"/>
            <a:chOff x="0" y="0"/>
            <a:chExt cx="15646711" cy="18661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Distribution of Water Pimps per Region</a:t>
              </a:r>
            </a:p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MODELING.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Multiple linear Regression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49371" y="2982823"/>
            <a:ext cx="13789257" cy="429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                            OLS Regression Results                           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==============================================================================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Dep. Variable:           status_group   R-squared:                       0.205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Model:                            OLS   Adj. R-squared:                  0.204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Method:                 Least Squares   F-statistic:                     139.2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Date:                Wed, 22 May 2024   Prob (F-statistic):               0.00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Time:                        21:44:33   Log-Likelihood:                -49837.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No. Observations:               59400   AIC:                         9.990e+04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Df Residuals:                   59289   BIC:                         1.009e+05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Df Model:                         110                                        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Covariance Type:            nonrobust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7241" y="7968903"/>
            <a:ext cx="15078770" cy="77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The Feature variables only explain 20% in the variability of our target variable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Further analysis is required to enable us increase the predictive power of our model, using classification models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80848" y="3560348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0.74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554125" y="615457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17071" y="5763169"/>
            <a:ext cx="2624477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0.80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3817" y="8052579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23720" y="3520698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71595" y="5659053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3720" y="7994526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0.78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16578" y="3313956"/>
            <a:ext cx="2552452" cy="1582757"/>
            <a:chOff x="0" y="0"/>
            <a:chExt cx="672251" cy="416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Logistic Regression Model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 flipV="true">
            <a:off x="4543176" y="3714959"/>
            <a:ext cx="873402" cy="390376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-5400000">
            <a:off x="10208641" y="614542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4609851" y="9229725"/>
            <a:ext cx="8711666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416578" y="7787784"/>
            <a:ext cx="2552452" cy="1192332"/>
            <a:chOff x="0" y="0"/>
            <a:chExt cx="672251" cy="3140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Decision Tree Model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4543176" y="8188787"/>
            <a:ext cx="873402" cy="195163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4071595" y="3313956"/>
            <a:ext cx="2552452" cy="801906"/>
            <a:chOff x="0" y="0"/>
            <a:chExt cx="672251" cy="2112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2251" cy="211202"/>
            </a:xfrm>
            <a:custGeom>
              <a:avLst/>
              <a:gdLst/>
              <a:ahLst/>
              <a:cxnLst/>
              <a:rect r="r" b="b" t="t" l="l"/>
              <a:pathLst>
                <a:path h="21120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05"/>
                  </a:lnTo>
                  <a:cubicBezTo>
                    <a:pt x="672251" y="190832"/>
                    <a:pt x="651881" y="211202"/>
                    <a:pt x="626754" y="211202"/>
                  </a:cubicBezTo>
                  <a:lnTo>
                    <a:pt x="45497" y="211202"/>
                  </a:lnTo>
                  <a:cubicBezTo>
                    <a:pt x="20370" y="211202"/>
                    <a:pt x="0" y="190832"/>
                    <a:pt x="0" y="16570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72251" cy="2397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AdaBoost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13198193" y="3714909"/>
            <a:ext cx="873402" cy="50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4071595" y="7787784"/>
            <a:ext cx="2552452" cy="1192332"/>
            <a:chOff x="0" y="0"/>
            <a:chExt cx="672251" cy="3140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Random Forest Model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 flipV="true">
            <a:off x="13198193" y="8188787"/>
            <a:ext cx="873402" cy="195163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338239" y="5452311"/>
            <a:ext cx="2552452" cy="1582757"/>
            <a:chOff x="0" y="0"/>
            <a:chExt cx="672251" cy="4168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Gradient Boosting Model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3890691" y="5853313"/>
            <a:ext cx="841762" cy="390376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9992359" y="5452311"/>
            <a:ext cx="2552452" cy="1192332"/>
            <a:chOff x="0" y="0"/>
            <a:chExt cx="672251" cy="3140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K-Nearest Neighbors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12544812" y="5853313"/>
            <a:ext cx="841762" cy="195163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Bold"/>
                </a:rPr>
                <a:t>CLASSIFICATION MODELING RESULTS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the accuracy of each model.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0355" y="2241340"/>
            <a:ext cx="11735033" cy="1028206"/>
            <a:chOff x="0" y="0"/>
            <a:chExt cx="15646711" cy="13709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CONCLUSION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22445" y="3240971"/>
            <a:ext cx="14443109" cy="77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Overall, The best perfoming classsication model is the Gradient Boosting Model with an accurancy of 80%.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Further, the random forest model performed well with an accuracy of 78%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0355" y="6285416"/>
            <a:ext cx="11724140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DAGF-PegFdU</dc:identifier>
  <dcterms:modified xsi:type="dcterms:W3CDTF">2011-08-01T06:04:30Z</dcterms:modified>
  <cp:revision>1</cp:revision>
  <dc:title>Timeline Cycle Visual Charts Presentation in Blue White Teal Simple Style</dc:title>
</cp:coreProperties>
</file>