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x="18288000" cy="10287000"/>
  <p:notesSz cx="6858000" cy="9144000"/>
  <p:embeddedFontLst>
    <p:embeddedFont>
      <p:font typeface="League Spartan" charset="1" panose="00000800000000000000"/>
      <p:regular r:id="rId56"/>
    </p:embeddedFont>
    <p:embeddedFont>
      <p:font typeface="Noto Sans" charset="1" panose="020B0502040504020204"/>
      <p:regular r:id="rId57"/>
    </p:embeddedFont>
    <p:embeddedFont>
      <p:font typeface="Saira ExtraCondensed Bold" charset="1" panose="00000808000000000000"/>
      <p:regular r:id="rId58"/>
    </p:embeddedFont>
    <p:embeddedFont>
      <p:font typeface="Noto Sans Bold" charset="1" panose="020B0802040504020204"/>
      <p:regular r:id="rId59"/>
    </p:embeddedFont>
    <p:embeddedFont>
      <p:font typeface="Poppins" charset="1" panose="00000500000000000000"/>
      <p:regular r:id="rId60"/>
    </p:embeddedFont>
    <p:embeddedFont>
      <p:font typeface="Open Sauce" charset="1" panose="00000500000000000000"/>
      <p:regular r:id="rId61"/>
    </p:embeddedFont>
    <p:embeddedFont>
      <p:font typeface="Poppins Bold" charset="1" panose="00000800000000000000"/>
      <p:regular r:id="rId62"/>
    </p:embeddedFont>
    <p:embeddedFont>
      <p:font typeface="Poppins Italics" charset="1" panose="00000500000000000000"/>
      <p:regular r:id="rId63"/>
    </p:embeddedFont>
    <p:embeddedFont>
      <p:font typeface="DejaVu Serif Bold" charset="1" panose="02060803050605020204"/>
      <p:regular r:id="rId6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slides/slide29.xml" Type="http://schemas.openxmlformats.org/officeDocument/2006/relationships/slide"/><Relationship Id="rId35" Target="slides/slide30.xml" Type="http://schemas.openxmlformats.org/officeDocument/2006/relationships/slide"/><Relationship Id="rId36" Target="slides/slide31.xml" Type="http://schemas.openxmlformats.org/officeDocument/2006/relationships/slide"/><Relationship Id="rId37" Target="slides/slide32.xml" Type="http://schemas.openxmlformats.org/officeDocument/2006/relationships/slide"/><Relationship Id="rId38" Target="slides/slide33.xml" Type="http://schemas.openxmlformats.org/officeDocument/2006/relationships/slide"/><Relationship Id="rId39" Target="slides/slide34.xml" Type="http://schemas.openxmlformats.org/officeDocument/2006/relationships/slide"/><Relationship Id="rId4" Target="theme/theme1.xml" Type="http://schemas.openxmlformats.org/officeDocument/2006/relationships/theme"/><Relationship Id="rId40" Target="slides/slide35.xml" Type="http://schemas.openxmlformats.org/officeDocument/2006/relationships/slide"/><Relationship Id="rId41" Target="slides/slide36.xml" Type="http://schemas.openxmlformats.org/officeDocument/2006/relationships/slide"/><Relationship Id="rId42" Target="slides/slide37.xml" Type="http://schemas.openxmlformats.org/officeDocument/2006/relationships/slide"/><Relationship Id="rId43" Target="slides/slide38.xml" Type="http://schemas.openxmlformats.org/officeDocument/2006/relationships/slide"/><Relationship Id="rId44" Target="slides/slide39.xml" Type="http://schemas.openxmlformats.org/officeDocument/2006/relationships/slide"/><Relationship Id="rId45" Target="slides/slide40.xml" Type="http://schemas.openxmlformats.org/officeDocument/2006/relationships/slide"/><Relationship Id="rId46" Target="slides/slide41.xml" Type="http://schemas.openxmlformats.org/officeDocument/2006/relationships/slide"/><Relationship Id="rId47" Target="slides/slide42.xml" Type="http://schemas.openxmlformats.org/officeDocument/2006/relationships/slide"/><Relationship Id="rId48" Target="slides/slide43.xml" Type="http://schemas.openxmlformats.org/officeDocument/2006/relationships/slide"/><Relationship Id="rId49" Target="slides/slide44.xml" Type="http://schemas.openxmlformats.org/officeDocument/2006/relationships/slide"/><Relationship Id="rId5" Target="tableStyles.xml" Type="http://schemas.openxmlformats.org/officeDocument/2006/relationships/tableStyles"/><Relationship Id="rId50" Target="slides/slide45.xml" Type="http://schemas.openxmlformats.org/officeDocument/2006/relationships/slide"/><Relationship Id="rId51" Target="slides/slide46.xml" Type="http://schemas.openxmlformats.org/officeDocument/2006/relationships/slide"/><Relationship Id="rId52" Target="slides/slide47.xml" Type="http://schemas.openxmlformats.org/officeDocument/2006/relationships/slide"/><Relationship Id="rId53" Target="slides/slide48.xml" Type="http://schemas.openxmlformats.org/officeDocument/2006/relationships/slide"/><Relationship Id="rId54" Target="slides/slide49.xml" Type="http://schemas.openxmlformats.org/officeDocument/2006/relationships/slide"/><Relationship Id="rId55" Target="slides/slide50.xml" Type="http://schemas.openxmlformats.org/officeDocument/2006/relationships/slide"/><Relationship Id="rId56" Target="fonts/font56.fntdata" Type="http://schemas.openxmlformats.org/officeDocument/2006/relationships/font"/><Relationship Id="rId57" Target="fonts/font57.fntdata" Type="http://schemas.openxmlformats.org/officeDocument/2006/relationships/font"/><Relationship Id="rId58" Target="fonts/font58.fntdata" Type="http://schemas.openxmlformats.org/officeDocument/2006/relationships/font"/><Relationship Id="rId59" Target="fonts/font59.fntdata" Type="http://schemas.openxmlformats.org/officeDocument/2006/relationships/font"/><Relationship Id="rId6" Target="slides/slide1.xml" Type="http://schemas.openxmlformats.org/officeDocument/2006/relationships/slide"/><Relationship Id="rId60" Target="fonts/font60.fntdata" Type="http://schemas.openxmlformats.org/officeDocument/2006/relationships/font"/><Relationship Id="rId61" Target="fonts/font61.fntdata" Type="http://schemas.openxmlformats.org/officeDocument/2006/relationships/font"/><Relationship Id="rId62" Target="fonts/font62.fntdata" Type="http://schemas.openxmlformats.org/officeDocument/2006/relationships/font"/><Relationship Id="rId63" Target="fonts/font63.fntdata" Type="http://schemas.openxmlformats.org/officeDocument/2006/relationships/font"/><Relationship Id="rId64" Target="fonts/font64.fntdata" Type="http://schemas.openxmlformats.org/officeDocument/2006/relationships/font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embeddings/oleObject1.bin" Type="http://schemas.openxmlformats.org/officeDocument/2006/relationships/oleObjec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Relationship Id="rId3" Target="../media/image4.jpeg" Type="http://schemas.openxmlformats.org/officeDocument/2006/relationships/image"/><Relationship Id="rId4" Target="../media/image5.jpeg" Type="http://schemas.openxmlformats.org/officeDocument/2006/relationships/image"/><Relationship Id="rId5" Target="../media/image6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5.png" Type="http://schemas.openxmlformats.org/officeDocument/2006/relationships/image"/></Relationships>
</file>

<file path=ppt/slides/_rels/slide2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6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3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3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embeddings/oleObject2.bin" Type="http://schemas.openxmlformats.org/officeDocument/2006/relationships/oleObject"/></Relationships>
</file>

<file path=ppt/slides/_rels/slide3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embeddings/oleObject3.bin" Type="http://schemas.openxmlformats.org/officeDocument/2006/relationships/oleObject"/></Relationships>
</file>

<file path=ppt/slides/_rels/slide3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4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4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4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4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svg" Type="http://schemas.openxmlformats.org/officeDocument/2006/relationships/image"/></Relationships>
</file>

<file path=ppt/slides/_rels/slide4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embeddings/oleObject4.bin" Type="http://schemas.openxmlformats.org/officeDocument/2006/relationships/oleObjec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44065" y="2581199"/>
            <a:ext cx="922123" cy="922123"/>
            <a:chOff x="0" y="0"/>
            <a:chExt cx="1229497" cy="122949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409832"/>
              <a:ext cx="819665" cy="819665"/>
              <a:chOff x="0" y="0"/>
              <a:chExt cx="812800" cy="812800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  <p:grpSp>
          <p:nvGrpSpPr>
            <p:cNvPr name="Group 6" id="6"/>
            <p:cNvGrpSpPr/>
            <p:nvPr/>
          </p:nvGrpSpPr>
          <p:grpSpPr>
            <a:xfrm rot="0">
              <a:off x="819665" y="0"/>
              <a:ext cx="409832" cy="409832"/>
              <a:chOff x="0" y="0"/>
              <a:chExt cx="812800" cy="8128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76200" y="19050"/>
                <a:ext cx="660400" cy="71755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</p:grpSp>
      <p:sp>
        <p:nvSpPr>
          <p:cNvPr name="TextBox 9" id="9"/>
          <p:cNvSpPr txBox="true"/>
          <p:nvPr/>
        </p:nvSpPr>
        <p:spPr>
          <a:xfrm rot="0">
            <a:off x="2982874" y="3770022"/>
            <a:ext cx="12322252" cy="30136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519"/>
              </a:lnSpc>
            </a:pPr>
            <a:r>
              <a:rPr lang="en-US" sz="12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UNI</a:t>
            </a:r>
            <a:r>
              <a:rPr lang="en-US" b="true" sz="12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 TESTING &amp; AI PROMPT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5766188" y="648636"/>
            <a:ext cx="1007810" cy="995212"/>
          </a:xfrm>
          <a:custGeom>
            <a:avLst/>
            <a:gdLst/>
            <a:ahLst/>
            <a:cxnLst/>
            <a:rect r="r" b="b" t="t" l="l"/>
            <a:pathLst>
              <a:path h="995212" w="1007810">
                <a:moveTo>
                  <a:pt x="0" y="0"/>
                </a:moveTo>
                <a:lnTo>
                  <a:pt x="1007809" y="0"/>
                </a:lnTo>
                <a:lnTo>
                  <a:pt x="1007809" y="995212"/>
                </a:lnTo>
                <a:lnTo>
                  <a:pt x="0" y="995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529777" y="327827"/>
            <a:ext cx="1225158" cy="818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0"/>
              </a:lnSpc>
              <a:spcBef>
                <a:spcPct val="0"/>
              </a:spcBef>
            </a:pPr>
            <a:r>
              <a:rPr lang="en-US" sz="4807">
                <a:solidFill>
                  <a:srgbClr val="000000"/>
                </a:solidFill>
                <a:latin typeface="Noto Sans"/>
                <a:ea typeface="Noto Sans"/>
                <a:cs typeface="Noto Sans"/>
                <a:sym typeface="Noto Sans"/>
              </a:rPr>
              <a:t>05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05904" y="3899141"/>
            <a:ext cx="744591" cy="586366"/>
          </a:xfrm>
          <a:custGeom>
            <a:avLst/>
            <a:gdLst/>
            <a:ahLst/>
            <a:cxnLst/>
            <a:rect r="r" b="b" t="t" l="l"/>
            <a:pathLst>
              <a:path h="586366" w="744591">
                <a:moveTo>
                  <a:pt x="0" y="0"/>
                </a:moveTo>
                <a:lnTo>
                  <a:pt x="744591" y="0"/>
                </a:lnTo>
                <a:lnTo>
                  <a:pt x="744591" y="586366"/>
                </a:lnTo>
                <a:lnTo>
                  <a:pt x="0" y="58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Object 3" id="3"/>
          <p:cNvGraphicFramePr/>
          <p:nvPr/>
        </p:nvGraphicFramePr>
        <p:xfrm>
          <a:off x="0" y="710377"/>
          <a:ext cx="17021175" cy="3771900"/>
        </p:xfrm>
        <a:graphic>
          <a:graphicData uri="http://schemas.openxmlformats.org/presentationml/2006/ole">
            <p:oleObj imgW="20421600" imgH="71628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183152" y="1704157"/>
            <a:ext cx="2299279" cy="375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5"/>
              </a:lnSpc>
              <a:spcBef>
                <a:spcPct val="0"/>
              </a:spcBef>
            </a:pPr>
            <a:r>
              <a:rPr lang="en-US" b="true" sz="21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Output Promt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2973" y="4283406"/>
            <a:ext cx="11862055" cy="1948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9"/>
              </a:lnSpc>
            </a:pPr>
            <a:r>
              <a:rPr lang="en-US" sz="9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STAGE 2</a:t>
            </a:r>
          </a:p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GENERATE TEST CASES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2748"/>
            <a:ext cx="2463105" cy="71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Prompt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258968" y="2395642"/>
            <a:ext cx="18991160" cy="846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9"/>
              </a:lnSpc>
              <a:spcBef>
                <a:spcPct val="0"/>
              </a:spcBef>
            </a:pPr>
            <a:r>
              <a:rPr lang="en-US" sz="47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47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ole → BookingService → Integration tests → Simple tests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69603" y="3327472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5" y="0"/>
                </a:lnTo>
                <a:lnTo>
                  <a:pt x="848755" y="1146965"/>
                </a:lnTo>
                <a:lnTo>
                  <a:pt x="0" y="1146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159232" y="4375459"/>
            <a:ext cx="6298971" cy="526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“You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are a Senior QA Engineer designing comprehensive unit test cases for a Restaurant Booking System.”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“Generate detailed unit test cases for ALL 10 functions using JUnit 5 framework”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7170156" y="5679416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5" y="0"/>
                </a:lnTo>
                <a:lnTo>
                  <a:pt x="848755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681796" y="4670676"/>
            <a:ext cx="6298971" cy="39465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Ấn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định vai trò/giọng điệu chuyên môn để AI tư duy như QA senior, ưu tiên độ phủ, rủi ro, và chuẩn test.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10 functions using JUnit 5”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Xác định mục tiêu, phạm vi và công cụ: JUnit 5, số lượng chính xác 19 test case (1/hàm).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2748"/>
            <a:ext cx="2463105" cy="71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Prompt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258968" y="2395642"/>
            <a:ext cx="18991160" cy="846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9"/>
              </a:lnSpc>
              <a:spcBef>
                <a:spcPct val="0"/>
              </a:spcBef>
            </a:pPr>
            <a:r>
              <a:rPr lang="en-US" sz="47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47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ole → BookingService → Integration tests → Simple tests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989647" y="3295168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5" y="0"/>
                </a:lnTo>
                <a:lnTo>
                  <a:pt x="848755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64539" y="4902634"/>
            <a:ext cx="6298971" cy="307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“BookingSe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rvice functions (7): … createBooking…, calculateTotalAmount…, updateBookingStatus…, cancelBooking…, getBookingById…, findBookingsByCustomer…, validateBookingTime…”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7170156" y="5679416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5" y="0"/>
                </a:lnTo>
                <a:lnTo>
                  <a:pt x="848755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9539317" y="5998009"/>
            <a:ext cx="6298971" cy="8794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Khoa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nh vùng lớp dịch vụ và các hành vi nghiệp vụ lõi cần test.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2748"/>
            <a:ext cx="2463105" cy="71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Prompt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258968" y="2395642"/>
            <a:ext cx="18991160" cy="846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9"/>
              </a:lnSpc>
              <a:spcBef>
                <a:spcPct val="0"/>
              </a:spcBef>
            </a:pPr>
            <a:r>
              <a:rPr lang="en-US" sz="47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47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ole → BookingService → Integration tests → Simple tests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9916809" y="3608624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4" y="0"/>
                </a:lnTo>
                <a:lnTo>
                  <a:pt x="848754" y="1146965"/>
                </a:lnTo>
                <a:lnTo>
                  <a:pt x="0" y="1146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751635" y="5076825"/>
            <a:ext cx="8756125" cy="1755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“Integ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ration test functions (3): testBookingFlow_EndToEnd(); testBookingAmountCalculation_ShouldBeCorrect(); testBookingStatusFlow_ShouldUpdateCorrectly()”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6144174" y="5584541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5" y="0"/>
                </a:lnTo>
                <a:lnTo>
                  <a:pt x="848755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83903" y="5465874"/>
            <a:ext cx="4703197" cy="1317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É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 có test tích hợp/luồng E2E: logic + web + persistence phối hợp đúng.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2748"/>
            <a:ext cx="2463105" cy="71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Prompt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351580" y="2409890"/>
            <a:ext cx="18991160" cy="846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9"/>
              </a:lnSpc>
              <a:spcBef>
                <a:spcPct val="0"/>
              </a:spcBef>
            </a:pPr>
            <a:r>
              <a:rPr lang="en-US" sz="47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47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ole → BookingService → Integration tests → Context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046083" y="3551632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4" y="0"/>
                </a:lnTo>
                <a:lnTo>
                  <a:pt x="848754" y="1146965"/>
                </a:lnTo>
                <a:lnTo>
                  <a:pt x="0" y="1146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071671" y="5027724"/>
            <a:ext cx="5187629" cy="2193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is a Spr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ing Boot application for restaurant reservations. Focus on business logic validation, data integrity, and error handling scenarios.”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8452475" y="5584541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4" y="0"/>
                </a:lnTo>
                <a:lnTo>
                  <a:pt x="848754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96302" y="5514975"/>
            <a:ext cx="4703197" cy="131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Thêm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sanity checks/khởi động bộ khung JUnit, ví dụ assertion cơ bản.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2748"/>
            <a:ext cx="2463105" cy="71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Prompt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351580" y="2409890"/>
            <a:ext cx="18991160" cy="846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9"/>
              </a:lnSpc>
              <a:spcBef>
                <a:spcPct val="0"/>
              </a:spcBef>
            </a:pPr>
            <a:r>
              <a:rPr lang="en-US" sz="47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47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ole → BookingService → Integration tests → Context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5046083" y="3551632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4" y="0"/>
                </a:lnTo>
                <a:lnTo>
                  <a:pt x="848754" y="1146965"/>
                </a:lnTo>
                <a:lnTo>
                  <a:pt x="0" y="1146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071671" y="5027724"/>
            <a:ext cx="5187629" cy="2193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is a Spr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ing Boot application for restaurant reservations. Focus on business logic validation, data integrity, and error handling scenarios.”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8452475" y="5584541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4" y="0"/>
                </a:lnTo>
                <a:lnTo>
                  <a:pt x="848754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96302" y="5514975"/>
            <a:ext cx="4703197" cy="131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Bố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 cảnh công nghệ + trọng tâm: nghiệp vụ, toàn vẹn dữ liệu, xử lý lỗi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2748"/>
            <a:ext cx="2463105" cy="71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Prompt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351580" y="2409890"/>
            <a:ext cx="18991160" cy="846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9"/>
              </a:lnSpc>
              <a:spcBef>
                <a:spcPct val="0"/>
              </a:spcBef>
            </a:pPr>
            <a:r>
              <a:rPr lang="en-US" sz="47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Output Structur</a:t>
            </a:r>
            <a:r>
              <a:rPr lang="en-US" sz="47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 → Test Categories → Quality Constraints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149331" y="3551632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5" y="0"/>
                </a:lnTo>
                <a:lnTo>
                  <a:pt x="848755" y="1146965"/>
                </a:lnTo>
                <a:lnTo>
                  <a:pt x="0" y="1146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119423" y="5076825"/>
            <a:ext cx="5187629" cy="175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Chuẩn hóa đị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nh dạng đầu ra, giúp dễ đọc, dễ import vào tài liệu.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7654587" y="5383443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5" y="0"/>
                </a:lnTo>
                <a:lnTo>
                  <a:pt x="848755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3031" y="5264776"/>
            <a:ext cx="4703197" cy="307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“Return test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cases in Given-When-Then format organized in a structured table: 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| Test Case ID | Function | Category | Given | When | Then | Priority |”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2748"/>
            <a:ext cx="2463105" cy="71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Prompt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351580" y="2409890"/>
            <a:ext cx="18991160" cy="846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9"/>
              </a:lnSpc>
              <a:spcBef>
                <a:spcPct val="0"/>
              </a:spcBef>
            </a:pPr>
            <a:r>
              <a:rPr lang="en-US" sz="47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Output Structur</a:t>
            </a:r>
            <a:r>
              <a:rPr lang="en-US" sz="47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 → Test Categories → Quality Constraints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803693" y="3594376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5" y="0"/>
                </a:lnTo>
                <a:lnTo>
                  <a:pt x="848755" y="1146965"/>
                </a:lnTo>
                <a:lnTo>
                  <a:pt x="0" y="1146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715197" y="5076825"/>
            <a:ext cx="5187629" cy="175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Đảm bảo đa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dạng kịch bản: đường chính, biên, lỗi, kiểm tra thay đổi trạng thái.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11088351" y="5269459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5" y="0"/>
                </a:lnTo>
                <a:lnTo>
                  <a:pt x="848755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876472" y="5029071"/>
            <a:ext cx="4703197" cy="175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“Happy Path… Edge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Cases… Error Scenarios… State Verification…”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2748"/>
            <a:ext cx="2463105" cy="71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Prompt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-351580" y="2409890"/>
            <a:ext cx="18991160" cy="8463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689"/>
              </a:lnSpc>
              <a:spcBef>
                <a:spcPct val="0"/>
              </a:spcBef>
            </a:pPr>
            <a:r>
              <a:rPr lang="en-US" sz="47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Output Structur</a:t>
            </a:r>
            <a:r>
              <a:rPr lang="en-US" sz="47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 → Test Categories → Quality Constraints 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671221" y="3409152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5" y="0"/>
                </a:lnTo>
                <a:lnTo>
                  <a:pt x="848755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715197" y="5076825"/>
            <a:ext cx="5187629" cy="263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“exactly 1 test case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per function (19 total); Each test ≤3 lines; Cover ≥90% paths; ≥2 error scenarios; Verify all state changes”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11223056" y="5126979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4" y="0"/>
                </a:lnTo>
                <a:lnTo>
                  <a:pt x="848754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506024" y="4775464"/>
            <a:ext cx="4703197" cy="263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rror scenarios; Verify all state changes”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Ràng buộc chất lượng: ngắn gọn, bao phủ cao, có lỗi, kiểm chứng state.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137999" y="3156864"/>
            <a:ext cx="3908390" cy="4771637"/>
            <a:chOff x="0" y="0"/>
            <a:chExt cx="5211187" cy="6362182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0" t="9378" r="0" b="9378"/>
            <a:stretch>
              <a:fillRect/>
            </a:stretch>
          </p:blipFill>
          <p:spPr>
            <a:xfrm flipH="false" flipV="false">
              <a:off x="0" y="0"/>
              <a:ext cx="5211187" cy="6362182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1028700" y="3156864"/>
            <a:ext cx="3908390" cy="4771637"/>
            <a:chOff x="0" y="0"/>
            <a:chExt cx="5211187" cy="6362182"/>
          </a:xfrm>
        </p:grpSpPr>
        <p:pic>
          <p:nvPicPr>
            <p:cNvPr name="Picture 5" id="5"/>
            <p:cNvPicPr>
              <a:picLocks noChangeAspect="true"/>
            </p:cNvPicPr>
            <p:nvPr/>
          </p:nvPicPr>
          <p:blipFill>
            <a:blip r:embed="rId3"/>
            <a:srcRect l="0" t="5438" r="0" b="5438"/>
            <a:stretch>
              <a:fillRect/>
            </a:stretch>
          </p:blipFill>
          <p:spPr>
            <a:xfrm flipH="false" flipV="false">
              <a:off x="0" y="0"/>
              <a:ext cx="5211187" cy="6362182"/>
            </a:xfrm>
            <a:prstGeom prst="rect">
              <a:avLst/>
            </a:prstGeom>
          </p:spPr>
        </p:pic>
      </p:grpSp>
      <p:grpSp>
        <p:nvGrpSpPr>
          <p:cNvPr name="Group 6" id="6"/>
          <p:cNvGrpSpPr/>
          <p:nvPr/>
        </p:nvGrpSpPr>
        <p:grpSpPr>
          <a:xfrm rot="0">
            <a:off x="13389948" y="3156864"/>
            <a:ext cx="3908390" cy="4771637"/>
            <a:chOff x="0" y="0"/>
            <a:chExt cx="5211187" cy="6362182"/>
          </a:xfrm>
        </p:grpSpPr>
        <p:pic>
          <p:nvPicPr>
            <p:cNvPr name="Picture 7" id="7"/>
            <p:cNvPicPr>
              <a:picLocks noChangeAspect="true"/>
            </p:cNvPicPr>
            <p:nvPr/>
          </p:nvPicPr>
          <p:blipFill>
            <a:blip r:embed="rId4"/>
            <a:srcRect l="0" t="0" r="0" b="10876"/>
            <a:stretch>
              <a:fillRect/>
            </a:stretch>
          </p:blipFill>
          <p:spPr>
            <a:xfrm flipH="false" flipV="false">
              <a:off x="0" y="0"/>
              <a:ext cx="5211187" cy="6362182"/>
            </a:xfrm>
            <a:prstGeom prst="rect">
              <a:avLst/>
            </a:prstGeom>
          </p:spPr>
        </p:pic>
      </p:grpSp>
      <p:grpSp>
        <p:nvGrpSpPr>
          <p:cNvPr name="Group 8" id="8"/>
          <p:cNvGrpSpPr/>
          <p:nvPr/>
        </p:nvGrpSpPr>
        <p:grpSpPr>
          <a:xfrm rot="0">
            <a:off x="9262483" y="3156864"/>
            <a:ext cx="3908390" cy="4771637"/>
            <a:chOff x="0" y="0"/>
            <a:chExt cx="5211187" cy="6362182"/>
          </a:xfrm>
        </p:grpSpPr>
        <p:pic>
          <p:nvPicPr>
            <p:cNvPr name="Picture 9" id="9"/>
            <p:cNvPicPr>
              <a:picLocks noChangeAspect="true"/>
            </p:cNvPicPr>
            <p:nvPr/>
          </p:nvPicPr>
          <p:blipFill>
            <a:blip r:embed="rId5"/>
            <a:srcRect l="0" t="5493" r="0" b="5493"/>
            <a:stretch>
              <a:fillRect/>
            </a:stretch>
          </p:blipFill>
          <p:spPr>
            <a:xfrm flipH="false" flipV="false">
              <a:off x="0" y="0"/>
              <a:ext cx="5211187" cy="6362182"/>
            </a:xfrm>
            <a:prstGeom prst="rect">
              <a:avLst/>
            </a:prstGeom>
          </p:spPr>
        </p:pic>
      </p:grpSp>
      <p:sp>
        <p:nvSpPr>
          <p:cNvPr name="TextBox 10" id="10"/>
          <p:cNvSpPr txBox="true"/>
          <p:nvPr/>
        </p:nvSpPr>
        <p:spPr>
          <a:xfrm rot="0">
            <a:off x="1796826" y="1216963"/>
            <a:ext cx="14694348" cy="1939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4500"/>
              </a:lnSpc>
            </a:pPr>
            <a:r>
              <a:rPr lang="en-US" b="true" sz="14500">
                <a:solidFill>
                  <a:srgbClr val="000000"/>
                </a:solidFill>
                <a:latin typeface="Saira ExtraCondensed Bold"/>
                <a:ea typeface="Saira ExtraCondensed Bold"/>
                <a:cs typeface="Saira ExtraCondensed Bold"/>
                <a:sym typeface="Saira ExtraCondensed Bold"/>
              </a:rPr>
              <a:t>MEMBERS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22098" y="8002446"/>
            <a:ext cx="1321594" cy="37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DE180020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431397" y="8002446"/>
            <a:ext cx="1321594" cy="37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DE190491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538837" y="8002446"/>
            <a:ext cx="1321594" cy="37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DE180814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683347" y="8002446"/>
            <a:ext cx="1321594" cy="37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DE190234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83529" y="8437757"/>
            <a:ext cx="2198733" cy="37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Trần Kim Thắng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020226" y="8451337"/>
            <a:ext cx="2143937" cy="37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Phan Thành Tài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693533" y="8451337"/>
            <a:ext cx="2941520" cy="37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Đặng Văn Công Danh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007396" y="8451337"/>
            <a:ext cx="2673494" cy="372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Nguyễn Hồng Phúc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2748"/>
            <a:ext cx="2463105" cy="71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Prompt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355840"/>
            <a:ext cx="18991160" cy="16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9"/>
              </a:lnSpc>
              <a:spcBef>
                <a:spcPct val="0"/>
              </a:spcBef>
            </a:pPr>
            <a:r>
              <a:rPr lang="en-US" sz="45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Output Exampl</a:t>
            </a:r>
            <a:r>
              <a:rPr lang="en-US" sz="45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→ Deliverable  → Kiểu tham số &amp; kiểu trả về </a:t>
            </a:r>
          </a:p>
          <a:p>
            <a:pPr algn="ctr">
              <a:lnSpc>
                <a:spcPts val="640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43051" y="3508888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4" y="0"/>
                </a:lnTo>
                <a:lnTo>
                  <a:pt x="848754" y="1146965"/>
                </a:lnTo>
                <a:lnTo>
                  <a:pt x="0" y="11469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506759" y="5209410"/>
            <a:ext cx="5187629" cy="175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</a:p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Mẫu ch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uẩn để AI bám format/độ chi tiết mong muốn.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7913553" y="5440435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4" y="0"/>
                </a:lnTo>
                <a:lnTo>
                  <a:pt x="848754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40207" y="5209410"/>
            <a:ext cx="4703197" cy="2193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“| TC001 |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createBooking | Happy Path | … | Returns Booking with PENDING status | High | …”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2748"/>
            <a:ext cx="2463105" cy="71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Prompt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355840"/>
            <a:ext cx="18991160" cy="16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9"/>
              </a:lnSpc>
              <a:spcBef>
                <a:spcPct val="0"/>
              </a:spcBef>
            </a:pPr>
            <a:r>
              <a:rPr lang="en-US" sz="45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Output Exampl</a:t>
            </a:r>
            <a:r>
              <a:rPr lang="en-US" sz="45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→ Deliverable  → Kiểu tham số &amp; kiểu trả về </a:t>
            </a:r>
          </a:p>
          <a:p>
            <a:pPr algn="ctr">
              <a:lnSpc>
                <a:spcPts val="640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6915692" y="3231150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5" y="0"/>
                </a:lnTo>
                <a:lnTo>
                  <a:pt x="848755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071671" y="4990335"/>
            <a:ext cx="5187629" cy="131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Địn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 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ghĩa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kế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quả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uố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 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cù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ng 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cầ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giao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10596314" y="4684625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5" y="0"/>
                </a:lnTo>
                <a:lnTo>
                  <a:pt x="848755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988471" y="4685772"/>
            <a:ext cx="4703197" cy="2193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Complete test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case matrix with exactly 19 test cases ready for implementation in JUnit 5.”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2748"/>
            <a:ext cx="2463105" cy="71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Prompt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355840"/>
            <a:ext cx="18991160" cy="1626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09"/>
              </a:lnSpc>
              <a:spcBef>
                <a:spcPct val="0"/>
              </a:spcBef>
            </a:pPr>
            <a:r>
              <a:rPr lang="en-US" sz="45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Output Exampl</a:t>
            </a:r>
            <a:r>
              <a:rPr lang="en-US" sz="4577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 → Deliverable  → Kiểu tham số &amp; kiểu trả về </a:t>
            </a:r>
          </a:p>
          <a:p>
            <a:pPr algn="ctr">
              <a:lnSpc>
                <a:spcPts val="6409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3982692" y="3605481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5" y="0"/>
                </a:lnTo>
                <a:lnTo>
                  <a:pt x="848755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216251" y="5076825"/>
            <a:ext cx="5187629" cy="175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Gợi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ý c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ase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hợp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lệ/sai,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bo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ndary (thời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gian/tiền), Optional empty, danh sách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5399999">
            <a:off x="9972857" y="5251482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5" y="0"/>
                </a:lnTo>
                <a:lnTo>
                  <a:pt x="848755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055471" y="4927988"/>
            <a:ext cx="4703197" cy="3070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“BookingForm, UUID, BigDecimal, Integer,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LocalDateTime, Model, BindingResult, RedirectAttributes, Optional, List, boolean”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2748"/>
            <a:ext cx="2463105" cy="71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Prompt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1463" y="2232995"/>
            <a:ext cx="17906537" cy="2519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7"/>
              </a:lnSpc>
              <a:spcBef>
                <a:spcPct val="0"/>
              </a:spcBef>
            </a:pPr>
            <a:r>
              <a:rPr lang="en-US" sz="356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Trạng thái nghiệp vụ</a:t>
            </a:r>
            <a:r>
              <a:rPr lang="en-US" sz="356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→ ID tồn tại/không tồn tại → UI/View &amp; Redirect →  Ưu tiên </a:t>
            </a:r>
          </a:p>
          <a:p>
            <a:pPr algn="ctr">
              <a:lnSpc>
                <a:spcPts val="4987"/>
              </a:lnSpc>
              <a:spcBef>
                <a:spcPct val="0"/>
              </a:spcBef>
            </a:pPr>
          </a:p>
          <a:p>
            <a:pPr algn="ctr">
              <a:lnSpc>
                <a:spcPts val="4987"/>
              </a:lnSpc>
              <a:spcBef>
                <a:spcPct val="0"/>
              </a:spcBef>
            </a:pPr>
          </a:p>
          <a:p>
            <a:pPr algn="ctr">
              <a:lnSpc>
                <a:spcPts val="4987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260253" y="3078306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4" y="0"/>
                </a:lnTo>
                <a:lnTo>
                  <a:pt x="848754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15193" y="4913740"/>
            <a:ext cx="5187629" cy="2193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BookingSt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atus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(ví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dụ: PENDING/CONFIRMED/CANCELED)”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(s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 ra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từ tên hàm update/cancel)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7595976" y="5165994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5" y="0"/>
                </a:lnTo>
                <a:lnTo>
                  <a:pt x="848755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146241" y="4913740"/>
            <a:ext cx="4703197" cy="175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Cho phép xây dựng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State Verification: chuyển trạng thái đúng/không hợp lệ.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2748"/>
            <a:ext cx="2463105" cy="71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Prompt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1463" y="2232995"/>
            <a:ext cx="17906537" cy="2519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7"/>
              </a:lnSpc>
              <a:spcBef>
                <a:spcPct val="0"/>
              </a:spcBef>
            </a:pPr>
            <a:r>
              <a:rPr lang="en-US" sz="356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Trạng thái nghiệp vụ</a:t>
            </a:r>
            <a:r>
              <a:rPr lang="en-US" sz="356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→ ID tồn tại/không tồn tại → UI/View &amp; Redirect →  Ưu tiên </a:t>
            </a:r>
          </a:p>
          <a:p>
            <a:pPr algn="ctr">
              <a:lnSpc>
                <a:spcPts val="4987"/>
              </a:lnSpc>
              <a:spcBef>
                <a:spcPct val="0"/>
              </a:spcBef>
            </a:pPr>
          </a:p>
          <a:p>
            <a:pPr algn="ctr">
              <a:lnSpc>
                <a:spcPts val="4987"/>
              </a:lnSpc>
              <a:spcBef>
                <a:spcPct val="0"/>
              </a:spcBef>
            </a:pPr>
          </a:p>
          <a:p>
            <a:pPr algn="ctr">
              <a:lnSpc>
                <a:spcPts val="4987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7745082" y="3149546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4" y="0"/>
                </a:lnTo>
                <a:lnTo>
                  <a:pt x="848754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345259" y="4785508"/>
            <a:ext cx="5187629" cy="2193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“getBookingById(Integer)… updateBookingSt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atus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(Integer,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…)”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ngầm cho phép 404/NotFound)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-5400000">
            <a:off x="11307077" y="5094754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5" y="0"/>
                </a:lnTo>
                <a:lnTo>
                  <a:pt x="848755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266550" y="4870996"/>
            <a:ext cx="4703197" cy="1755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Dẫn dắ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 kịch bản lỗi: ID không tồn tại, Optional.empty(), exception.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2748"/>
            <a:ext cx="2463105" cy="71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Prompt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1463" y="2232995"/>
            <a:ext cx="17906537" cy="2519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7"/>
              </a:lnSpc>
              <a:spcBef>
                <a:spcPct val="0"/>
              </a:spcBef>
            </a:pPr>
            <a:r>
              <a:rPr lang="en-US" sz="356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Trạng thái nghiệp vụ</a:t>
            </a:r>
            <a:r>
              <a:rPr lang="en-US" sz="356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→ ID tồn tại/không tồn tại → UI/View &amp; Redirect →  Ưu tiên </a:t>
            </a:r>
          </a:p>
          <a:p>
            <a:pPr algn="ctr">
              <a:lnSpc>
                <a:spcPts val="4987"/>
              </a:lnSpc>
              <a:spcBef>
                <a:spcPct val="0"/>
              </a:spcBef>
            </a:pPr>
          </a:p>
          <a:p>
            <a:pPr algn="ctr">
              <a:lnSpc>
                <a:spcPts val="4987"/>
              </a:lnSpc>
              <a:spcBef>
                <a:spcPct val="0"/>
              </a:spcBef>
            </a:pPr>
          </a:p>
          <a:p>
            <a:pPr algn="ctr">
              <a:lnSpc>
                <a:spcPts val="4987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2945596" y="3064058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4" y="0"/>
                </a:lnTo>
                <a:lnTo>
                  <a:pt x="848754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351781" y="4514414"/>
            <a:ext cx="5187629" cy="2193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“showBookingForm(Model)… createBooking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(…, BindingResult, RedirectAttributes)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…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s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howBookingHistory(Model)”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8428985" y="4743624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4" y="0"/>
                </a:lnTo>
                <a:lnTo>
                  <a:pt x="848754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024333" y="4826055"/>
            <a:ext cx="4703197" cy="1317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Kiểm 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tra view name, flash messages, redirect flow.</a:t>
            </a:r>
          </a:p>
          <a:p>
            <a:pPr algn="ctr">
              <a:lnSpc>
                <a:spcPts val="349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12748"/>
            <a:ext cx="2463105" cy="717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Prompt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81463" y="2232995"/>
            <a:ext cx="17906537" cy="2519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87"/>
              </a:lnSpc>
              <a:spcBef>
                <a:spcPct val="0"/>
              </a:spcBef>
            </a:pPr>
            <a:r>
              <a:rPr lang="en-US" sz="356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Trạng thái nghiệp vụ</a:t>
            </a:r>
            <a:r>
              <a:rPr lang="en-US" sz="356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→ ID tồn tại/không tồn tại → UI/View &amp; Redirect →  Ưu tiên </a:t>
            </a:r>
          </a:p>
          <a:p>
            <a:pPr algn="ctr">
              <a:lnSpc>
                <a:spcPts val="4987"/>
              </a:lnSpc>
              <a:spcBef>
                <a:spcPct val="0"/>
              </a:spcBef>
            </a:pPr>
          </a:p>
          <a:p>
            <a:pPr algn="ctr">
              <a:lnSpc>
                <a:spcPts val="4987"/>
              </a:lnSpc>
              <a:spcBef>
                <a:spcPct val="0"/>
              </a:spcBef>
            </a:pPr>
          </a:p>
          <a:p>
            <a:pPr algn="ctr">
              <a:lnSpc>
                <a:spcPts val="4987"/>
              </a:lnSpc>
              <a:spcBef>
                <a:spcPct val="0"/>
              </a:spcBef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410545" y="2966863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5" y="0"/>
                </a:lnTo>
                <a:lnTo>
                  <a:pt x="848755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3286866" y="4670479"/>
            <a:ext cx="5187629" cy="879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“High/Medium/Low” 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(thể hiện trong cột Pri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ority của bảng)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11371409" y="4551986"/>
            <a:ext cx="848755" cy="1146966"/>
          </a:xfrm>
          <a:custGeom>
            <a:avLst/>
            <a:gdLst/>
            <a:ahLst/>
            <a:cxnLst/>
            <a:rect r="r" b="b" t="t" l="l"/>
            <a:pathLst>
              <a:path h="1146966" w="848755">
                <a:moveTo>
                  <a:pt x="0" y="0"/>
                </a:moveTo>
                <a:lnTo>
                  <a:pt x="848754" y="0"/>
                </a:lnTo>
                <a:lnTo>
                  <a:pt x="848754" y="1146966"/>
                </a:lnTo>
                <a:lnTo>
                  <a:pt x="0" y="1146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5327768" y="4451431"/>
            <a:ext cx="4703197" cy="13174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Gắn độ ưu tiên </a:t>
            </a:r>
            <a:r>
              <a:rPr lang="en-US" sz="249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theo rủi ro nghiệp vụ (E2E, tính tiền, trạng thái → High).</a:t>
            </a:r>
          </a:p>
        </p:txBody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05904" y="3899141"/>
            <a:ext cx="744591" cy="586366"/>
          </a:xfrm>
          <a:custGeom>
            <a:avLst/>
            <a:gdLst/>
            <a:ahLst/>
            <a:cxnLst/>
            <a:rect r="r" b="b" t="t" l="l"/>
            <a:pathLst>
              <a:path h="586366" w="744591">
                <a:moveTo>
                  <a:pt x="0" y="0"/>
                </a:moveTo>
                <a:lnTo>
                  <a:pt x="744591" y="0"/>
                </a:lnTo>
                <a:lnTo>
                  <a:pt x="744591" y="586366"/>
                </a:lnTo>
                <a:lnTo>
                  <a:pt x="0" y="58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37954" y="1028700"/>
            <a:ext cx="16612091" cy="8659052"/>
          </a:xfrm>
          <a:custGeom>
            <a:avLst/>
            <a:gdLst/>
            <a:ahLst/>
            <a:cxnLst/>
            <a:rect r="r" b="b" t="t" l="l"/>
            <a:pathLst>
              <a:path h="8659052" w="16612091">
                <a:moveTo>
                  <a:pt x="0" y="0"/>
                </a:moveTo>
                <a:lnTo>
                  <a:pt x="16612092" y="0"/>
                </a:lnTo>
                <a:lnTo>
                  <a:pt x="16612092" y="8659052"/>
                </a:lnTo>
                <a:lnTo>
                  <a:pt x="0" y="86590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32584" y="8432343"/>
            <a:ext cx="1599985" cy="34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3"/>
              </a:lnSpc>
            </a:pPr>
            <a:r>
              <a:rPr lang="en-US" sz="205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Borcelle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31488" y="265130"/>
            <a:ext cx="9146858" cy="592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AI Output: Test Cases Matrix(28 Test Case)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05904" y="3899141"/>
            <a:ext cx="744591" cy="586366"/>
          </a:xfrm>
          <a:custGeom>
            <a:avLst/>
            <a:gdLst/>
            <a:ahLst/>
            <a:cxnLst/>
            <a:rect r="r" b="b" t="t" l="l"/>
            <a:pathLst>
              <a:path h="586366" w="744591">
                <a:moveTo>
                  <a:pt x="0" y="0"/>
                </a:moveTo>
                <a:lnTo>
                  <a:pt x="744591" y="0"/>
                </a:lnTo>
                <a:lnTo>
                  <a:pt x="744591" y="586366"/>
                </a:lnTo>
                <a:lnTo>
                  <a:pt x="0" y="58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76787" y="1028700"/>
            <a:ext cx="16711579" cy="8564684"/>
          </a:xfrm>
          <a:custGeom>
            <a:avLst/>
            <a:gdLst/>
            <a:ahLst/>
            <a:cxnLst/>
            <a:rect r="r" b="b" t="t" l="l"/>
            <a:pathLst>
              <a:path h="8564684" w="16711579">
                <a:moveTo>
                  <a:pt x="0" y="0"/>
                </a:moveTo>
                <a:lnTo>
                  <a:pt x="16711578" y="0"/>
                </a:lnTo>
                <a:lnTo>
                  <a:pt x="16711578" y="8564684"/>
                </a:lnTo>
                <a:lnTo>
                  <a:pt x="0" y="856468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32584" y="8432343"/>
            <a:ext cx="1599985" cy="34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3"/>
              </a:lnSpc>
            </a:pPr>
            <a:r>
              <a:rPr lang="en-US" sz="205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Borcelle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31488" y="265130"/>
            <a:ext cx="9146858" cy="592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AI Output: Test Cases Matrix(28 Test Case)</a:t>
            </a:r>
          </a:p>
        </p:txBody>
      </p:sp>
    </p:spTree>
  </p:cSld>
  <p:clrMapOvr>
    <a:masterClrMapping/>
  </p:clrMapOvr>
</p:sld>
</file>

<file path=ppt/slides/slide2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05904" y="3899141"/>
            <a:ext cx="744591" cy="586366"/>
          </a:xfrm>
          <a:custGeom>
            <a:avLst/>
            <a:gdLst/>
            <a:ahLst/>
            <a:cxnLst/>
            <a:rect r="r" b="b" t="t" l="l"/>
            <a:pathLst>
              <a:path h="586366" w="744591">
                <a:moveTo>
                  <a:pt x="0" y="0"/>
                </a:moveTo>
                <a:lnTo>
                  <a:pt x="744591" y="0"/>
                </a:lnTo>
                <a:lnTo>
                  <a:pt x="744591" y="586366"/>
                </a:lnTo>
                <a:lnTo>
                  <a:pt x="0" y="58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91716" y="3083227"/>
            <a:ext cx="17081721" cy="4505304"/>
          </a:xfrm>
          <a:custGeom>
            <a:avLst/>
            <a:gdLst/>
            <a:ahLst/>
            <a:cxnLst/>
            <a:rect r="r" b="b" t="t" l="l"/>
            <a:pathLst>
              <a:path h="4505304" w="17081721">
                <a:moveTo>
                  <a:pt x="0" y="0"/>
                </a:moveTo>
                <a:lnTo>
                  <a:pt x="17081720" y="0"/>
                </a:lnTo>
                <a:lnTo>
                  <a:pt x="17081720" y="4505304"/>
                </a:lnTo>
                <a:lnTo>
                  <a:pt x="0" y="45053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8532584" y="8432343"/>
            <a:ext cx="1599985" cy="34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3"/>
              </a:lnSpc>
            </a:pPr>
            <a:r>
              <a:rPr lang="en-US" sz="205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Borcelle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331488" y="265130"/>
            <a:ext cx="9146858" cy="5924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b="true" sz="32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AI Output: Test Cases Matrix(28 Test Case)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939157" y="4421039"/>
            <a:ext cx="14409685" cy="1444922"/>
          </a:xfrm>
          <a:custGeom>
            <a:avLst/>
            <a:gdLst/>
            <a:ahLst/>
            <a:cxnLst/>
            <a:rect r="r" b="b" t="t" l="l"/>
            <a:pathLst>
              <a:path h="1444922" w="14409685">
                <a:moveTo>
                  <a:pt x="0" y="0"/>
                </a:moveTo>
                <a:lnTo>
                  <a:pt x="14409686" y="0"/>
                </a:lnTo>
                <a:lnTo>
                  <a:pt x="14409686" y="1444922"/>
                </a:lnTo>
                <a:lnTo>
                  <a:pt x="0" y="14449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79591" r="0" b="-322120"/>
            </a:stretch>
          </a:blipFill>
          <a:ln w="9525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3" id="3"/>
          <p:cNvSpPr txBox="true"/>
          <p:nvPr/>
        </p:nvSpPr>
        <p:spPr>
          <a:xfrm rot="0">
            <a:off x="1030233" y="866775"/>
            <a:ext cx="3532498" cy="10271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1"/>
              </a:lnSpc>
              <a:spcBef>
                <a:spcPct val="0"/>
              </a:spcBef>
            </a:pPr>
            <a:r>
              <a:rPr lang="en-US" sz="5736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 Prompt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96482" y="4484062"/>
            <a:ext cx="12695036" cy="1137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78"/>
              </a:lnSpc>
              <a:spcBef>
                <a:spcPct val="0"/>
              </a:spcBef>
            </a:pPr>
            <a:r>
              <a:rPr lang="en-US" sz="64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</a:t>
            </a:r>
            <a:r>
              <a:rPr lang="en-US" sz="641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ole → Purpose → Task → Input</a:t>
            </a:r>
          </a:p>
        </p:txBody>
      </p:sp>
    </p:spTree>
  </p:cSld>
  <p:clrMapOvr>
    <a:masterClrMapping/>
  </p:clrMapOvr>
</p:sld>
</file>

<file path=ppt/slides/slide30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653695" y="4283406"/>
            <a:ext cx="12980610" cy="1948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9"/>
              </a:lnSpc>
            </a:pPr>
            <a:r>
              <a:rPr lang="en-US" sz="9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STAGE 3</a:t>
            </a:r>
          </a:p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GENERATE TEST CODE</a:t>
            </a:r>
          </a:p>
        </p:txBody>
      </p:sp>
    </p:spTree>
  </p:cSld>
  <p:clrMapOvr>
    <a:masterClrMapping/>
  </p:clrMapOvr>
</p:sld>
</file>

<file path=ppt/slides/slide31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32584" y="8432343"/>
            <a:ext cx="1599985" cy="34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3"/>
              </a:lnSpc>
            </a:pPr>
            <a:r>
              <a:rPr lang="en-US" sz="205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Borcelle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929216" y="-329996"/>
            <a:ext cx="14806721" cy="1001725"/>
            <a:chOff x="0" y="0"/>
            <a:chExt cx="19742294" cy="133563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30532" y="920344"/>
              <a:ext cx="2465220" cy="415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b="true" sz="180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AI C</a:t>
              </a:r>
              <a:r>
                <a:rPr lang="en-US" b="true" sz="180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ode Insight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3052952" y="920344"/>
              <a:ext cx="2142108" cy="415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AI Test Design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5652260" y="920344"/>
              <a:ext cx="2995455" cy="415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AI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Code Generation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9104915" y="920344"/>
              <a:ext cx="3494744" cy="415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AI-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assisted Debugging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3056859" y="920344"/>
              <a:ext cx="2814892" cy="415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AI-dr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iven Mocking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6328951" y="920344"/>
              <a:ext cx="3413343" cy="415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AI R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eport &amp; Showcase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665078" cy="674576"/>
              <a:chOff x="0" y="0"/>
              <a:chExt cx="526435" cy="13325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26435" cy="133250"/>
              </a:xfrm>
              <a:custGeom>
                <a:avLst/>
                <a:gdLst/>
                <a:ahLst/>
                <a:cxnLst/>
                <a:rect r="r" b="b" t="t" l="l"/>
                <a:pathLst>
                  <a:path h="133250" w="526435">
                    <a:moveTo>
                      <a:pt x="0" y="0"/>
                    </a:moveTo>
                    <a:lnTo>
                      <a:pt x="526435" y="0"/>
                    </a:lnTo>
                    <a:lnTo>
                      <a:pt x="526435" y="133250"/>
                    </a:lnTo>
                    <a:lnTo>
                      <a:pt x="0" y="133250"/>
                    </a:lnTo>
                    <a:close/>
                  </a:path>
                </a:pathLst>
              </a:custGeom>
              <a:solidFill>
                <a:srgbClr val="FFFFFF"/>
              </a:solidFill>
              <a:ln w="9525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526435" cy="19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</p:grpSp>
      <p:sp>
        <p:nvSpPr>
          <p:cNvPr name="TextBox 13" id="13"/>
          <p:cNvSpPr txBox="true"/>
          <p:nvPr/>
        </p:nvSpPr>
        <p:spPr>
          <a:xfrm rot="0">
            <a:off x="4527594" y="2602355"/>
            <a:ext cx="7044166" cy="239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2"/>
              </a:lnSpc>
              <a:spcBef>
                <a:spcPct val="0"/>
              </a:spcBef>
            </a:pP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🎯 Role: You are a **Senior Java Developer** creating comprehensive JUnit 5 unit tests for a Restaurant Booking System (Spring Boot).</a:t>
            </a:r>
          </a:p>
          <a:p>
            <a:pPr algn="l">
              <a:lnSpc>
                <a:spcPts val="2732"/>
              </a:lnSpc>
              <a:spcBef>
                <a:spcPct val="0"/>
              </a:spcBef>
            </a:pPr>
          </a:p>
          <a:p>
            <a:pPr algn="l">
              <a:lnSpc>
                <a:spcPts val="2732"/>
              </a:lnSpc>
              <a:spcBef>
                <a:spcPct val="0"/>
              </a:spcBef>
            </a:pP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🎯 Objective: Generate complete JUnit 5 test code for the following test cases from our Restaurant Booking System: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95671" y="3129373"/>
            <a:ext cx="2132308" cy="357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6"/>
              </a:lnSpc>
              <a:spcBef>
                <a:spcPct val="0"/>
              </a:spcBef>
            </a:pPr>
            <a:r>
              <a:rPr lang="en-US" b="true" sz="20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Role &amp; Objective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962025"/>
            <a:ext cx="2299279" cy="457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Input Promt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95671" y="6580408"/>
            <a:ext cx="2132308" cy="358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6"/>
              </a:lnSpc>
              <a:spcBef>
                <a:spcPct val="0"/>
              </a:spcBef>
            </a:pPr>
            <a:r>
              <a:rPr lang="en-US" b="true" sz="20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Context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527594" y="6286450"/>
            <a:ext cx="7044166" cy="17116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2"/>
              </a:lnSpc>
              <a:spcBef>
                <a:spcPct val="0"/>
              </a:spcBef>
            </a:pP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📦</a:t>
            </a: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Context: This is a Spring Boot application with: - JUnit 5 framework - Mockito for mocking - @WebMvcTest for controller tests - @DataJpaTest for integration tests - H2 in-memory database for testing - Spring Security for authentication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452354" y="2602355"/>
            <a:ext cx="4806946" cy="239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2"/>
              </a:lnSpc>
              <a:spcBef>
                <a:spcPct val="0"/>
              </a:spcBef>
            </a:pP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Mục</a:t>
            </a: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đích: Định vị AI như một “Senior Java Developer” chuyên nghiệp để ra quyết định như lập trình viên thật.</a:t>
            </a:r>
          </a:p>
          <a:p>
            <a:pPr algn="l">
              <a:lnSpc>
                <a:spcPts val="2732"/>
              </a:lnSpc>
              <a:spcBef>
                <a:spcPct val="0"/>
              </a:spcBef>
            </a:pPr>
          </a:p>
          <a:p>
            <a:pPr algn="l">
              <a:lnSpc>
                <a:spcPts val="2732"/>
              </a:lnSpc>
              <a:spcBef>
                <a:spcPct val="0"/>
              </a:spcBef>
            </a:pP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Lợi ích: AI không chỉ viết mã mà còn tuân theo tư duy, chuẩn code và phong cách của senior dev.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452354" y="5945635"/>
            <a:ext cx="4806946" cy="23932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2"/>
              </a:lnSpc>
              <a:spcBef>
                <a:spcPct val="0"/>
              </a:spcBef>
            </a:pP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Mục</a:t>
            </a: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đích: Mô tả môi trường Spring Boot và quy chuẩn kỹ thuật mà test phải tuân theo.</a:t>
            </a:r>
          </a:p>
          <a:p>
            <a:pPr algn="l">
              <a:lnSpc>
                <a:spcPts val="2732"/>
              </a:lnSpc>
              <a:spcBef>
                <a:spcPct val="0"/>
              </a:spcBef>
            </a:pPr>
          </a:p>
          <a:p>
            <a:pPr algn="l">
              <a:lnSpc>
                <a:spcPts val="2732"/>
              </a:lnSpc>
              <a:spcBef>
                <a:spcPct val="0"/>
              </a:spcBef>
            </a:pP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Lợi ích: AI tạo ra mã test “ready-to-run”, có thể biên dịch và tích hợp ngay trong dự án.</a:t>
            </a:r>
          </a:p>
        </p:txBody>
      </p:sp>
    </p:spTree>
  </p:cSld>
  <p:clrMapOvr>
    <a:masterClrMapping/>
  </p:clrMapOvr>
</p:sld>
</file>

<file path=ppt/slides/slide3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05904" y="3899141"/>
            <a:ext cx="744591" cy="586366"/>
          </a:xfrm>
          <a:custGeom>
            <a:avLst/>
            <a:gdLst/>
            <a:ahLst/>
            <a:cxnLst/>
            <a:rect r="r" b="b" t="t" l="l"/>
            <a:pathLst>
              <a:path h="586366" w="744591">
                <a:moveTo>
                  <a:pt x="0" y="0"/>
                </a:moveTo>
                <a:lnTo>
                  <a:pt x="744591" y="0"/>
                </a:lnTo>
                <a:lnTo>
                  <a:pt x="744591" y="586366"/>
                </a:lnTo>
                <a:lnTo>
                  <a:pt x="0" y="58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929216" y="-329996"/>
            <a:ext cx="14806721" cy="1001725"/>
            <a:chOff x="0" y="0"/>
            <a:chExt cx="19742294" cy="1335634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130532" y="920344"/>
              <a:ext cx="2465220" cy="415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b="true" sz="180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AI C</a:t>
              </a:r>
              <a:r>
                <a:rPr lang="en-US" b="true" sz="180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ode Insight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3052952" y="920344"/>
              <a:ext cx="2142108" cy="415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AI Test Design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5652260" y="920344"/>
              <a:ext cx="2995455" cy="415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AI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Code Generation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9104915" y="920344"/>
              <a:ext cx="3494744" cy="415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AI-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assisted Debugging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3056859" y="920344"/>
              <a:ext cx="2814892" cy="415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AI-dr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iven Mocking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16328951" y="920344"/>
              <a:ext cx="3413343" cy="41529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20"/>
                </a:lnSpc>
              </a:pP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AI R</a:t>
              </a:r>
              <a:r>
                <a:rPr lang="en-US" sz="1800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eport &amp; Showcase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0" y="0"/>
              <a:ext cx="2665078" cy="674576"/>
              <a:chOff x="0" y="0"/>
              <a:chExt cx="526435" cy="133250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526435" cy="133250"/>
              </a:xfrm>
              <a:custGeom>
                <a:avLst/>
                <a:gdLst/>
                <a:ahLst/>
                <a:cxnLst/>
                <a:rect r="r" b="b" t="t" l="l"/>
                <a:pathLst>
                  <a:path h="133250" w="526435">
                    <a:moveTo>
                      <a:pt x="0" y="0"/>
                    </a:moveTo>
                    <a:lnTo>
                      <a:pt x="526435" y="0"/>
                    </a:lnTo>
                    <a:lnTo>
                      <a:pt x="526435" y="133250"/>
                    </a:lnTo>
                    <a:lnTo>
                      <a:pt x="0" y="133250"/>
                    </a:lnTo>
                    <a:close/>
                  </a:path>
                </a:pathLst>
              </a:custGeom>
              <a:solidFill>
                <a:srgbClr val="FFFFFF"/>
              </a:solidFill>
              <a:ln w="95250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57150"/>
                <a:ext cx="526435" cy="1904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520"/>
                  </a:lnSpc>
                </a:pPr>
              </a:p>
            </p:txBody>
          </p:sp>
        </p:grpSp>
      </p:grpSp>
      <p:sp>
        <p:nvSpPr>
          <p:cNvPr name="TextBox 13" id="13"/>
          <p:cNvSpPr txBox="true"/>
          <p:nvPr/>
        </p:nvSpPr>
        <p:spPr>
          <a:xfrm rot="0">
            <a:off x="876073" y="1345315"/>
            <a:ext cx="2299279" cy="457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Input Promt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77770" y="2151590"/>
            <a:ext cx="11935170" cy="23761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**BookingServiceTest (7 cases):** </a:t>
            </a:r>
          </a:p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1. testCreateBooking_WithValidData_ShouldSuccess() -Create booking successfully </a:t>
            </a:r>
          </a:p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2. testCalculateTotalAmount_WithOnlyDeposit_ShouldReturnDepositAmount() - Calculate total amount </a:t>
            </a:r>
          </a:p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3. testCreateBooking_WithCustomerNotFound_ShouldThrowException() - Customer not found error </a:t>
            </a:r>
          </a:p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4. testCreateBooking_WithRestaurantNotFound_ShouldThrowException() - Restaurant not found error </a:t>
            </a:r>
          </a:p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5. testCreateBooking_WithTableNotFound_ShouldThrowException() - Table not found error </a:t>
            </a:r>
          </a:p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6. testCreateBooking_ShouldSetCorrectStatus() - Verify booking status </a:t>
            </a:r>
          </a:p>
          <a:p>
            <a:pPr algn="l">
              <a:lnSpc>
                <a:spcPts val="2380"/>
              </a:lnSpc>
              <a:spcBef>
                <a:spcPct val="0"/>
              </a:spcBef>
            </a:pPr>
            <a:r>
              <a:rPr lang="en-US" sz="17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7. testCreateBooking_ShouldSetCorrectDepositAmount() - Verify deposit amount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3160767"/>
            <a:ext cx="2162584" cy="357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6"/>
              </a:lnSpc>
              <a:spcBef>
                <a:spcPct val="0"/>
              </a:spcBef>
            </a:pPr>
            <a:r>
              <a:rPr lang="en-US" b="true" sz="20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</a:t>
            </a:r>
            <a:r>
              <a:rPr lang="en-US" b="true" sz="20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est Structure</a:t>
            </a:r>
          </a:p>
        </p:txBody>
      </p:sp>
    </p:spTree>
  </p:cSld>
  <p:clrMapOvr>
    <a:masterClrMapping/>
  </p:clrMapOvr>
</p:sld>
</file>

<file path=ppt/slides/slide33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608897" y="8111280"/>
            <a:ext cx="1599985" cy="34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3"/>
              </a:lnSpc>
            </a:pPr>
            <a:r>
              <a:rPr lang="en-US" sz="205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Borcelle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52387" y="1024252"/>
            <a:ext cx="2299279" cy="457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Input Promt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105013" y="6747856"/>
            <a:ext cx="2162584" cy="708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6"/>
              </a:lnSpc>
              <a:spcBef>
                <a:spcPct val="0"/>
              </a:spcBef>
            </a:pPr>
            <a:r>
              <a:rPr lang="en-US" b="true" sz="20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Output F</a:t>
            </a:r>
            <a:r>
              <a:rPr lang="en-US" b="true" sz="20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ormat &amp; Code Quality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05013" y="2379285"/>
            <a:ext cx="2132308" cy="357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6"/>
              </a:lnSpc>
              <a:spcBef>
                <a:spcPct val="0"/>
              </a:spcBef>
            </a:pPr>
            <a:r>
              <a:rPr lang="en-US" b="true" sz="20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Requirements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37218" y="4789721"/>
            <a:ext cx="8166191" cy="4147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96"/>
              </a:lnSpc>
              <a:spcBef>
                <a:spcPct val="0"/>
              </a:spcBef>
            </a:pPr>
            <a:r>
              <a:rPr lang="en-US" sz="1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🎨</a:t>
            </a:r>
            <a:r>
              <a:rPr lang="en-US" sz="1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Output Format: Generate complete test classes with: </a:t>
            </a:r>
          </a:p>
          <a:p>
            <a:pPr algn="l">
              <a:lnSpc>
                <a:spcPts val="2396"/>
              </a:lnSpc>
              <a:spcBef>
                <a:spcPct val="0"/>
              </a:spcBef>
            </a:pPr>
            <a:r>
              <a:rPr lang="en-US" sz="1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1. Package declaration and imports </a:t>
            </a:r>
          </a:p>
          <a:p>
            <a:pPr algn="l">
              <a:lnSpc>
                <a:spcPts val="2396"/>
              </a:lnSpc>
              <a:spcBef>
                <a:spcPct val="0"/>
              </a:spcBef>
            </a:pPr>
            <a:r>
              <a:rPr lang="en-US" sz="1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2. Class-level annotations (@WebMvcTest, @DataJpaTest, etc.) </a:t>
            </a:r>
          </a:p>
          <a:p>
            <a:pPr algn="l">
              <a:lnSpc>
                <a:spcPts val="2396"/>
              </a:lnSpc>
              <a:spcBef>
                <a:spcPct val="0"/>
              </a:spcBef>
            </a:pPr>
            <a:r>
              <a:rPr lang="en-US" sz="1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3. Field declarations (@MockBean, @Autowired, etc.) </a:t>
            </a:r>
          </a:p>
          <a:p>
            <a:pPr algn="l">
              <a:lnSpc>
                <a:spcPts val="2396"/>
              </a:lnSpc>
              <a:spcBef>
                <a:spcPct val="0"/>
              </a:spcBef>
            </a:pPr>
            <a:r>
              <a:rPr lang="en-US" sz="1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4. @BeforeEach setup method </a:t>
            </a:r>
          </a:p>
          <a:p>
            <a:pPr algn="l">
              <a:lnSpc>
                <a:spcPts val="2396"/>
              </a:lnSpc>
              <a:spcBef>
                <a:spcPct val="0"/>
              </a:spcBef>
            </a:pPr>
            <a:r>
              <a:rPr lang="en-US" sz="1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5. Complete test methods with Given-When-Then structure </a:t>
            </a:r>
          </a:p>
          <a:p>
            <a:pPr algn="l">
              <a:lnSpc>
                <a:spcPts val="2396"/>
              </a:lnSpc>
              <a:spcBef>
                <a:spcPct val="0"/>
              </a:spcBef>
            </a:pPr>
            <a:r>
              <a:rPr lang="en-US" sz="1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6. Proper assertions and verifications </a:t>
            </a:r>
          </a:p>
          <a:p>
            <a:pPr algn="l">
              <a:lnSpc>
                <a:spcPts val="2396"/>
              </a:lnSpc>
              <a:spcBef>
                <a:spcPct val="0"/>
              </a:spcBef>
            </a:pPr>
            <a:r>
              <a:rPr lang="en-US" sz="1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7. Mock configurations 💡 Code Quality Standards: </a:t>
            </a:r>
          </a:p>
          <a:p>
            <a:pPr algn="l">
              <a:lnSpc>
                <a:spcPts val="2396"/>
              </a:lnSpc>
              <a:spcBef>
                <a:spcPct val="0"/>
              </a:spcBef>
            </a:pPr>
            <a:r>
              <a:rPr lang="en-US" sz="1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Follow Java naming conventions </a:t>
            </a:r>
          </a:p>
          <a:p>
            <a:pPr algn="l">
              <a:lnSpc>
                <a:spcPts val="2396"/>
              </a:lnSpc>
              <a:spcBef>
                <a:spcPct val="0"/>
              </a:spcBef>
            </a:pPr>
            <a:r>
              <a:rPr lang="en-US" sz="1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Use descriptive variable names </a:t>
            </a:r>
          </a:p>
          <a:p>
            <a:pPr algn="l">
              <a:lnSpc>
                <a:spcPts val="2396"/>
              </a:lnSpc>
              <a:spcBef>
                <a:spcPct val="0"/>
              </a:spcBef>
            </a:pPr>
            <a:r>
              <a:rPr lang="en-US" sz="1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Include proper error messages in assertions </a:t>
            </a:r>
          </a:p>
          <a:p>
            <a:pPr algn="l">
              <a:lnSpc>
                <a:spcPts val="2396"/>
              </a:lnSpc>
              <a:spcBef>
                <a:spcPct val="0"/>
              </a:spcBef>
            </a:pPr>
            <a:r>
              <a:rPr lang="en-US" sz="1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Mock realistic data (UUIDs, LocalDateTime, BigDecimal) </a:t>
            </a:r>
          </a:p>
          <a:p>
            <a:pPr algn="l">
              <a:lnSpc>
                <a:spcPts val="2396"/>
              </a:lnSpc>
              <a:spcBef>
                <a:spcPct val="0"/>
              </a:spcBef>
            </a:pPr>
            <a:r>
              <a:rPr lang="en-US" sz="1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Use @Transactional for database tests </a:t>
            </a:r>
          </a:p>
          <a:p>
            <a:pPr algn="l">
              <a:lnSpc>
                <a:spcPts val="2396"/>
              </a:lnSpc>
              <a:spcBef>
                <a:spcPct val="0"/>
              </a:spcBef>
            </a:pPr>
            <a:r>
              <a:rPr lang="en-US" sz="171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Include proper exception testing with assertThrows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137218" y="981075"/>
            <a:ext cx="7998923" cy="2863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6"/>
              </a:lnSpc>
              <a:spcBef>
                <a:spcPct val="0"/>
              </a:spcBef>
            </a:pPr>
            <a:r>
              <a:rPr lang="en-US" sz="16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🧱</a:t>
            </a:r>
            <a:r>
              <a:rPr lang="en-US" sz="16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Requirements: </a:t>
            </a:r>
          </a:p>
          <a:p>
            <a:pPr algn="l">
              <a:lnSpc>
                <a:spcPts val="2316"/>
              </a:lnSpc>
              <a:spcBef>
                <a:spcPct val="0"/>
              </a:spcBef>
            </a:pPr>
            <a:r>
              <a:rPr lang="en-US" sz="16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Use JUnit 5 framework (@Test, @BeforeEach, @AfterEach) </a:t>
            </a:r>
          </a:p>
          <a:p>
            <a:pPr algn="l">
              <a:lnSpc>
                <a:spcPts val="2316"/>
              </a:lnSpc>
              <a:spcBef>
                <a:spcPct val="0"/>
              </a:spcBef>
            </a:pPr>
            <a:r>
              <a:rPr lang="en-US" sz="16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Include proper setup/teardown methods </a:t>
            </a:r>
          </a:p>
          <a:p>
            <a:pPr algn="l">
              <a:lnSpc>
                <a:spcPts val="2316"/>
              </a:lnSpc>
              <a:spcBef>
                <a:spcPct val="0"/>
              </a:spcBef>
            </a:pPr>
            <a:r>
              <a:rPr lang="en-US" sz="16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Use Mockito for mocking dependencies (@MockBean, @Mock) </a:t>
            </a:r>
          </a:p>
          <a:p>
            <a:pPr algn="l">
              <a:lnSpc>
                <a:spcPts val="2316"/>
              </a:lnSpc>
              <a:spcBef>
                <a:spcPct val="0"/>
              </a:spcBef>
            </a:pPr>
            <a:r>
              <a:rPr lang="en-US" sz="16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Use proper assertions (assertEquals, assertThrows, assertThat) </a:t>
            </a:r>
          </a:p>
          <a:p>
            <a:pPr algn="l">
              <a:lnSpc>
                <a:spcPts val="2316"/>
              </a:lnSpc>
              <a:spcBef>
                <a:spcPct val="0"/>
              </a:spcBef>
            </a:pPr>
            <a:r>
              <a:rPr lang="en-US" sz="16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Add descriptive test method names </a:t>
            </a:r>
          </a:p>
          <a:p>
            <a:pPr algn="l">
              <a:lnSpc>
                <a:spcPts val="2316"/>
              </a:lnSpc>
              <a:spcBef>
                <a:spcPct val="0"/>
              </a:spcBef>
            </a:pPr>
            <a:r>
              <a:rPr lang="en-US" sz="16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Mock external dependencies (repositories, services) </a:t>
            </a:r>
          </a:p>
          <a:p>
            <a:pPr algn="l">
              <a:lnSpc>
                <a:spcPts val="2316"/>
              </a:lnSpc>
              <a:spcBef>
                <a:spcPct val="0"/>
              </a:spcBef>
            </a:pPr>
            <a:r>
              <a:rPr lang="en-US" sz="16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Use @WebMvcTest for controller tests </a:t>
            </a:r>
          </a:p>
          <a:p>
            <a:pPr algn="l">
              <a:lnSpc>
                <a:spcPts val="2316"/>
              </a:lnSpc>
              <a:spcBef>
                <a:spcPct val="0"/>
              </a:spcBef>
            </a:pPr>
            <a:r>
              <a:rPr lang="en-US" sz="16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Use @DataJpaTest for integration tests </a:t>
            </a:r>
          </a:p>
          <a:p>
            <a:pPr algn="l">
              <a:lnSpc>
                <a:spcPts val="2316"/>
              </a:lnSpc>
              <a:spcBef>
                <a:spcPct val="0"/>
              </a:spcBef>
            </a:pPr>
            <a:r>
              <a:rPr lang="en-US" sz="165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Include proper imports and annotations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528668" y="1552537"/>
            <a:ext cx="4806946" cy="1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2"/>
              </a:lnSpc>
              <a:spcBef>
                <a:spcPct val="0"/>
              </a:spcBef>
            </a:pPr>
            <a:r>
              <a:rPr lang="en-US" sz="16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Mục</a:t>
            </a:r>
            <a:r>
              <a:rPr lang="en-US" sz="16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đích: Đảm bảo AI sinh mã đúng định dạng dự án và đạt tiêu chuẩn clean code.</a:t>
            </a:r>
          </a:p>
          <a:p>
            <a:pPr algn="l">
              <a:lnSpc>
                <a:spcPts val="2312"/>
              </a:lnSpc>
              <a:spcBef>
                <a:spcPct val="0"/>
              </a:spcBef>
            </a:pPr>
          </a:p>
          <a:p>
            <a:pPr algn="l">
              <a:lnSpc>
                <a:spcPts val="2312"/>
              </a:lnSpc>
              <a:spcBef>
                <a:spcPct val="0"/>
              </a:spcBef>
            </a:pPr>
            <a:r>
              <a:rPr lang="en-US" sz="16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Lợi ích: Giúp AI xuất code có thể dùng ngay trong pipeline CI/CD, không phải sửa tay.</a:t>
            </a:r>
          </a:p>
          <a:p>
            <a:pPr algn="l">
              <a:lnSpc>
                <a:spcPts val="2312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2528668" y="6246893"/>
            <a:ext cx="4806946" cy="17201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2"/>
              </a:lnSpc>
              <a:spcBef>
                <a:spcPct val="0"/>
              </a:spcBef>
            </a:pPr>
            <a:r>
              <a:rPr lang="en-US" sz="16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Mục</a:t>
            </a:r>
            <a:r>
              <a:rPr lang="en-US" sz="16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đích: Đảm bảo AI sinh mã đúng định dạng dự án và đạt tiêu chuẩn clean code.</a:t>
            </a:r>
          </a:p>
          <a:p>
            <a:pPr algn="l">
              <a:lnSpc>
                <a:spcPts val="2312"/>
              </a:lnSpc>
              <a:spcBef>
                <a:spcPct val="0"/>
              </a:spcBef>
            </a:pPr>
          </a:p>
          <a:p>
            <a:pPr algn="l">
              <a:lnSpc>
                <a:spcPts val="2312"/>
              </a:lnSpc>
              <a:spcBef>
                <a:spcPct val="0"/>
              </a:spcBef>
            </a:pPr>
            <a:r>
              <a:rPr lang="en-US" sz="16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Lợi ích: Giúp AI xuất code có thể dùng ngay trong pipeline CI/CD, không phải sửa tay.</a:t>
            </a:r>
          </a:p>
          <a:p>
            <a:pPr algn="l">
              <a:lnSpc>
                <a:spcPts val="231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Object 2" id="2"/>
          <p:cNvGraphicFramePr/>
          <p:nvPr/>
        </p:nvGraphicFramePr>
        <p:xfrm>
          <a:off x="5204000" y="2415484"/>
          <a:ext cx="3771900" cy="3143250"/>
        </p:xfrm>
        <a:graphic>
          <a:graphicData uri="http://schemas.openxmlformats.org/presentationml/2006/ole">
            <p:oleObj imgW="4521200" imgH="3886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952387" y="1024252"/>
            <a:ext cx="3949606" cy="457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Command Run Script</a:t>
            </a:r>
          </a:p>
        </p:txBody>
      </p:sp>
    </p:spTree>
  </p:cSld>
  <p:clrMapOvr>
    <a:masterClrMapping/>
  </p:clrMapOvr>
</p:sld>
</file>

<file path=ppt/slides/slide3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Object 2" id="2"/>
          <p:cNvGraphicFramePr/>
          <p:nvPr/>
        </p:nvGraphicFramePr>
        <p:xfrm>
          <a:off x="777167" y="2312264"/>
          <a:ext cx="12863920" cy="8229600"/>
        </p:xfrm>
        <a:graphic>
          <a:graphicData uri="http://schemas.openxmlformats.org/presentationml/2006/ole">
            <p:oleObj imgW="15430500" imgH="107950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952387" y="1024252"/>
            <a:ext cx="9432360" cy="457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Các lỗi thường gặp khi viết Unit Test &amp; Cách khắc phục</a:t>
            </a:r>
          </a:p>
        </p:txBody>
      </p:sp>
    </p:spTree>
  </p:cSld>
  <p:clrMapOvr>
    <a:masterClrMapping/>
  </p:clrMapOvr>
</p:sld>
</file>

<file path=ppt/slides/slide36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2973" y="4283406"/>
            <a:ext cx="11862055" cy="1948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9"/>
              </a:lnSpc>
            </a:pPr>
            <a:r>
              <a:rPr lang="en-US" sz="9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STAGE 4</a:t>
            </a:r>
          </a:p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RUN &amp; DEBUG TESTS</a:t>
            </a:r>
          </a:p>
        </p:txBody>
      </p:sp>
    </p:spTree>
  </p:cSld>
  <p:clrMapOvr>
    <a:masterClrMapping/>
  </p:clrMapOvr>
</p:sld>
</file>

<file path=ppt/slides/slide37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9609" y="891850"/>
            <a:ext cx="12528782" cy="84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Bạn là Senior Debug Engineer (Java/Spring Boot). Mục tiêu: xác định nguyên nhân gốc (root cause), tạo MRE tối thiểu, đề xuất bản vá nhỏ nhất và xác nhận bằng test tự động. Bối cảnh &amp; ràng buộc: Java 17/21; Spring Boot 3.x; JUnit 5; Mockito 5; Spring Security 6; timezone=UTC; không gọi network; giữ deterministic bằng Clock/UUID cố định; so sánh BigDecimal theo giá trị; không bịa đường dẫn/kiểu dữ liệu; nếu thiếu bằng chứng hãy đánh dấu “Câu hỏi còn mở” thay vì suy đoán. Tôi sẽ dán khối log/stacktrace/đoạn mã ngay bên dưới. Hãy đọc kỹ và chuẩn hóa triệu chứng, sau đó làm việc theo luồng: quan sát → giả thuyết → cô lập → vá → xác nhận.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[ Input đoạn lỗi vào đây ]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Dựa trên khối ở trên, trả lời duy nhất theo ba phần bắt buộc. 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1) Chẩn đoán: tóm tắt lỗi trong 1–2 câu; chỉ ra “root cause line” (file:line, trích ngắn); đưa 1–3 giả thuyết xếp theo xác suất và nêu bằng chứng (liên kết tới log/đoạn mã); liệt kê “Câu hỏi còn mở” nếu cần thêm dữ liệu (biến môi trường, cấu hình, truy vấn, header…). 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2) Vá (diff): cung cấp unified diff tối thiểu cho các file cần sửa (không thay đổi hành vi công khai nếu không nêu rõ tác động); chú thích lý do mỗi hunk; nêu rủi ro, ảnh hưởng tới hiệu năng/bảo mật và kế hoạch rollback. 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3) Xác nhận: tạo test tái hiện lỗi và test xác nhận bản vá (JUnit/MockMvc/Mockito, chọn lát cắt phù hợp: @WebMvcTest cho controller, Mockito thuần cho service, @DataJpaTest cho repository); chỉ đưa các đoạn mã biên dịch được kèm package/import; cung cấp lệnh chạy ví dụ `mvn -q -Dtest=&lt;ExactClass#Method&gt; test` và checklist sau vá (log cần quan sát, metric, điều kiện race cần canh chừng). Nếu không đủ dữ kiện để vá an toàn, dừng ở “Câu hỏi còn mở” và đề xuất cách thu thập thêm (bật DEBUG cho package X, in biến Y, thêm assertion Z). Ngôn ngữ trả lời: tiếng Việt kỹ thuật, không thêm phần thuyết minh ngoài ba phần trên.</a:t>
            </a:r>
          </a:p>
        </p:txBody>
      </p:sp>
    </p:spTree>
  </p:cSld>
  <p:clrMapOvr>
    <a:masterClrMapping/>
  </p:clrMapOvr>
</p:sld>
</file>

<file path=ppt/slides/slide38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011181" y="3911585"/>
            <a:ext cx="22310362" cy="251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017"/>
              </a:lnSpc>
            </a:pPr>
            <a:r>
              <a:rPr lang="en-US" sz="786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SELECT 3 TEST CASES </a:t>
            </a:r>
          </a:p>
          <a:p>
            <a:pPr algn="ctr">
              <a:lnSpc>
                <a:spcPts val="7555"/>
              </a:lnSpc>
            </a:pPr>
            <a:r>
              <a:rPr lang="en-US" sz="786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OUT OF THE 28 TO TEST</a:t>
            </a:r>
          </a:p>
        </p:txBody>
      </p:sp>
    </p:spTree>
  </p:cSld>
  <p:clrMapOvr>
    <a:masterClrMapping/>
  </p:clrMapOvr>
</p:sld>
</file>

<file path=ppt/slides/slide39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27749" y="207463"/>
            <a:ext cx="13519152" cy="9948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TEST CASE 1 </a:t>
            </a:r>
          </a:p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TESTCREATEBOOKING_WITHVALIDDATA_SHOULDSUCCESS</a:t>
            </a:r>
          </a:p>
          <a:p>
            <a:pPr algn="ctr">
              <a:lnSpc>
                <a:spcPts val="5231"/>
              </a:lnSpc>
            </a:pPr>
          </a:p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CATEGORY (PHÂN LOẠI): HAPPY PATH </a:t>
            </a:r>
          </a:p>
          <a:p>
            <a:pPr algn="ctr">
              <a:lnSpc>
                <a:spcPts val="5231"/>
              </a:lnSpc>
            </a:pPr>
          </a:p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MỤC ĐÍCH: KIỂM TRA LUỒNG TẠO BOOKING THÀNH CÔNG VỚI DỮ LIỆU HỢP LỆ.</a:t>
            </a:r>
          </a:p>
          <a:p>
            <a:pPr algn="ctr">
              <a:lnSpc>
                <a:spcPts val="5231"/>
              </a:lnSpc>
            </a:pPr>
          </a:p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HÀM ĐƯỢC TEST: BOOKINGSERVICE.CREATEBOOKING(BOOKINGFORM, UUID)</a:t>
            </a:r>
          </a:p>
          <a:p>
            <a:pPr algn="ctr">
              <a:lnSpc>
                <a:spcPts val="523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380799" y="1796666"/>
            <a:ext cx="614749" cy="614749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995548" y="1489292"/>
            <a:ext cx="307374" cy="3073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6B8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6023002" y="8336177"/>
            <a:ext cx="614749" cy="61474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5794912" y="8950926"/>
            <a:ext cx="307374" cy="307374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3E6B88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20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9696703" y="1324378"/>
            <a:ext cx="8250226" cy="8229600"/>
          </a:xfrm>
          <a:custGeom>
            <a:avLst/>
            <a:gdLst/>
            <a:ahLst/>
            <a:cxnLst/>
            <a:rect r="r" b="b" t="t" l="l"/>
            <a:pathLst>
              <a:path h="8229600" w="8250226">
                <a:moveTo>
                  <a:pt x="0" y="0"/>
                </a:moveTo>
                <a:lnTo>
                  <a:pt x="8250225" y="0"/>
                </a:lnTo>
                <a:lnTo>
                  <a:pt x="8250225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63716" y="1489292"/>
            <a:ext cx="8585257" cy="1473081"/>
            <a:chOff x="0" y="0"/>
            <a:chExt cx="11447009" cy="1964108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-66675"/>
              <a:ext cx="5159804" cy="5835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16"/>
                </a:lnSpc>
              </a:pPr>
              <a:r>
                <a:rPr lang="en-US" sz="2583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CORE FEATURE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106833" y="1266569"/>
              <a:ext cx="10340177" cy="6975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787"/>
                </a:lnSpc>
              </a:pPr>
              <a:r>
                <a:rPr lang="en-US" sz="3945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BOOKING SYSTEM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755291" y="3312528"/>
            <a:ext cx="9625508" cy="2334569"/>
            <a:chOff x="0" y="0"/>
            <a:chExt cx="12834011" cy="3112759"/>
          </a:xfrm>
        </p:grpSpPr>
        <p:sp>
          <p:nvSpPr>
            <p:cNvPr name="TextBox 19" id="19"/>
            <p:cNvSpPr txBox="true"/>
            <p:nvPr/>
          </p:nvSpPr>
          <p:spPr>
            <a:xfrm rot="0">
              <a:off x="633059" y="715492"/>
              <a:ext cx="12200951" cy="23972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448777" indent="-224389" lvl="1">
                <a:lnSpc>
                  <a:spcPts val="2910"/>
                </a:lnSpc>
                <a:buFont typeface="Arial"/>
                <a:buChar char="•"/>
              </a:pPr>
              <a:r>
                <a:rPr lang="en-US" sz="2078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-US" sz="2078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L</a:t>
              </a:r>
              <a:r>
                <a:rPr lang="en-US" sz="2078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ogic nghiệp vụ rõ ràng: Đặt bàn → Tính tiền → Xác nhận</a:t>
              </a:r>
            </a:p>
            <a:p>
              <a:pPr algn="l" marL="448777" indent="-224389" lvl="1">
                <a:lnSpc>
                  <a:spcPts val="2910"/>
                </a:lnSpc>
                <a:buFont typeface="Arial"/>
                <a:buChar char="•"/>
              </a:pPr>
              <a:r>
                <a:rPr lang="en-US" sz="2078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Nhiều edge cases để test: Conflict booking, validation, payment</a:t>
              </a:r>
            </a:p>
            <a:p>
              <a:pPr algn="l" marL="448777" indent="-224389" lvl="1">
                <a:lnSpc>
                  <a:spcPts val="2910"/>
                </a:lnSpc>
                <a:buFont typeface="Arial"/>
                <a:buChar char="•"/>
              </a:pPr>
              <a:r>
                <a:rPr lang="en-US" sz="2078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Có dependencies: Customer, Restaurant, Table, Payment</a:t>
              </a:r>
            </a:p>
            <a:p>
              <a:pPr algn="l" marL="448777" indent="-224389" lvl="1">
                <a:lnSpc>
                  <a:spcPts val="2910"/>
                </a:lnSpc>
                <a:buFont typeface="Arial"/>
                <a:buChar char="•"/>
              </a:pPr>
              <a:r>
                <a:rPr lang="en-US" sz="2078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Real-world scenario: Hệ thống đặt bàn nhà hàng thực tế</a:t>
              </a:r>
            </a:p>
            <a:p>
              <a:pPr algn="l">
                <a:lnSpc>
                  <a:spcPts val="2910"/>
                </a:lnSpc>
              </a:pP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0" y="-76200"/>
              <a:ext cx="3340012" cy="58728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547"/>
                </a:lnSpc>
              </a:pPr>
              <a:r>
                <a:rPr lang="en-US" sz="2534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Why choose it?</a:t>
              </a: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1230086" y="6453912"/>
            <a:ext cx="9150713" cy="3255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10"/>
              </a:lnSpc>
            </a:pPr>
            <a:r>
              <a:rPr lang="en-US" sz="20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BookingService functions (7)</a:t>
            </a:r>
          </a:p>
          <a:p>
            <a:pPr algn="l" marL="448777" indent="-224389" lvl="1">
              <a:lnSpc>
                <a:spcPts val="2910"/>
              </a:lnSpc>
              <a:buFont typeface="Arial"/>
              <a:buChar char="•"/>
            </a:pPr>
            <a:r>
              <a:rPr lang="en-US" sz="20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createBooking(BookingForm, UUID) → Booking </a:t>
            </a:r>
          </a:p>
          <a:p>
            <a:pPr algn="l" marL="448777" indent="-224389" lvl="1">
              <a:lnSpc>
                <a:spcPts val="2910"/>
              </a:lnSpc>
              <a:buFont typeface="Arial"/>
              <a:buChar char="•"/>
            </a:pPr>
            <a:r>
              <a:rPr lang="en-US" sz="20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calculateTotalAmount(Booking) → BigDecimal </a:t>
            </a:r>
          </a:p>
          <a:p>
            <a:pPr algn="l" marL="448777" indent="-224389" lvl="1">
              <a:lnSpc>
                <a:spcPts val="2910"/>
              </a:lnSpc>
              <a:buFont typeface="Arial"/>
              <a:buChar char="•"/>
            </a:pPr>
            <a:r>
              <a:rPr lang="en-US" sz="20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-US" sz="20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updateBookingStatus(Integer, BookingStatus) → Booking </a:t>
            </a:r>
          </a:p>
          <a:p>
            <a:pPr algn="l" marL="448777" indent="-224389" lvl="1">
              <a:lnSpc>
                <a:spcPts val="2910"/>
              </a:lnSpc>
              <a:buFont typeface="Arial"/>
              <a:buChar char="•"/>
            </a:pPr>
            <a:r>
              <a:rPr lang="en-US" sz="20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cancelBooking(Integer, String) → Booking </a:t>
            </a:r>
          </a:p>
          <a:p>
            <a:pPr algn="l" marL="448777" indent="-224389" lvl="1">
              <a:lnSpc>
                <a:spcPts val="2910"/>
              </a:lnSpc>
              <a:buFont typeface="Arial"/>
              <a:buChar char="•"/>
            </a:pPr>
            <a:r>
              <a:rPr lang="en-US" sz="20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getBookingById(Integer) → Optional&lt;Booking&gt; </a:t>
            </a:r>
          </a:p>
          <a:p>
            <a:pPr algn="l" marL="448777" indent="-224389" lvl="1">
              <a:lnSpc>
                <a:spcPts val="2910"/>
              </a:lnSpc>
              <a:buFont typeface="Arial"/>
              <a:buChar char="•"/>
            </a:pPr>
            <a:r>
              <a:rPr lang="en-US" sz="20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findBookingsByCustomer(UUID) → List&lt;Booking&gt; </a:t>
            </a:r>
          </a:p>
          <a:p>
            <a:pPr algn="l" marL="448777" indent="-224389" lvl="1">
              <a:lnSpc>
                <a:spcPts val="2910"/>
              </a:lnSpc>
              <a:buFont typeface="Arial"/>
              <a:buChar char="•"/>
            </a:pPr>
            <a:r>
              <a:rPr lang="en-US" sz="2078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validateBookingTime(LocalDateTime) → boolean </a:t>
            </a:r>
          </a:p>
          <a:p>
            <a:pPr algn="l">
              <a:lnSpc>
                <a:spcPts val="291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755291" y="5815987"/>
            <a:ext cx="4519679" cy="459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47"/>
              </a:lnSpc>
            </a:pPr>
            <a:r>
              <a:rPr lang="en-US" sz="25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Functions requiring testing</a:t>
            </a:r>
          </a:p>
        </p:txBody>
      </p:sp>
    </p:spTree>
  </p:cSld>
  <p:clrMapOvr>
    <a:masterClrMapping/>
  </p:clrMapOvr>
</p:sld>
</file>

<file path=ppt/slides/slide4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18175" y="1350389"/>
            <a:ext cx="14022097" cy="8936611"/>
          </a:xfrm>
          <a:custGeom>
            <a:avLst/>
            <a:gdLst/>
            <a:ahLst/>
            <a:cxnLst/>
            <a:rect r="r" b="b" t="t" l="l"/>
            <a:pathLst>
              <a:path h="8936611" w="14022097">
                <a:moveTo>
                  <a:pt x="0" y="0"/>
                </a:moveTo>
                <a:lnTo>
                  <a:pt x="14022097" y="0"/>
                </a:lnTo>
                <a:lnTo>
                  <a:pt x="14022097" y="8936611"/>
                </a:lnTo>
                <a:lnTo>
                  <a:pt x="0" y="89366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696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56245" y="207463"/>
            <a:ext cx="13519152" cy="74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KẾT QUẢ</a:t>
            </a:r>
          </a:p>
        </p:txBody>
      </p:sp>
    </p:spTree>
  </p:cSld>
  <p:clrMapOvr>
    <a:masterClrMapping/>
  </p:clrMapOvr>
</p:sld>
</file>

<file path=ppt/slides/slide41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56245" y="207463"/>
            <a:ext cx="13519152" cy="9291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TEST CASE 2 </a:t>
            </a:r>
          </a:p>
          <a:p>
            <a:pPr algn="ctr">
              <a:lnSpc>
                <a:spcPts val="5231"/>
              </a:lnSpc>
            </a:pPr>
          </a:p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TESTCREATEBOOKING_WITHCUSTOMERNOTFOUND_SHOULDTHROWEXCEPTION</a:t>
            </a:r>
          </a:p>
          <a:p>
            <a:pPr algn="ctr">
              <a:lnSpc>
                <a:spcPts val="5231"/>
              </a:lnSpc>
            </a:pPr>
          </a:p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CATEGORY : ERROR HANDLING </a:t>
            </a:r>
          </a:p>
          <a:p>
            <a:pPr algn="ctr">
              <a:lnSpc>
                <a:spcPts val="5231"/>
              </a:lnSpc>
            </a:pPr>
          </a:p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MỤC ĐÍCH: KIỂM TRA XỬ LÝ LỖI KHI CUSTOMER KHÔNG TỒN TẠI.</a:t>
            </a:r>
          </a:p>
          <a:p>
            <a:pPr algn="ctr">
              <a:lnSpc>
                <a:spcPts val="5231"/>
              </a:lnSpc>
            </a:pPr>
          </a:p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HÀM ĐƯỢC TEST: BOOKINGSERVICE.CREATEBOOKING(BOOKINGFORM, UUID)</a:t>
            </a:r>
          </a:p>
          <a:p>
            <a:pPr algn="ctr">
              <a:lnSpc>
                <a:spcPts val="5231"/>
              </a:lnSpc>
            </a:pPr>
          </a:p>
        </p:txBody>
      </p:sp>
    </p:spTree>
  </p:cSld>
  <p:clrMapOvr>
    <a:masterClrMapping/>
  </p:clrMapOvr>
</p:sld>
</file>

<file path=ppt/slides/slide4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86254" y="3330139"/>
            <a:ext cx="17373515" cy="3626721"/>
          </a:xfrm>
          <a:custGeom>
            <a:avLst/>
            <a:gdLst/>
            <a:ahLst/>
            <a:cxnLst/>
            <a:rect r="r" b="b" t="t" l="l"/>
            <a:pathLst>
              <a:path h="3626721" w="17373515">
                <a:moveTo>
                  <a:pt x="0" y="0"/>
                </a:moveTo>
                <a:lnTo>
                  <a:pt x="17373514" y="0"/>
                </a:lnTo>
                <a:lnTo>
                  <a:pt x="17373514" y="3626722"/>
                </a:lnTo>
                <a:lnTo>
                  <a:pt x="0" y="36267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56245" y="207463"/>
            <a:ext cx="13519152" cy="74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KẾT QUẢ</a:t>
            </a:r>
          </a:p>
        </p:txBody>
      </p:sp>
    </p:spTree>
  </p:cSld>
  <p:clrMapOvr>
    <a:masterClrMapping/>
  </p:clrMapOvr>
</p:sld>
</file>

<file path=ppt/slides/slide43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056245" y="207463"/>
            <a:ext cx="13519152" cy="9948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TEST CASE 3 </a:t>
            </a:r>
          </a:p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TESTCALCULATETOTALAMOUNT_WITHONLYDEPOSIT_SHOULDRETURNDEPOSITAMOUNT</a:t>
            </a:r>
          </a:p>
          <a:p>
            <a:pPr algn="ctr">
              <a:lnSpc>
                <a:spcPts val="5231"/>
              </a:lnSpc>
            </a:pPr>
          </a:p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CATEGORY  BUSINESS LOGIC </a:t>
            </a:r>
          </a:p>
          <a:p>
            <a:pPr algn="ctr">
              <a:lnSpc>
                <a:spcPts val="5231"/>
              </a:lnSpc>
            </a:pPr>
          </a:p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MỤC ĐÍCH: KIỂM TRA TÍNH TỔNG TIỀN KHI CHỈ CÓ TIỀN CỌC (DEPOSIT).</a:t>
            </a:r>
          </a:p>
          <a:p>
            <a:pPr algn="ctr">
              <a:lnSpc>
                <a:spcPts val="5231"/>
              </a:lnSpc>
            </a:pPr>
          </a:p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HÀM ĐƯỢC TEST: BOOKINGSERVICE.CALCULATETOTALAMOUNT(BOOKING)</a:t>
            </a:r>
          </a:p>
          <a:p>
            <a:pPr algn="ctr">
              <a:lnSpc>
                <a:spcPts val="5231"/>
              </a:lnSpc>
            </a:pPr>
          </a:p>
        </p:txBody>
      </p:sp>
    </p:spTree>
  </p:cSld>
  <p:clrMapOvr>
    <a:masterClrMapping/>
  </p:clrMapOvr>
</p:sld>
</file>

<file path=ppt/slides/slide4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99445" y="1656950"/>
            <a:ext cx="16813949" cy="6389301"/>
          </a:xfrm>
          <a:custGeom>
            <a:avLst/>
            <a:gdLst/>
            <a:ahLst/>
            <a:cxnLst/>
            <a:rect r="r" b="b" t="t" l="l"/>
            <a:pathLst>
              <a:path h="6389301" w="16813949">
                <a:moveTo>
                  <a:pt x="0" y="0"/>
                </a:moveTo>
                <a:lnTo>
                  <a:pt x="16813949" y="0"/>
                </a:lnTo>
                <a:lnTo>
                  <a:pt x="16813949" y="6389301"/>
                </a:lnTo>
                <a:lnTo>
                  <a:pt x="0" y="6389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56245" y="207463"/>
            <a:ext cx="13519152" cy="747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31"/>
              </a:lnSpc>
            </a:pPr>
            <a:r>
              <a:rPr lang="en-US" sz="544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KẾT QUẢ</a:t>
            </a:r>
          </a:p>
        </p:txBody>
      </p:sp>
    </p:spTree>
  </p:cSld>
  <p:clrMapOvr>
    <a:masterClrMapping/>
  </p:clrMapOvr>
</p:sld>
</file>

<file path=ppt/slides/slide45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879609" y="891850"/>
            <a:ext cx="12528782" cy="8455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Bạn là Senior Debug Engineer (Java/Spring Boot). Mục tiêu: xác định nguyên nhân gốc (root cause), tạo MRE tối thiểu, đề xuất bản vá nhỏ nhất và xác nhận bằng test tự động. Bối cảnh &amp; ràng buộc: Java 17/21; Spring Boot 3.x; JUnit 5; Mockito 5; Spring Security 6; timezone=UTC; không gọi network; giữ deterministic bằng Clock/UUID cố định; so sánh BigDecimal theo giá trị; không bịa đường dẫn/kiểu dữ liệu; nếu thiếu bằng chứng hãy đánh dấu “Câu hỏi còn mở” thay vì suy đoán. Tôi sẽ dán khối log/stacktrace/đoạn mã ngay bên dưới. Hãy đọc kỹ và chuẩn hóa triệu chứng, sau đó làm việc theo luồng: quan sát → giả thuyết → cô lập → vá → xác nhận.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[ Input đoạn lỗi vào đây ]</a:t>
            </a:r>
          </a:p>
          <a:p>
            <a:pPr algn="l">
              <a:lnSpc>
                <a:spcPts val="2800"/>
              </a:lnSpc>
            </a:pPr>
          </a:p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Dựa trên khối ở trên, trả lời duy nhất theo ba phần bắt buộc. 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1) Chẩn đoán: tóm tắt lỗi trong 1–2 câu; chỉ ra “root cause line” (file:line, trích ngắn); đưa 1–3 giả thuyết xếp theo xác suất và nêu bằng chứng (liên kết tới log/đoạn mã); liệt kê “Câu hỏi còn mở” nếu cần thêm dữ liệu (biến môi trường, cấu hình, truy vấn, header…). 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2) Vá (diff): cung cấp unified diff tối thiểu cho các file cần sửa (không thay đổi hành vi công khai nếu không nêu rõ tác động); chú thích lý do mỗi hunk; nêu rủi ro, ảnh hưởng tới hiệu năng/bảo mật và kế hoạch rollback. </a:t>
            </a:r>
          </a:p>
          <a:p>
            <a:pPr algn="l" marL="431801" indent="-215900" lvl="1">
              <a:lnSpc>
                <a:spcPts val="2800"/>
              </a:lnSpc>
              <a:buFont typeface="Arial"/>
              <a:buChar char="•"/>
            </a:pPr>
            <a:r>
              <a:rPr lang="en-US" b="true" sz="2000">
                <a:solidFill>
                  <a:srgbClr val="000000"/>
                </a:solidFill>
                <a:latin typeface="Noto Sans Bold"/>
                <a:ea typeface="Noto Sans Bold"/>
                <a:cs typeface="Noto Sans Bold"/>
                <a:sym typeface="Noto Sans Bold"/>
              </a:rPr>
              <a:t>3) Xác nhận: tạo test tái hiện lỗi và test xác nhận bản vá (JUnit/MockMvc/Mockito, chọn lát cắt phù hợp: @WebMvcTest cho controller, Mockito thuần cho service, @DataJpaTest cho repository); chỉ đưa các đoạn mã biên dịch được kèm package/import; cung cấp lệnh chạy ví dụ `mvn -q -Dtest=&lt;ExactClass#Method&gt; test` và checklist sau vá (log cần quan sát, metric, điều kiện race cần canh chừng). Nếu không đủ dữ kiện để vá an toàn, dừng ở “Câu hỏi còn mở” và đề xuất cách thu thập thêm (bật DEBUG cho package X, in biến Y, thêm assertion Z). Ngôn ngữ trả lời: tiếng Việt kỹ thuật, không thêm phần thuyết minh ngoài ba phần trên.</a:t>
            </a:r>
          </a:p>
        </p:txBody>
      </p:sp>
    </p:spTree>
  </p:cSld>
  <p:clrMapOvr>
    <a:masterClrMapping/>
  </p:clrMapOvr>
</p:sld>
</file>

<file path=ppt/slides/slide4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2973" y="4283406"/>
            <a:ext cx="11862055" cy="1948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9"/>
              </a:lnSpc>
            </a:pPr>
            <a:r>
              <a:rPr lang="en-US" sz="9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STAGE 5</a:t>
            </a:r>
          </a:p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OPTIMIZATION &amp; MOCKING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6150728" y="8878236"/>
            <a:ext cx="1007810" cy="995212"/>
          </a:xfrm>
          <a:custGeom>
            <a:avLst/>
            <a:gdLst/>
            <a:ahLst/>
            <a:cxnLst/>
            <a:rect r="r" b="b" t="t" l="l"/>
            <a:pathLst>
              <a:path h="995212" w="1007810">
                <a:moveTo>
                  <a:pt x="0" y="0"/>
                </a:moveTo>
                <a:lnTo>
                  <a:pt x="1007809" y="0"/>
                </a:lnTo>
                <a:lnTo>
                  <a:pt x="1007809" y="995212"/>
                </a:lnTo>
                <a:lnTo>
                  <a:pt x="0" y="995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6914317" y="8557427"/>
            <a:ext cx="1225158" cy="818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30"/>
              </a:lnSpc>
              <a:spcBef>
                <a:spcPct val="0"/>
              </a:spcBef>
            </a:pPr>
            <a:r>
              <a:rPr lang="en-US" sz="4807">
                <a:solidFill>
                  <a:srgbClr val="FFFFFF"/>
                </a:solidFill>
                <a:latin typeface="Noto Sans"/>
                <a:ea typeface="Noto Sans"/>
                <a:cs typeface="Noto Sans"/>
                <a:sym typeface="Noto Sans"/>
              </a:rPr>
              <a:t>05</a:t>
            </a:r>
          </a:p>
        </p:txBody>
      </p:sp>
    </p:spTree>
  </p:cSld>
  <p:clrMapOvr>
    <a:masterClrMapping/>
  </p:clrMapOvr>
</p:sld>
</file>

<file path=ppt/slides/slide47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301156" y="971550"/>
            <a:ext cx="9264802" cy="7370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2"/>
              </a:lnSpc>
            </a:pPr>
            <a:r>
              <a:rPr lang="en-US" sz="2315" b="true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Bạn</a:t>
            </a:r>
            <a:r>
              <a:rPr lang="en-US" b="true" sz="2315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 là Senior Java Engineer (JUnit 5/Mockito/Spring Boot 3). Mục tiêu: sinh bộ mock tái sử dụng và 3 lớp test minh họa để test chạy nhanh, ổn định, tập trung hành vi (Happy/Edge/Error/Security). Bối cảnh &amp; ràng buộc: Java 17/21; Spring Boot 3.x; JUnit 5; Mockito 5; Spring Security 6; timezone=UTC; không gọi network/DB thật; giữ deterministic bằng Clock.fixed/UUID cố định; so sánh BigDecimal theo giá trị. Lát cắt: @WebMvcTest cho controller (dùng @MockBean), Mockito thuần cho service (@Mock/@InjectMocks), @DataJpaTest cho repository (không mock repo).</a:t>
            </a:r>
          </a:p>
          <a:p>
            <a:pPr algn="l">
              <a:lnSpc>
                <a:spcPts val="3242"/>
              </a:lnSpc>
            </a:pPr>
            <a:r>
              <a:rPr lang="en-US" b="true" sz="2315">
                <a:solidFill>
                  <a:srgbClr val="000000"/>
                </a:solidFill>
                <a:latin typeface="DejaVu Serif Bold"/>
                <a:ea typeface="DejaVu Serif Bold"/>
                <a:cs typeface="DejaVu Serif Bold"/>
                <a:sym typeface="DejaVu Serif Bold"/>
              </a:rPr>
              <a:t>Tôi sẽ dán thông tin ngay bên dưới (class/ phương thức dưới test, dependencies, kịch bản). Hãy thiết kế mock theo ma trận Happy/Edge/Error/Security, ưu tiên stub tối thiểu và verify đủ dùng. Chỉ in mã biên dịch được, không giải thích.</a:t>
            </a:r>
          </a:p>
          <a:p>
            <a:pPr algn="l">
              <a:lnSpc>
                <a:spcPts val="3242"/>
              </a:lnSpc>
            </a:pPr>
          </a:p>
        </p:txBody>
      </p:sp>
    </p:spTree>
  </p:cSld>
  <p:clrMapOvr>
    <a:masterClrMapping/>
  </p:clrMapOvr>
</p:sld>
</file>

<file path=ppt/slides/slide48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2973" y="4283406"/>
            <a:ext cx="11862055" cy="1948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599"/>
              </a:lnSpc>
            </a:pPr>
            <a:r>
              <a:rPr lang="en-US" sz="9999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STAGE 6</a:t>
            </a:r>
          </a:p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DOCUMENTATION &amp; DEMO</a:t>
            </a:r>
          </a:p>
        </p:txBody>
      </p:sp>
    </p:spTree>
  </p:cSld>
  <p:clrMapOvr>
    <a:masterClrMapping/>
  </p:clrMapOvr>
</p:sld>
</file>

<file path=ppt/slides/slide4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57457" y="813702"/>
            <a:ext cx="8858819" cy="8659595"/>
          </a:xfrm>
          <a:custGeom>
            <a:avLst/>
            <a:gdLst/>
            <a:ahLst/>
            <a:cxnLst/>
            <a:rect r="r" b="b" t="t" l="l"/>
            <a:pathLst>
              <a:path h="8659595" w="8858819">
                <a:moveTo>
                  <a:pt x="0" y="0"/>
                </a:moveTo>
                <a:lnTo>
                  <a:pt x="8858819" y="0"/>
                </a:lnTo>
                <a:lnTo>
                  <a:pt x="8858819" y="8659596"/>
                </a:lnTo>
                <a:lnTo>
                  <a:pt x="0" y="86595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359550" y="140869"/>
            <a:ext cx="4054634" cy="457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39"/>
              </a:lnSpc>
              <a:spcBef>
                <a:spcPct val="0"/>
              </a:spcBef>
            </a:pPr>
            <a:r>
              <a:rPr lang="en-US" b="true" sz="2599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CẤU TRÚC DELIVERABLES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212973" y="4278403"/>
            <a:ext cx="11556802" cy="2682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33"/>
              </a:lnSpc>
            </a:pPr>
            <a:r>
              <a:rPr lang="en-US" sz="10035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STAGE 1</a:t>
            </a:r>
          </a:p>
          <a:p>
            <a:pPr algn="ctr">
              <a:lnSpc>
                <a:spcPts val="5759"/>
              </a:lnSpc>
            </a:pPr>
            <a:r>
              <a:rPr lang="en-US" sz="6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FEATUR</a:t>
            </a:r>
            <a:r>
              <a:rPr lang="en-US" sz="60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 ANALYSIS &amp; SELECTION</a:t>
            </a:r>
          </a:p>
        </p:txBody>
      </p:sp>
    </p:spTree>
  </p:cSld>
  <p:clrMapOvr>
    <a:masterClrMapping/>
  </p:clrMapOvr>
</p:sld>
</file>

<file path=ppt/slides/slide5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Object 2" id="2"/>
          <p:cNvGraphicFramePr/>
          <p:nvPr/>
        </p:nvGraphicFramePr>
        <p:xfrm>
          <a:off x="4215654" y="4681367"/>
          <a:ext cx="3771900" cy="3143250"/>
        </p:xfrm>
        <a:graphic>
          <a:graphicData uri="http://schemas.openxmlformats.org/presentationml/2006/ole">
            <p:oleObj imgW="4521200" imgH="3886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1162050"/>
            <a:ext cx="7007696" cy="2219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9"/>
              </a:lnSpc>
            </a:pPr>
            <a:r>
              <a:rPr lang="en-US" sz="595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README.MD </a:t>
            </a:r>
            <a:r>
              <a:rPr lang="en-US" b="true" sz="5957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TEMPLATE</a:t>
            </a:r>
          </a:p>
          <a:p>
            <a:pPr algn="l">
              <a:lnSpc>
                <a:spcPts val="571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6280073" y="1457437"/>
            <a:ext cx="6461437" cy="2120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7"/>
              </a:lnSpc>
            </a:pPr>
            <a:r>
              <a:rPr lang="en-US" sz="20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▶️ Run All Tests</a:t>
            </a:r>
          </a:p>
          <a:p>
            <a:pPr algn="l">
              <a:lnSpc>
                <a:spcPts val="2847"/>
              </a:lnSpc>
            </a:pPr>
            <a:r>
              <a:rPr lang="en-US" sz="20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execute all test classes (Controller, Service, Integration, and Simple tests):</a:t>
            </a:r>
          </a:p>
          <a:p>
            <a:pPr algn="l">
              <a:lnSpc>
                <a:spcPts val="2847"/>
              </a:lnSpc>
            </a:pPr>
          </a:p>
          <a:p>
            <a:pPr algn="l">
              <a:lnSpc>
                <a:spcPts val="2847"/>
              </a:lnSpc>
            </a:pPr>
            <a:r>
              <a:rPr lang="en-US" sz="203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mvn test</a:t>
            </a:r>
          </a:p>
          <a:p>
            <a:pPr algn="l">
              <a:lnSpc>
                <a:spcPts val="2847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32584" y="8432343"/>
            <a:ext cx="1599985" cy="34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3"/>
              </a:lnSpc>
            </a:pPr>
            <a:r>
              <a:rPr lang="en-US" sz="205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Borcelle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67500" y="1354840"/>
            <a:ext cx="11288611" cy="3093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2"/>
              </a:lnSpc>
              <a:spcBef>
                <a:spcPct val="0"/>
              </a:spcBef>
            </a:pP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🎯 Role</a:t>
            </a:r>
          </a:p>
          <a:p>
            <a:pPr algn="l">
              <a:lnSpc>
                <a:spcPts val="2732"/>
              </a:lnSpc>
              <a:spcBef>
                <a:spcPct val="0"/>
              </a:spcBef>
            </a:pP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You are a </a:t>
            </a:r>
            <a:r>
              <a:rPr lang="en-US" b="true" sz="195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Senior QA Engineer</a:t>
            </a: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evaluating the </a:t>
            </a:r>
            <a:r>
              <a:rPr lang="en-US" b="true" sz="195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BookingService </a:t>
            </a: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module in a </a:t>
            </a:r>
            <a:r>
              <a:rPr lang="en-US" b="true" sz="195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Spring Boot Restaurant Booking System</a:t>
            </a: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to improve </a:t>
            </a:r>
            <a:r>
              <a:rPr lang="en-US" b="true" sz="195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Unit Test coverage, concurrency safety, state consistency, and monetary accuracy</a:t>
            </a: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  <a:p>
            <a:pPr algn="l">
              <a:lnSpc>
                <a:spcPts val="2732"/>
              </a:lnSpc>
              <a:spcBef>
                <a:spcPct val="0"/>
              </a:spcBef>
            </a:pPr>
          </a:p>
          <a:p>
            <a:pPr algn="l">
              <a:lnSpc>
                <a:spcPts val="2732"/>
              </a:lnSpc>
              <a:spcBef>
                <a:spcPct val="0"/>
              </a:spcBef>
            </a:pP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🎯 Objective</a:t>
            </a:r>
          </a:p>
          <a:p>
            <a:pPr algn="l">
              <a:lnSpc>
                <a:spcPts val="2732"/>
              </a:lnSpc>
              <a:spcBef>
                <a:spcPct val="0"/>
              </a:spcBef>
            </a:pP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Analyze </a:t>
            </a:r>
            <a:r>
              <a:rPr lang="en-US" b="true" sz="195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ONLY</a:t>
            </a: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 7 public functions in `BookingService`.  </a:t>
            </a:r>
          </a:p>
          <a:p>
            <a:pPr algn="l">
              <a:lnSpc>
                <a:spcPts val="2732"/>
              </a:lnSpc>
              <a:spcBef>
                <a:spcPct val="0"/>
              </a:spcBef>
            </a:pP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Identify </a:t>
            </a:r>
            <a:r>
              <a:rPr lang="en-US" b="true" sz="195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missing edge cases</a:t>
            </a: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b="true" sz="195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time/refund boundaries</a:t>
            </a: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US" b="true" sz="195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concurrency &amp; payment race risks</a:t>
            </a: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, and </a:t>
            </a:r>
            <a:r>
              <a:rPr lang="en-US" b="true" sz="195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exception/message mapping gaps</a:t>
            </a: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that impact reliability</a:t>
            </a:r>
            <a:r>
              <a:rPr lang="en-US" sz="1951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25713" y="2543197"/>
            <a:ext cx="2132308" cy="3573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6"/>
              </a:lnSpc>
              <a:spcBef>
                <a:spcPct val="0"/>
              </a:spcBef>
            </a:pPr>
            <a:r>
              <a:rPr lang="en-US" b="true" sz="20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Role &amp; Objective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76073" y="1345315"/>
            <a:ext cx="2299279" cy="457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Input Promt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2025713" y="4798054"/>
            <a:ext cx="15127903" cy="5235271"/>
            <a:chOff x="0" y="0"/>
            <a:chExt cx="20170537" cy="6980362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2334448"/>
              <a:ext cx="2883446" cy="13943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816"/>
                </a:lnSpc>
                <a:spcBef>
                  <a:spcPct val="0"/>
                </a:spcBef>
              </a:pPr>
              <a:r>
                <a:rPr lang="en-US" b="true" sz="201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📦 </a:t>
              </a:r>
              <a:r>
                <a:rPr lang="en-US" b="true" sz="2011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Context &amp; Assumptions</a:t>
              </a:r>
            </a:p>
            <a:p>
              <a:pPr algn="ctr">
                <a:lnSpc>
                  <a:spcPts val="2816"/>
                </a:lnSpc>
                <a:spcBef>
                  <a:spcPct val="0"/>
                </a:spcBef>
              </a:pP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4989049" y="-57150"/>
              <a:ext cx="15181488" cy="703751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16"/>
                </a:lnSpc>
              </a:pP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📦 Context &amp; Assumptions</a:t>
              </a:r>
            </a:p>
            <a:p>
              <a:pPr algn="l">
                <a:lnSpc>
                  <a:spcPts val="2816"/>
                </a:lnSpc>
              </a:pP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Time validation uses </a:t>
              </a:r>
              <a:r>
                <a:rPr lang="en-US" sz="2011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server `LocalDateTime.now()`</a:t>
              </a: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; tests must set a </a:t>
              </a:r>
              <a:r>
                <a:rPr lang="en-US" sz="2011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fixed baseNow</a:t>
              </a: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within test scope to avoid flakiness (no timezone mocking).  </a:t>
              </a:r>
            </a:p>
            <a:p>
              <a:pPr algn="l">
                <a:lnSpc>
                  <a:spcPts val="2816"/>
                </a:lnSpc>
              </a:pP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Currency: </a:t>
              </a:r>
              <a:r>
                <a:rPr lang="en-US" sz="2011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VND</a:t>
              </a: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, `BigDecimal(scale=0, HALF_UP)`; assert numeric results (ignore locale formatting).  </a:t>
              </a:r>
            </a:p>
            <a:p>
              <a:pPr algn="l">
                <a:lnSpc>
                  <a:spcPts val="2816"/>
                </a:lnSpc>
              </a:pP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Concurrency: </a:t>
              </a:r>
              <a:r>
                <a:rPr lang="en-US" sz="2011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pessimistic locks</a:t>
              </a: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(`@Lock(PESSIMISTIC_WRITE)`), isolation level </a:t>
              </a:r>
              <a:r>
                <a:rPr lang="en-US" sz="2011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READ_COMMITTED</a:t>
              </a: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.  </a:t>
              </a:r>
            </a:p>
            <a:p>
              <a:pPr algn="l">
                <a:lnSpc>
                  <a:spcPts val="2816"/>
                </a:lnSpc>
              </a:pP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Lock ordering: </a:t>
              </a:r>
              <a:r>
                <a:rPr lang="en-US" sz="2011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Booking → Table → Payment</a:t>
              </a: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, with </a:t>
              </a:r>
              <a:r>
                <a:rPr lang="en-US" sz="2011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proper transaction ordering</a:t>
              </a: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to prevent deadlocks.  </a:t>
              </a:r>
            </a:p>
            <a:p>
              <a:pPr algn="l">
                <a:lnSpc>
                  <a:spcPts val="2816"/>
                </a:lnSpc>
              </a:pP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</a:t>
              </a:r>
              <a:r>
                <a:rPr lang="en-US" sz="2011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PayOS integration:</a:t>
              </a: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simulate payment failures and webhooks (duplicate orderCode, delayed/out-of-order, signature verification).  </a:t>
              </a:r>
            </a:p>
            <a:p>
              <a:pPr algn="l">
                <a:lnSpc>
                  <a:spcPts val="2816"/>
                </a:lnSpc>
              </a:pP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</a:t>
              </a:r>
              <a:r>
                <a:rPr lang="en-US" sz="2011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OrderCode uniqueness</a:t>
              </a: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 for webhook replay prevention (no TTL mechanism).  </a:t>
              </a:r>
            </a:p>
            <a:p>
              <a:pPr algn="l">
                <a:lnSpc>
                  <a:spcPts val="2816"/>
                </a:lnSpc>
              </a:pP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</a:t>
              </a:r>
              <a:r>
                <a:rPr lang="en-US" sz="2011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BookingConflictService</a:t>
              </a: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: handles table conflicts in 2-hour windows.  </a:t>
              </a:r>
            </a:p>
            <a:p>
              <a:pPr algn="l">
                <a:lnSpc>
                  <a:spcPts val="2816"/>
                </a:lnSpc>
              </a:pP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</a:t>
              </a:r>
              <a:r>
                <a:rPr lang="en-US" sz="2011" b="true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VoucherService</a:t>
              </a: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: manages discounts and expiration validation.  </a:t>
              </a:r>
            </a:p>
            <a:p>
              <a:pPr algn="l">
                <a:lnSpc>
                  <a:spcPts val="2816"/>
                </a:lnSpc>
              </a:pPr>
              <a:r>
                <a:rPr lang="en-US" sz="201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Tests reset mocks/state per execution for deterministic isolation.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81547" y="2536744"/>
            <a:ext cx="14661725" cy="5518765"/>
            <a:chOff x="0" y="0"/>
            <a:chExt cx="19548967" cy="7358353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5764407" y="-66675"/>
              <a:ext cx="13784560" cy="74250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165"/>
                </a:lnSpc>
                <a:spcBef>
                  <a:spcPct val="0"/>
                </a:spcBef>
              </a:pPr>
              <a:r>
                <a:rPr lang="en-US" sz="226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🔒 Sc</a:t>
              </a:r>
              <a:r>
                <a:rPr lang="en-US" sz="226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ope</a:t>
              </a:r>
            </a:p>
            <a:p>
              <a:pPr algn="l">
                <a:lnSpc>
                  <a:spcPts val="3165"/>
                </a:lnSpc>
                <a:spcBef>
                  <a:spcPct val="0"/>
                </a:spcBef>
              </a:pPr>
              <a:r>
                <a:rPr lang="en-US" sz="226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Focus strictly on these 7 public functions:</a:t>
              </a:r>
            </a:p>
            <a:p>
              <a:pPr algn="l">
                <a:lnSpc>
                  <a:spcPts val="3165"/>
                </a:lnSpc>
                <a:spcBef>
                  <a:spcPct val="0"/>
                </a:spcBef>
              </a:pPr>
              <a:r>
                <a:rPr lang="en-US" sz="226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createBooking(BookingForm, UUID)  </a:t>
              </a:r>
            </a:p>
            <a:p>
              <a:pPr algn="l">
                <a:lnSpc>
                  <a:spcPts val="3165"/>
                </a:lnSpc>
                <a:spcBef>
                  <a:spcPct val="0"/>
                </a:spcBef>
              </a:pPr>
              <a:r>
                <a:rPr lang="en-US" sz="226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calculateTotalAmount(Booking)  </a:t>
              </a:r>
            </a:p>
            <a:p>
              <a:pPr algn="l">
                <a:lnSpc>
                  <a:spcPts val="3165"/>
                </a:lnSpc>
                <a:spcBef>
                  <a:spcPct val="0"/>
                </a:spcBef>
              </a:pPr>
              <a:r>
                <a:rPr lang="en-US" sz="226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updateBookingStatus(Integer, BookingStatus)  </a:t>
              </a:r>
            </a:p>
            <a:p>
              <a:pPr algn="l">
                <a:lnSpc>
                  <a:spcPts val="3165"/>
                </a:lnSpc>
                <a:spcBef>
                  <a:spcPct val="0"/>
                </a:spcBef>
              </a:pPr>
              <a:r>
                <a:rPr lang="en-US" sz="226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cancelBooking(Integer, UUID)  </a:t>
              </a:r>
            </a:p>
            <a:p>
              <a:pPr algn="l">
                <a:lnSpc>
                  <a:spcPts val="3165"/>
                </a:lnSpc>
                <a:spcBef>
                  <a:spcPct val="0"/>
                </a:spcBef>
              </a:pPr>
              <a:r>
                <a:rPr lang="en-US" sz="226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getBookingById(Integer)  </a:t>
              </a:r>
            </a:p>
            <a:p>
              <a:pPr algn="l">
                <a:lnSpc>
                  <a:spcPts val="3165"/>
                </a:lnSpc>
                <a:spcBef>
                  <a:spcPct val="0"/>
                </a:spcBef>
              </a:pPr>
              <a:r>
                <a:rPr lang="en-US" sz="226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findBookingsByCustomer(UUID)  </a:t>
              </a:r>
            </a:p>
            <a:p>
              <a:pPr algn="l">
                <a:lnSpc>
                  <a:spcPts val="3165"/>
                </a:lnSpc>
                <a:spcBef>
                  <a:spcPct val="0"/>
                </a:spcBef>
              </a:pPr>
              <a:r>
                <a:rPr lang="en-US" sz="226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- validateBookingTime(LocalDateTime)</a:t>
              </a:r>
            </a:p>
            <a:p>
              <a:pPr algn="l">
                <a:lnSpc>
                  <a:spcPts val="3165"/>
                </a:lnSpc>
                <a:spcBef>
                  <a:spcPct val="0"/>
                </a:spcBef>
              </a:pPr>
            </a:p>
            <a:p>
              <a:pPr algn="l">
                <a:lnSpc>
                  <a:spcPts val="3165"/>
                </a:lnSpc>
                <a:spcBef>
                  <a:spcPct val="0"/>
                </a:spcBef>
              </a:pPr>
              <a:r>
                <a:rPr lang="en-US" sz="226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🧱 Deliverable</a:t>
              </a:r>
            </a:p>
            <a:p>
              <a:pPr algn="l">
                <a:lnSpc>
                  <a:spcPts val="3165"/>
                </a:lnSpc>
                <a:spcBef>
                  <a:spcPct val="0"/>
                </a:spcBef>
              </a:pPr>
              <a:r>
                <a:rPr lang="en-US" sz="226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Return results in **Markdown table** format:</a:t>
              </a:r>
            </a:p>
            <a:p>
              <a:pPr algn="l">
                <a:lnSpc>
                  <a:spcPts val="3165"/>
                </a:lnSpc>
                <a:spcBef>
                  <a:spcPct val="0"/>
                </a:spcBef>
              </a:pPr>
            </a:p>
            <a:p>
              <a:pPr algn="l">
                <a:lnSpc>
                  <a:spcPts val="3165"/>
                </a:lnSpc>
                <a:spcBef>
                  <a:spcPct val="0"/>
                </a:spcBef>
              </a:pPr>
              <a:r>
                <a:rPr lang="en-US" sz="2261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| Function | Edge Cases | Business Rules | Dependencies |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2568763"/>
              <a:ext cx="2883423" cy="103711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164"/>
                </a:lnSpc>
                <a:spcBef>
                  <a:spcPct val="0"/>
                </a:spcBef>
              </a:pPr>
              <a:r>
                <a:rPr lang="en-US" b="true" sz="2260">
                  <a:solidFill>
                    <a:srgbClr val="000000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Scope &amp; Deliverable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876073" y="1345315"/>
            <a:ext cx="2299279" cy="457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Input Promt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05904" y="3899141"/>
            <a:ext cx="744591" cy="586366"/>
          </a:xfrm>
          <a:custGeom>
            <a:avLst/>
            <a:gdLst/>
            <a:ahLst/>
            <a:cxnLst/>
            <a:rect r="r" b="b" t="t" l="l"/>
            <a:pathLst>
              <a:path h="586366" w="744591">
                <a:moveTo>
                  <a:pt x="0" y="0"/>
                </a:moveTo>
                <a:lnTo>
                  <a:pt x="744591" y="0"/>
                </a:lnTo>
                <a:lnTo>
                  <a:pt x="744591" y="586366"/>
                </a:lnTo>
                <a:lnTo>
                  <a:pt x="0" y="58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32584" y="8432343"/>
            <a:ext cx="1599985" cy="34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3"/>
              </a:lnSpc>
            </a:pPr>
            <a:r>
              <a:rPr lang="en-US" sz="205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Borcelle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099238" y="4792506"/>
            <a:ext cx="1917027" cy="3584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20"/>
              </a:lnSpc>
              <a:spcBef>
                <a:spcPct val="0"/>
              </a:spcBef>
            </a:pPr>
            <a:r>
              <a:rPr lang="en-US" b="true" sz="201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Standards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646755" y="1851394"/>
            <a:ext cx="12612545" cy="7406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20"/>
              </a:lnSpc>
            </a:pP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💡 Standards</a:t>
            </a:r>
          </a:p>
          <a:p>
            <a:pPr algn="l">
              <a:lnSpc>
                <a:spcPts val="2820"/>
              </a:lnSpc>
            </a:pP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Each cell ≤ 2 lines; use concise QA verbs (</a:t>
            </a:r>
            <a:r>
              <a:rPr lang="en-US" sz="2014" i="true">
                <a:solidFill>
                  <a:srgbClr val="000000"/>
                </a:solidFill>
                <a:latin typeface="Poppins Italics"/>
                <a:ea typeface="Poppins Italics"/>
                <a:cs typeface="Poppins Italics"/>
                <a:sym typeface="Poppins Italics"/>
              </a:rPr>
              <a:t>validate, mock, assert, enforce</a:t>
            </a: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).  </a:t>
            </a:r>
          </a:p>
          <a:p>
            <a:pPr algn="l">
              <a:lnSpc>
                <a:spcPts val="2820"/>
              </a:lnSpc>
            </a:pP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sz="201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Edge Cases:</a:t>
            </a: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past booking time</a:t>
            </a:r>
            <a:r>
              <a:rPr lang="en-US" sz="201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30min–30day boundaries</a:t>
            </a: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(inclusive: ≥30min, ≤30day); double booking; overcapacity; concurrent cancel vs payment; duplicate/delayed/out-of-order PayOS webhooks; expired vouchers;</a:t>
            </a: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01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proper transaction ordering</a:t>
            </a: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</a:p>
          <a:p>
            <a:pPr algn="l">
              <a:lnSpc>
                <a:spcPts val="2820"/>
              </a:lnSpc>
            </a:pP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sz="201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Business Rules:</a:t>
            </a: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10% deposit; </a:t>
            </a:r>
            <a:r>
              <a:rPr lang="en-US" sz="201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30% commission deduction on refunds</a:t>
            </a: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; permission enforcement (customer vs restaurant owner); complete state matrix `PENDING→CONFIRMED→COMPLETED/CANCELLED/NO_SHOW`; reject invalid transitions &amp; reapply; order of operations `subtotal → voucherDiscount → fees → total` (scale=0); conflict handling within 2-hour windows; </a:t>
            </a:r>
            <a:r>
              <a:rPr lang="en-US" sz="201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stable pagination sort `booking_time DESC, id DESC`</a:t>
            </a: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.  </a:t>
            </a:r>
          </a:p>
          <a:p>
            <a:pPr algn="l">
              <a:lnSpc>
                <a:spcPts val="2820"/>
              </a:lnSpc>
            </a:pP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sz="201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Dependencies:</a:t>
            </a: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BookingRepository, RestaurantProfileRepository, CustomerRepository, BookingConflictService, VoucherService, PaymentService, PayOsService, BookingDishRepository, BookingServiceRepository, NotificationRepository.  </a:t>
            </a:r>
          </a:p>
          <a:p>
            <a:pPr algn="l">
              <a:lnSpc>
                <a:spcPts val="2820"/>
              </a:lnSpc>
            </a:pP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sz="201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Exception &amp; HTTP Mapping:</a:t>
            </a: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assert </a:t>
            </a:r>
            <a:r>
              <a:rPr lang="en-US" sz="201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type + HTTP code + canonical message</a:t>
            </a: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→  </a:t>
            </a:r>
          </a:p>
          <a:p>
            <a:pPr algn="l">
              <a:lnSpc>
                <a:spcPts val="2820"/>
              </a:lnSpc>
            </a:pP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- 404 `BOOKING_NOT_FOUND`  </a:t>
            </a:r>
          </a:p>
          <a:p>
            <a:pPr algn="l">
              <a:lnSpc>
                <a:spcPts val="2820"/>
              </a:lnSpc>
            </a:pP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- 403 `ACCESS_DENIED`  </a:t>
            </a:r>
          </a:p>
          <a:p>
            <a:pPr algn="l">
              <a:lnSpc>
                <a:spcPts val="2820"/>
              </a:lnSpc>
            </a:pP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- 409 `BOOKING_CONFLICT` / `DEADLOCK_RETRY_EXCEEDED` / `IDEMPOTENCY_WINDOW_EXPIRED`  </a:t>
            </a:r>
          </a:p>
          <a:p>
            <a:pPr algn="l">
              <a:lnSpc>
                <a:spcPts val="2820"/>
              </a:lnSpc>
            </a:pP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  - 422 `INVALID_TIME`  </a:t>
            </a:r>
          </a:p>
          <a:p>
            <a:pPr algn="l">
              <a:lnSpc>
                <a:spcPts val="2820"/>
              </a:lnSpc>
            </a:pP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sz="2014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Webhook Replay:</a:t>
            </a: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enforce orderCode uniqueness; duplicate orderCode ⇒ `409 ORDERCODE_DUPLICATE`.  </a:t>
            </a:r>
          </a:p>
          <a:p>
            <a:pPr algn="l">
              <a:lnSpc>
                <a:spcPts val="2820"/>
              </a:lnSpc>
              <a:spcBef>
                <a:spcPct val="0"/>
              </a:spcBef>
            </a:pPr>
            <a:r>
              <a:rPr lang="en-US" sz="2014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- Do not modify method signatures; maintain structured, context-aware QA reasoning.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6073" y="1345315"/>
            <a:ext cx="2299279" cy="457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Input Promt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FEFE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05904" y="3899141"/>
            <a:ext cx="744591" cy="586366"/>
          </a:xfrm>
          <a:custGeom>
            <a:avLst/>
            <a:gdLst/>
            <a:ahLst/>
            <a:cxnLst/>
            <a:rect r="r" b="b" t="t" l="l"/>
            <a:pathLst>
              <a:path h="586366" w="744591">
                <a:moveTo>
                  <a:pt x="0" y="0"/>
                </a:moveTo>
                <a:lnTo>
                  <a:pt x="744591" y="0"/>
                </a:lnTo>
                <a:lnTo>
                  <a:pt x="744591" y="586366"/>
                </a:lnTo>
                <a:lnTo>
                  <a:pt x="0" y="586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32584" y="8432343"/>
            <a:ext cx="1599985" cy="3477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83"/>
              </a:lnSpc>
            </a:pPr>
            <a:r>
              <a:rPr lang="en-US" sz="205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Borcelle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929216" y="4982473"/>
            <a:ext cx="2104786" cy="702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89"/>
              </a:lnSpc>
              <a:spcBef>
                <a:spcPct val="0"/>
              </a:spcBef>
            </a:pPr>
            <a:r>
              <a:rPr lang="en-US" b="true" sz="1992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Checklist &amp; Output Example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801646" y="1776496"/>
            <a:ext cx="12995196" cy="77596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5"/>
              </a:lnSpc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✅ Checklist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All 7 functions covered; no</a:t>
            </a: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empty cells.  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QA terminology consistent; Markdown valid.  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Time validation uses server-based `LocalDateTime` with fixed baseNow.  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Refund logic verified with 30% commission and 10% deposit.  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Concurrency tests cover pessimistic locks + idempotent PayOS integration.  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PayOS webhook replay scenarios (duplicate, delayed, out-of-order) validated.  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Exception type + HTTP code + message asserted.  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Pagination deterministic (`booking_time DESC, id DESC`).  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BookingConflictService tested for 2-hour overlap.  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VoucherService expiration and discount validation confirmed.  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b="true" sz="200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Coverage targets:</a:t>
            </a: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Line ≥85%, Branch ≥80%, Mutation ≥60%.  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-US" b="true" sz="200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Proper transaction ordering to prevent deadlocks.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-US" b="true" sz="2003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 Webhook replay handled via orderCode uniqueness.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🧩 Expected Output Example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| Function | Edge Cases | Business Rules | Dependencies |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|-----------|------------|----------------|---------------|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| createBooking() | Past time; 29:59 vs 30:00; double-booking | Validate &gt;=30min, &lt;=30day; 2h conflict; 10% deposit | BookingRepository, BookingConflictService |</a:t>
            </a:r>
          </a:p>
          <a:p>
            <a:pPr algn="l">
              <a:lnSpc>
                <a:spcPts val="2805"/>
              </a:lnSpc>
              <a:spcBef>
                <a:spcPct val="0"/>
              </a:spcBef>
            </a:pPr>
            <a:r>
              <a:rPr lang="en-US" sz="2003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| calculateTotalAmount() | Voucher expired; rounding drift | subtotal→discount→fees→total (scale=0, HALF_UP); VND only | VoucherService, PricePolicy |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6073" y="1345315"/>
            <a:ext cx="2299279" cy="457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55"/>
              </a:lnSpc>
              <a:spcBef>
                <a:spcPct val="0"/>
              </a:spcBef>
            </a:pPr>
            <a:r>
              <a:rPr lang="en-US" b="true" sz="2611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Input Promt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DAG2vdA6nfo</dc:identifier>
  <dcterms:modified xsi:type="dcterms:W3CDTF">2011-08-01T06:04:30Z</dcterms:modified>
  <cp:revision>1</cp:revision>
  <dc:title>AI FOR SE BY PHUC</dc:title>
</cp:coreProperties>
</file>