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8" r:id="rId3"/>
    <p:sldId id="266" r:id="rId4"/>
    <p:sldId id="261" r:id="rId5"/>
    <p:sldId id="256" r:id="rId6"/>
    <p:sldId id="267" r:id="rId7"/>
    <p:sldId id="268" r:id="rId8"/>
    <p:sldId id="259" r:id="rId9"/>
    <p:sldId id="264" r:id="rId10"/>
    <p:sldId id="262" r:id="rId11"/>
    <p:sldId id="274" r:id="rId12"/>
    <p:sldId id="277" r:id="rId13"/>
    <p:sldId id="263" r:id="rId14"/>
    <p:sldId id="260" r:id="rId15"/>
    <p:sldId id="270" r:id="rId16"/>
    <p:sldId id="269" r:id="rId17"/>
    <p:sldId id="271" r:id="rId18"/>
    <p:sldId id="272" r:id="rId19"/>
    <p:sldId id="273"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161"/>
    <a:srgbClr val="6A41DF"/>
    <a:srgbClr val="9933FF"/>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94656" autoAdjust="0"/>
  </p:normalViewPr>
  <p:slideViewPr>
    <p:cSldViewPr snapToGrid="0">
      <p:cViewPr varScale="1">
        <p:scale>
          <a:sx n="80" d="100"/>
          <a:sy n="80" d="100"/>
        </p:scale>
        <p:origin x="83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88DB-E7DF-4955-96CD-CFCADFBCA6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D7E521-F792-445D-B51C-102836E65E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0631D1-1056-4B0B-9156-EEB9FCDB5EBD}"/>
              </a:ext>
            </a:extLst>
          </p:cNvPr>
          <p:cNvSpPr>
            <a:spLocks noGrp="1"/>
          </p:cNvSpPr>
          <p:nvPr>
            <p:ph type="dt" sz="half" idx="10"/>
          </p:nvPr>
        </p:nvSpPr>
        <p:spPr/>
        <p:txBody>
          <a:bodyPr/>
          <a:lstStyle/>
          <a:p>
            <a:fld id="{65DBFF92-23AE-430E-977C-169C2C1AD124}" type="datetimeFigureOut">
              <a:rPr lang="en-US" smtClean="0"/>
              <a:t>10/23/2025</a:t>
            </a:fld>
            <a:endParaRPr lang="en-US"/>
          </a:p>
        </p:txBody>
      </p:sp>
      <p:sp>
        <p:nvSpPr>
          <p:cNvPr id="5" name="Footer Placeholder 4">
            <a:extLst>
              <a:ext uri="{FF2B5EF4-FFF2-40B4-BE49-F238E27FC236}">
                <a16:creationId xmlns:a16="http://schemas.microsoft.com/office/drawing/2014/main" id="{46E56AFC-A56D-4F01-9EFE-652628B5B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EC187-A078-4DA5-8373-C86706364199}"/>
              </a:ext>
            </a:extLst>
          </p:cNvPr>
          <p:cNvSpPr>
            <a:spLocks noGrp="1"/>
          </p:cNvSpPr>
          <p:nvPr>
            <p:ph type="sldNum" sz="quarter" idx="12"/>
          </p:nvPr>
        </p:nvSpPr>
        <p:spPr/>
        <p:txBody>
          <a:bodyPr/>
          <a:lstStyle/>
          <a:p>
            <a:fld id="{84A8E891-6EA9-487D-B7A8-30FAC7C6CEA2}" type="slidenum">
              <a:rPr lang="en-US" smtClean="0"/>
              <a:t>‹#›</a:t>
            </a:fld>
            <a:endParaRPr lang="en-US"/>
          </a:p>
        </p:txBody>
      </p:sp>
    </p:spTree>
    <p:extLst>
      <p:ext uri="{BB962C8B-B14F-4D97-AF65-F5344CB8AC3E}">
        <p14:creationId xmlns:p14="http://schemas.microsoft.com/office/powerpoint/2010/main" val="3988514481"/>
      </p:ext>
    </p:extLst>
  </p:cSld>
  <p:clrMapOvr>
    <a:masterClrMapping/>
  </p:clrMapOvr>
  <p:transition spd="med" advClick="0" advTm="3000">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F732-0D0F-4087-B9A5-643C4981E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0B4D5F-674B-427E-B7B5-7CC4D3F583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47FAC1-9680-46D3-B341-80A15E1E447E}"/>
              </a:ext>
            </a:extLst>
          </p:cNvPr>
          <p:cNvSpPr>
            <a:spLocks noGrp="1"/>
          </p:cNvSpPr>
          <p:nvPr>
            <p:ph type="dt" sz="half" idx="10"/>
          </p:nvPr>
        </p:nvSpPr>
        <p:spPr/>
        <p:txBody>
          <a:bodyPr/>
          <a:lstStyle/>
          <a:p>
            <a:fld id="{65DBFF92-23AE-430E-977C-169C2C1AD124}" type="datetimeFigureOut">
              <a:rPr lang="en-US" smtClean="0"/>
              <a:t>10/23/2025</a:t>
            </a:fld>
            <a:endParaRPr lang="en-US"/>
          </a:p>
        </p:txBody>
      </p:sp>
      <p:sp>
        <p:nvSpPr>
          <p:cNvPr id="5" name="Footer Placeholder 4">
            <a:extLst>
              <a:ext uri="{FF2B5EF4-FFF2-40B4-BE49-F238E27FC236}">
                <a16:creationId xmlns:a16="http://schemas.microsoft.com/office/drawing/2014/main" id="{903B40FB-B63B-4C1C-82E1-398A614DC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FF225-F09F-4CF1-B8BF-33F266D9ACCB}"/>
              </a:ext>
            </a:extLst>
          </p:cNvPr>
          <p:cNvSpPr>
            <a:spLocks noGrp="1"/>
          </p:cNvSpPr>
          <p:nvPr>
            <p:ph type="sldNum" sz="quarter" idx="12"/>
          </p:nvPr>
        </p:nvSpPr>
        <p:spPr/>
        <p:txBody>
          <a:bodyPr/>
          <a:lstStyle/>
          <a:p>
            <a:fld id="{84A8E891-6EA9-487D-B7A8-30FAC7C6CEA2}" type="slidenum">
              <a:rPr lang="en-US" smtClean="0"/>
              <a:t>‹#›</a:t>
            </a:fld>
            <a:endParaRPr lang="en-US"/>
          </a:p>
        </p:txBody>
      </p:sp>
    </p:spTree>
    <p:extLst>
      <p:ext uri="{BB962C8B-B14F-4D97-AF65-F5344CB8AC3E}">
        <p14:creationId xmlns:p14="http://schemas.microsoft.com/office/powerpoint/2010/main" val="770553486"/>
      </p:ext>
    </p:extLst>
  </p:cSld>
  <p:clrMapOvr>
    <a:masterClrMapping/>
  </p:clrMapOvr>
  <p:transition spd="med" advClick="0" advTm="300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6724D5-0587-43DE-8F59-16D03BAF20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3E74C9-9A6E-4AB5-A9FD-DD87C85330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F264C-9B91-4F41-B0C4-2B400774AC1D}"/>
              </a:ext>
            </a:extLst>
          </p:cNvPr>
          <p:cNvSpPr>
            <a:spLocks noGrp="1"/>
          </p:cNvSpPr>
          <p:nvPr>
            <p:ph type="dt" sz="half" idx="10"/>
          </p:nvPr>
        </p:nvSpPr>
        <p:spPr/>
        <p:txBody>
          <a:bodyPr/>
          <a:lstStyle/>
          <a:p>
            <a:fld id="{65DBFF92-23AE-430E-977C-169C2C1AD124}" type="datetimeFigureOut">
              <a:rPr lang="en-US" smtClean="0"/>
              <a:t>10/23/2025</a:t>
            </a:fld>
            <a:endParaRPr lang="en-US"/>
          </a:p>
        </p:txBody>
      </p:sp>
      <p:sp>
        <p:nvSpPr>
          <p:cNvPr id="5" name="Footer Placeholder 4">
            <a:extLst>
              <a:ext uri="{FF2B5EF4-FFF2-40B4-BE49-F238E27FC236}">
                <a16:creationId xmlns:a16="http://schemas.microsoft.com/office/drawing/2014/main" id="{E5A33965-F66D-45E1-B7D6-784B8121A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9CBD4-9042-4F9D-84FB-5CDEE3BC86CC}"/>
              </a:ext>
            </a:extLst>
          </p:cNvPr>
          <p:cNvSpPr>
            <a:spLocks noGrp="1"/>
          </p:cNvSpPr>
          <p:nvPr>
            <p:ph type="sldNum" sz="quarter" idx="12"/>
          </p:nvPr>
        </p:nvSpPr>
        <p:spPr/>
        <p:txBody>
          <a:bodyPr/>
          <a:lstStyle/>
          <a:p>
            <a:fld id="{84A8E891-6EA9-487D-B7A8-30FAC7C6CEA2}" type="slidenum">
              <a:rPr lang="en-US" smtClean="0"/>
              <a:t>‹#›</a:t>
            </a:fld>
            <a:endParaRPr lang="en-US"/>
          </a:p>
        </p:txBody>
      </p:sp>
    </p:spTree>
    <p:extLst>
      <p:ext uri="{BB962C8B-B14F-4D97-AF65-F5344CB8AC3E}">
        <p14:creationId xmlns:p14="http://schemas.microsoft.com/office/powerpoint/2010/main" val="1400919185"/>
      </p:ext>
    </p:extLst>
  </p:cSld>
  <p:clrMapOvr>
    <a:masterClrMapping/>
  </p:clrMapOvr>
  <p:transition spd="med" advClick="0" advTm="300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83C47-0243-48AA-9195-F4EBC14BC8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64ECC1-7028-43BA-B8A2-8514E8E3EE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AD494-B114-44B6-BCEF-EEB170F1FCC5}"/>
              </a:ext>
            </a:extLst>
          </p:cNvPr>
          <p:cNvSpPr>
            <a:spLocks noGrp="1"/>
          </p:cNvSpPr>
          <p:nvPr>
            <p:ph type="dt" sz="half" idx="10"/>
          </p:nvPr>
        </p:nvSpPr>
        <p:spPr/>
        <p:txBody>
          <a:bodyPr/>
          <a:lstStyle/>
          <a:p>
            <a:fld id="{65DBFF92-23AE-430E-977C-169C2C1AD124}" type="datetimeFigureOut">
              <a:rPr lang="en-US" smtClean="0"/>
              <a:t>10/23/2025</a:t>
            </a:fld>
            <a:endParaRPr lang="en-US"/>
          </a:p>
        </p:txBody>
      </p:sp>
      <p:sp>
        <p:nvSpPr>
          <p:cNvPr id="5" name="Footer Placeholder 4">
            <a:extLst>
              <a:ext uri="{FF2B5EF4-FFF2-40B4-BE49-F238E27FC236}">
                <a16:creationId xmlns:a16="http://schemas.microsoft.com/office/drawing/2014/main" id="{F4B740B8-78B3-4F95-BD17-920F3FE09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4FEE9-33D5-4125-A2CB-BC33E93089FB}"/>
              </a:ext>
            </a:extLst>
          </p:cNvPr>
          <p:cNvSpPr>
            <a:spLocks noGrp="1"/>
          </p:cNvSpPr>
          <p:nvPr>
            <p:ph type="sldNum" sz="quarter" idx="12"/>
          </p:nvPr>
        </p:nvSpPr>
        <p:spPr/>
        <p:txBody>
          <a:bodyPr/>
          <a:lstStyle/>
          <a:p>
            <a:fld id="{84A8E891-6EA9-487D-B7A8-30FAC7C6CEA2}" type="slidenum">
              <a:rPr lang="en-US" smtClean="0"/>
              <a:t>‹#›</a:t>
            </a:fld>
            <a:endParaRPr lang="en-US"/>
          </a:p>
        </p:txBody>
      </p:sp>
    </p:spTree>
    <p:extLst>
      <p:ext uri="{BB962C8B-B14F-4D97-AF65-F5344CB8AC3E}">
        <p14:creationId xmlns:p14="http://schemas.microsoft.com/office/powerpoint/2010/main" val="3255146055"/>
      </p:ext>
    </p:extLst>
  </p:cSld>
  <p:clrMapOvr>
    <a:masterClrMapping/>
  </p:clrMapOvr>
  <p:transition spd="med" advClick="0" advTm="300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27A2-EEC2-480A-929A-31ADCAAE79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1F0545-AC2D-4B0C-A354-EE3FE0C81C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41880-9362-4FF4-8383-E31A1FF11E1E}"/>
              </a:ext>
            </a:extLst>
          </p:cNvPr>
          <p:cNvSpPr>
            <a:spLocks noGrp="1"/>
          </p:cNvSpPr>
          <p:nvPr>
            <p:ph type="dt" sz="half" idx="10"/>
          </p:nvPr>
        </p:nvSpPr>
        <p:spPr/>
        <p:txBody>
          <a:bodyPr/>
          <a:lstStyle/>
          <a:p>
            <a:fld id="{65DBFF92-23AE-430E-977C-169C2C1AD124}" type="datetimeFigureOut">
              <a:rPr lang="en-US" smtClean="0"/>
              <a:t>10/23/2025</a:t>
            </a:fld>
            <a:endParaRPr lang="en-US"/>
          </a:p>
        </p:txBody>
      </p:sp>
      <p:sp>
        <p:nvSpPr>
          <p:cNvPr id="5" name="Footer Placeholder 4">
            <a:extLst>
              <a:ext uri="{FF2B5EF4-FFF2-40B4-BE49-F238E27FC236}">
                <a16:creationId xmlns:a16="http://schemas.microsoft.com/office/drawing/2014/main" id="{2B4D9388-DC7B-426D-B9D5-10251D0CB1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E8CBE-D8D1-4058-A2CA-0D1F2AF8AED4}"/>
              </a:ext>
            </a:extLst>
          </p:cNvPr>
          <p:cNvSpPr>
            <a:spLocks noGrp="1"/>
          </p:cNvSpPr>
          <p:nvPr>
            <p:ph type="sldNum" sz="quarter" idx="12"/>
          </p:nvPr>
        </p:nvSpPr>
        <p:spPr/>
        <p:txBody>
          <a:bodyPr/>
          <a:lstStyle/>
          <a:p>
            <a:fld id="{84A8E891-6EA9-487D-B7A8-30FAC7C6CEA2}" type="slidenum">
              <a:rPr lang="en-US" smtClean="0"/>
              <a:t>‹#›</a:t>
            </a:fld>
            <a:endParaRPr lang="en-US"/>
          </a:p>
        </p:txBody>
      </p:sp>
    </p:spTree>
    <p:extLst>
      <p:ext uri="{BB962C8B-B14F-4D97-AF65-F5344CB8AC3E}">
        <p14:creationId xmlns:p14="http://schemas.microsoft.com/office/powerpoint/2010/main" val="1549617136"/>
      </p:ext>
    </p:extLst>
  </p:cSld>
  <p:clrMapOvr>
    <a:masterClrMapping/>
  </p:clrMapOvr>
  <p:transition spd="med" advClick="0" advTm="300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6923-AF5B-4B90-9897-64176A4427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F0C818-4129-4890-85CE-53E7D766F9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9E2B2D-AE41-4E7D-A2F4-DDD0B8C163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236D07-211B-46E6-8A55-6E3B39E48E24}"/>
              </a:ext>
            </a:extLst>
          </p:cNvPr>
          <p:cNvSpPr>
            <a:spLocks noGrp="1"/>
          </p:cNvSpPr>
          <p:nvPr>
            <p:ph type="dt" sz="half" idx="10"/>
          </p:nvPr>
        </p:nvSpPr>
        <p:spPr/>
        <p:txBody>
          <a:bodyPr/>
          <a:lstStyle/>
          <a:p>
            <a:fld id="{65DBFF92-23AE-430E-977C-169C2C1AD124}" type="datetimeFigureOut">
              <a:rPr lang="en-US" smtClean="0"/>
              <a:t>10/23/2025</a:t>
            </a:fld>
            <a:endParaRPr lang="en-US"/>
          </a:p>
        </p:txBody>
      </p:sp>
      <p:sp>
        <p:nvSpPr>
          <p:cNvPr id="6" name="Footer Placeholder 5">
            <a:extLst>
              <a:ext uri="{FF2B5EF4-FFF2-40B4-BE49-F238E27FC236}">
                <a16:creationId xmlns:a16="http://schemas.microsoft.com/office/drawing/2014/main" id="{E0163F36-6719-4648-91F3-87721E6229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DF3DD7-AAA4-4418-96BC-A3E06DDC76A9}"/>
              </a:ext>
            </a:extLst>
          </p:cNvPr>
          <p:cNvSpPr>
            <a:spLocks noGrp="1"/>
          </p:cNvSpPr>
          <p:nvPr>
            <p:ph type="sldNum" sz="quarter" idx="12"/>
          </p:nvPr>
        </p:nvSpPr>
        <p:spPr/>
        <p:txBody>
          <a:bodyPr/>
          <a:lstStyle/>
          <a:p>
            <a:fld id="{84A8E891-6EA9-487D-B7A8-30FAC7C6CEA2}" type="slidenum">
              <a:rPr lang="en-US" smtClean="0"/>
              <a:t>‹#›</a:t>
            </a:fld>
            <a:endParaRPr lang="en-US"/>
          </a:p>
        </p:txBody>
      </p:sp>
    </p:spTree>
    <p:extLst>
      <p:ext uri="{BB962C8B-B14F-4D97-AF65-F5344CB8AC3E}">
        <p14:creationId xmlns:p14="http://schemas.microsoft.com/office/powerpoint/2010/main" val="4016357747"/>
      </p:ext>
    </p:extLst>
  </p:cSld>
  <p:clrMapOvr>
    <a:masterClrMapping/>
  </p:clrMapOvr>
  <p:transition spd="med" advClick="0" advTm="300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59935-2BF2-4A2F-83F7-5B35F58203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4C3C82-3A20-498E-8D3B-159288CAD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A1585F-AED8-476D-8514-A05E8FCBA8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F3724E-05D7-4429-AF14-F07C34FDED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351A7E-ABC4-4C5C-82F7-36ACAF0C47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64815A-7E45-4E46-B329-14E29BEB671F}"/>
              </a:ext>
            </a:extLst>
          </p:cNvPr>
          <p:cNvSpPr>
            <a:spLocks noGrp="1"/>
          </p:cNvSpPr>
          <p:nvPr>
            <p:ph type="dt" sz="half" idx="10"/>
          </p:nvPr>
        </p:nvSpPr>
        <p:spPr/>
        <p:txBody>
          <a:bodyPr/>
          <a:lstStyle/>
          <a:p>
            <a:fld id="{65DBFF92-23AE-430E-977C-169C2C1AD124}" type="datetimeFigureOut">
              <a:rPr lang="en-US" smtClean="0"/>
              <a:t>10/23/2025</a:t>
            </a:fld>
            <a:endParaRPr lang="en-US"/>
          </a:p>
        </p:txBody>
      </p:sp>
      <p:sp>
        <p:nvSpPr>
          <p:cNvPr id="8" name="Footer Placeholder 7">
            <a:extLst>
              <a:ext uri="{FF2B5EF4-FFF2-40B4-BE49-F238E27FC236}">
                <a16:creationId xmlns:a16="http://schemas.microsoft.com/office/drawing/2014/main" id="{0BAABE7A-9A9B-4F1C-B93F-726856067B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2EBF34-9BE4-4A76-A764-1003B76C984E}"/>
              </a:ext>
            </a:extLst>
          </p:cNvPr>
          <p:cNvSpPr>
            <a:spLocks noGrp="1"/>
          </p:cNvSpPr>
          <p:nvPr>
            <p:ph type="sldNum" sz="quarter" idx="12"/>
          </p:nvPr>
        </p:nvSpPr>
        <p:spPr/>
        <p:txBody>
          <a:bodyPr/>
          <a:lstStyle/>
          <a:p>
            <a:fld id="{84A8E891-6EA9-487D-B7A8-30FAC7C6CEA2}" type="slidenum">
              <a:rPr lang="en-US" smtClean="0"/>
              <a:t>‹#›</a:t>
            </a:fld>
            <a:endParaRPr lang="en-US"/>
          </a:p>
        </p:txBody>
      </p:sp>
    </p:spTree>
    <p:extLst>
      <p:ext uri="{BB962C8B-B14F-4D97-AF65-F5344CB8AC3E}">
        <p14:creationId xmlns:p14="http://schemas.microsoft.com/office/powerpoint/2010/main" val="2954244137"/>
      </p:ext>
    </p:extLst>
  </p:cSld>
  <p:clrMapOvr>
    <a:masterClrMapping/>
  </p:clrMapOvr>
  <p:transition spd="med" advClick="0" advTm="300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0C4FB-1922-4C7F-B67A-19619F3971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1B16B4-8CEF-44CF-9179-652448469C7A}"/>
              </a:ext>
            </a:extLst>
          </p:cNvPr>
          <p:cNvSpPr>
            <a:spLocks noGrp="1"/>
          </p:cNvSpPr>
          <p:nvPr>
            <p:ph type="dt" sz="half" idx="10"/>
          </p:nvPr>
        </p:nvSpPr>
        <p:spPr/>
        <p:txBody>
          <a:bodyPr/>
          <a:lstStyle/>
          <a:p>
            <a:fld id="{65DBFF92-23AE-430E-977C-169C2C1AD124}" type="datetimeFigureOut">
              <a:rPr lang="en-US" smtClean="0"/>
              <a:t>10/23/2025</a:t>
            </a:fld>
            <a:endParaRPr lang="en-US"/>
          </a:p>
        </p:txBody>
      </p:sp>
      <p:sp>
        <p:nvSpPr>
          <p:cNvPr id="4" name="Footer Placeholder 3">
            <a:extLst>
              <a:ext uri="{FF2B5EF4-FFF2-40B4-BE49-F238E27FC236}">
                <a16:creationId xmlns:a16="http://schemas.microsoft.com/office/drawing/2014/main" id="{A96067F7-CA3F-4BCB-888B-9BBD92777E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B79CD4-16E1-4024-AD0B-F61474130531}"/>
              </a:ext>
            </a:extLst>
          </p:cNvPr>
          <p:cNvSpPr>
            <a:spLocks noGrp="1"/>
          </p:cNvSpPr>
          <p:nvPr>
            <p:ph type="sldNum" sz="quarter" idx="12"/>
          </p:nvPr>
        </p:nvSpPr>
        <p:spPr/>
        <p:txBody>
          <a:bodyPr/>
          <a:lstStyle/>
          <a:p>
            <a:fld id="{84A8E891-6EA9-487D-B7A8-30FAC7C6CEA2}" type="slidenum">
              <a:rPr lang="en-US" smtClean="0"/>
              <a:t>‹#›</a:t>
            </a:fld>
            <a:endParaRPr lang="en-US"/>
          </a:p>
        </p:txBody>
      </p:sp>
    </p:spTree>
    <p:extLst>
      <p:ext uri="{BB962C8B-B14F-4D97-AF65-F5344CB8AC3E}">
        <p14:creationId xmlns:p14="http://schemas.microsoft.com/office/powerpoint/2010/main" val="1487222481"/>
      </p:ext>
    </p:extLst>
  </p:cSld>
  <p:clrMapOvr>
    <a:masterClrMapping/>
  </p:clrMapOvr>
  <p:transition spd="med" advClick="0" advTm="300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9CA5F4-F340-46F1-A018-D4DABB690B7D}"/>
              </a:ext>
            </a:extLst>
          </p:cNvPr>
          <p:cNvSpPr>
            <a:spLocks noGrp="1"/>
          </p:cNvSpPr>
          <p:nvPr>
            <p:ph type="dt" sz="half" idx="10"/>
          </p:nvPr>
        </p:nvSpPr>
        <p:spPr/>
        <p:txBody>
          <a:bodyPr/>
          <a:lstStyle/>
          <a:p>
            <a:fld id="{65DBFF92-23AE-430E-977C-169C2C1AD124}" type="datetimeFigureOut">
              <a:rPr lang="en-US" smtClean="0"/>
              <a:t>10/23/2025</a:t>
            </a:fld>
            <a:endParaRPr lang="en-US"/>
          </a:p>
        </p:txBody>
      </p:sp>
      <p:sp>
        <p:nvSpPr>
          <p:cNvPr id="3" name="Footer Placeholder 2">
            <a:extLst>
              <a:ext uri="{FF2B5EF4-FFF2-40B4-BE49-F238E27FC236}">
                <a16:creationId xmlns:a16="http://schemas.microsoft.com/office/drawing/2014/main" id="{C011CB15-4D31-404A-870B-C44AA8A05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128B73-4C97-4632-8CF7-8B5395DE2024}"/>
              </a:ext>
            </a:extLst>
          </p:cNvPr>
          <p:cNvSpPr>
            <a:spLocks noGrp="1"/>
          </p:cNvSpPr>
          <p:nvPr>
            <p:ph type="sldNum" sz="quarter" idx="12"/>
          </p:nvPr>
        </p:nvSpPr>
        <p:spPr/>
        <p:txBody>
          <a:bodyPr/>
          <a:lstStyle/>
          <a:p>
            <a:fld id="{84A8E891-6EA9-487D-B7A8-30FAC7C6CEA2}" type="slidenum">
              <a:rPr lang="en-US" smtClean="0"/>
              <a:t>‹#›</a:t>
            </a:fld>
            <a:endParaRPr lang="en-US"/>
          </a:p>
        </p:txBody>
      </p:sp>
    </p:spTree>
    <p:extLst>
      <p:ext uri="{BB962C8B-B14F-4D97-AF65-F5344CB8AC3E}">
        <p14:creationId xmlns:p14="http://schemas.microsoft.com/office/powerpoint/2010/main" val="942925246"/>
      </p:ext>
    </p:extLst>
  </p:cSld>
  <p:clrMapOvr>
    <a:masterClrMapping/>
  </p:clrMapOvr>
  <p:transition spd="med" advClick="0" advTm="300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3E7EB-D899-4833-8B41-3E31E7D86D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F3486D-9FA4-4364-A86B-635A8E19C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41CF44-BEF3-42E0-97B1-3E792D44A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E68C4-6C60-46B0-AE1A-7686C11AB080}"/>
              </a:ext>
            </a:extLst>
          </p:cNvPr>
          <p:cNvSpPr>
            <a:spLocks noGrp="1"/>
          </p:cNvSpPr>
          <p:nvPr>
            <p:ph type="dt" sz="half" idx="10"/>
          </p:nvPr>
        </p:nvSpPr>
        <p:spPr/>
        <p:txBody>
          <a:bodyPr/>
          <a:lstStyle/>
          <a:p>
            <a:fld id="{65DBFF92-23AE-430E-977C-169C2C1AD124}" type="datetimeFigureOut">
              <a:rPr lang="en-US" smtClean="0"/>
              <a:t>10/23/2025</a:t>
            </a:fld>
            <a:endParaRPr lang="en-US"/>
          </a:p>
        </p:txBody>
      </p:sp>
      <p:sp>
        <p:nvSpPr>
          <p:cNvPr id="6" name="Footer Placeholder 5">
            <a:extLst>
              <a:ext uri="{FF2B5EF4-FFF2-40B4-BE49-F238E27FC236}">
                <a16:creationId xmlns:a16="http://schemas.microsoft.com/office/drawing/2014/main" id="{85D3338F-C780-49CF-8060-3C9E6603D3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2007D-0B3A-481B-BF9B-D23996494FA4}"/>
              </a:ext>
            </a:extLst>
          </p:cNvPr>
          <p:cNvSpPr>
            <a:spLocks noGrp="1"/>
          </p:cNvSpPr>
          <p:nvPr>
            <p:ph type="sldNum" sz="quarter" idx="12"/>
          </p:nvPr>
        </p:nvSpPr>
        <p:spPr/>
        <p:txBody>
          <a:bodyPr/>
          <a:lstStyle/>
          <a:p>
            <a:fld id="{84A8E891-6EA9-487D-B7A8-30FAC7C6CEA2}" type="slidenum">
              <a:rPr lang="en-US" smtClean="0"/>
              <a:t>‹#›</a:t>
            </a:fld>
            <a:endParaRPr lang="en-US"/>
          </a:p>
        </p:txBody>
      </p:sp>
    </p:spTree>
    <p:extLst>
      <p:ext uri="{BB962C8B-B14F-4D97-AF65-F5344CB8AC3E}">
        <p14:creationId xmlns:p14="http://schemas.microsoft.com/office/powerpoint/2010/main" val="1109112551"/>
      </p:ext>
    </p:extLst>
  </p:cSld>
  <p:clrMapOvr>
    <a:masterClrMapping/>
  </p:clrMapOvr>
  <p:transition spd="med" advClick="0" advTm="300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D8380-98AB-41B4-9D8A-4FF54C382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EE30D0-C0B6-413A-BCB0-C8A6D58D1A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4BEECA-F3B3-41DE-B7FB-A55223372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C7AAE-CFC3-4768-9F58-1E52A76C13C0}"/>
              </a:ext>
            </a:extLst>
          </p:cNvPr>
          <p:cNvSpPr>
            <a:spLocks noGrp="1"/>
          </p:cNvSpPr>
          <p:nvPr>
            <p:ph type="dt" sz="half" idx="10"/>
          </p:nvPr>
        </p:nvSpPr>
        <p:spPr/>
        <p:txBody>
          <a:bodyPr/>
          <a:lstStyle/>
          <a:p>
            <a:fld id="{65DBFF92-23AE-430E-977C-169C2C1AD124}" type="datetimeFigureOut">
              <a:rPr lang="en-US" smtClean="0"/>
              <a:t>10/23/2025</a:t>
            </a:fld>
            <a:endParaRPr lang="en-US"/>
          </a:p>
        </p:txBody>
      </p:sp>
      <p:sp>
        <p:nvSpPr>
          <p:cNvPr id="6" name="Footer Placeholder 5">
            <a:extLst>
              <a:ext uri="{FF2B5EF4-FFF2-40B4-BE49-F238E27FC236}">
                <a16:creationId xmlns:a16="http://schemas.microsoft.com/office/drawing/2014/main" id="{E8D73AAE-606C-48FE-8E7D-9DB03BDB45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758445-0EC4-4DFE-B767-955E823A3A08}"/>
              </a:ext>
            </a:extLst>
          </p:cNvPr>
          <p:cNvSpPr>
            <a:spLocks noGrp="1"/>
          </p:cNvSpPr>
          <p:nvPr>
            <p:ph type="sldNum" sz="quarter" idx="12"/>
          </p:nvPr>
        </p:nvSpPr>
        <p:spPr/>
        <p:txBody>
          <a:bodyPr/>
          <a:lstStyle/>
          <a:p>
            <a:fld id="{84A8E891-6EA9-487D-B7A8-30FAC7C6CEA2}" type="slidenum">
              <a:rPr lang="en-US" smtClean="0"/>
              <a:t>‹#›</a:t>
            </a:fld>
            <a:endParaRPr lang="en-US"/>
          </a:p>
        </p:txBody>
      </p:sp>
    </p:spTree>
    <p:extLst>
      <p:ext uri="{BB962C8B-B14F-4D97-AF65-F5344CB8AC3E}">
        <p14:creationId xmlns:p14="http://schemas.microsoft.com/office/powerpoint/2010/main" val="663417303"/>
      </p:ext>
    </p:extLst>
  </p:cSld>
  <p:clrMapOvr>
    <a:masterClrMapping/>
  </p:clrMapOvr>
  <p:transition spd="med" advClick="0" advTm="3000">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58424C-F3EE-46CB-B58D-6D96832EDA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951042-9EC5-414C-B131-D776C7AE2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CA569-418F-4F5B-9BD8-8E59152291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BFF92-23AE-430E-977C-169C2C1AD124}" type="datetimeFigureOut">
              <a:rPr lang="en-US" smtClean="0"/>
              <a:t>10/23/2025</a:t>
            </a:fld>
            <a:endParaRPr lang="en-US"/>
          </a:p>
        </p:txBody>
      </p:sp>
      <p:sp>
        <p:nvSpPr>
          <p:cNvPr id="5" name="Footer Placeholder 4">
            <a:extLst>
              <a:ext uri="{FF2B5EF4-FFF2-40B4-BE49-F238E27FC236}">
                <a16:creationId xmlns:a16="http://schemas.microsoft.com/office/drawing/2014/main" id="{F2D11967-8EC6-4C1B-A061-F7868CFF0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A2A37C-D37D-45B6-9377-4C0F977167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8E891-6EA9-487D-B7A8-30FAC7C6CEA2}" type="slidenum">
              <a:rPr lang="en-US" smtClean="0"/>
              <a:t>‹#›</a:t>
            </a:fld>
            <a:endParaRPr lang="en-US"/>
          </a:p>
        </p:txBody>
      </p:sp>
    </p:spTree>
    <p:extLst>
      <p:ext uri="{BB962C8B-B14F-4D97-AF65-F5344CB8AC3E}">
        <p14:creationId xmlns:p14="http://schemas.microsoft.com/office/powerpoint/2010/main" val="443872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advClick="0" advTm="300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2653D1-D36F-460B-BB97-2240BE1E39BB}"/>
              </a:ext>
            </a:extLst>
          </p:cNvPr>
          <p:cNvSpPr txBox="1"/>
          <p:nvPr/>
        </p:nvSpPr>
        <p:spPr>
          <a:xfrm>
            <a:off x="3578281" y="213367"/>
            <a:ext cx="5253267" cy="830997"/>
          </a:xfrm>
          <a:prstGeom prst="rect">
            <a:avLst/>
          </a:prstGeom>
          <a:noFill/>
        </p:spPr>
        <p:txBody>
          <a:bodyPr wrap="square" rtlCol="0">
            <a:spAutoFit/>
          </a:bodyPr>
          <a:lstStyle/>
          <a:p>
            <a:r>
              <a:rPr kumimoji="0" lang="en-US" altLang="en-US" sz="2400" b="1" i="0" u="none" strike="noStrike" cap="none" normalizeH="0" baseline="0">
                <a:ln>
                  <a:noFill/>
                </a:ln>
                <a:solidFill>
                  <a:schemeClr val="bg2">
                    <a:lumMod val="25000"/>
                  </a:schemeClr>
                </a:solidFill>
                <a:effectLst/>
                <a:latin typeface="Arial" panose="020B0604020202020204" pitchFamily="34" charset="0"/>
              </a:rPr>
              <a:t>RFM Segmentation Overview</a:t>
            </a:r>
            <a:endParaRPr kumimoji="0" lang="en-US" altLang="en-US" sz="2400" b="0" i="0" u="none" strike="noStrike" cap="none" normalizeH="0" baseline="0">
              <a:ln>
                <a:noFill/>
              </a:ln>
              <a:solidFill>
                <a:schemeClr val="bg2">
                  <a:lumMod val="25000"/>
                </a:schemeClr>
              </a:solidFill>
              <a:effectLst/>
              <a:latin typeface="Arial" panose="020B0604020202020204" pitchFamily="34" charset="0"/>
            </a:endParaRPr>
          </a:p>
          <a:p>
            <a:endParaRPr lang="en-US" sz="2400">
              <a:solidFill>
                <a:schemeClr val="accent2">
                  <a:lumMod val="60000"/>
                  <a:lumOff val="40000"/>
                </a:schemeClr>
              </a:solidFill>
            </a:endParaRPr>
          </a:p>
        </p:txBody>
      </p:sp>
      <p:sp>
        <p:nvSpPr>
          <p:cNvPr id="3" name="Rectangle 2">
            <a:extLst>
              <a:ext uri="{FF2B5EF4-FFF2-40B4-BE49-F238E27FC236}">
                <a16:creationId xmlns:a16="http://schemas.microsoft.com/office/drawing/2014/main" id="{0FCC54D9-CE3B-466F-B1C0-532B328B4725}"/>
              </a:ext>
            </a:extLst>
          </p:cNvPr>
          <p:cNvSpPr/>
          <p:nvPr/>
        </p:nvSpPr>
        <p:spPr>
          <a:xfrm>
            <a:off x="261257" y="213366"/>
            <a:ext cx="11706330" cy="6431267"/>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E7F72F5-D1F0-4F20-BC0F-3D404239468C}"/>
              </a:ext>
            </a:extLst>
          </p:cNvPr>
          <p:cNvSpPr txBox="1"/>
          <p:nvPr/>
        </p:nvSpPr>
        <p:spPr>
          <a:xfrm>
            <a:off x="1145627" y="1545021"/>
            <a:ext cx="10118576" cy="338554"/>
          </a:xfrm>
          <a:prstGeom prst="rect">
            <a:avLst/>
          </a:prstGeom>
          <a:noFill/>
        </p:spPr>
        <p:txBody>
          <a:bodyPr wrap="square" rtlCol="0">
            <a:spAutoFit/>
          </a:bodyPr>
          <a:lstStyle/>
          <a:p>
            <a:br>
              <a:rPr lang="en-US" sz="800"/>
            </a:br>
            <a:endParaRPr lang="en-US" sz="800"/>
          </a:p>
        </p:txBody>
      </p:sp>
      <p:sp>
        <p:nvSpPr>
          <p:cNvPr id="8" name="Rectangle 3">
            <a:extLst>
              <a:ext uri="{FF2B5EF4-FFF2-40B4-BE49-F238E27FC236}">
                <a16:creationId xmlns:a16="http://schemas.microsoft.com/office/drawing/2014/main" id="{EB009958-129B-4F45-8A00-9EFBAAF3ED66}"/>
              </a:ext>
            </a:extLst>
          </p:cNvPr>
          <p:cNvSpPr>
            <a:spLocks noChangeArrowheads="1"/>
          </p:cNvSpPr>
          <p:nvPr/>
        </p:nvSpPr>
        <p:spPr bwMode="auto">
          <a:xfrm>
            <a:off x="1261125" y="1044364"/>
            <a:ext cx="9669749"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a:ln>
                  <a:noFill/>
                </a:ln>
                <a:solidFill>
                  <a:schemeClr val="accent6">
                    <a:lumMod val="75000"/>
                  </a:schemeClr>
                </a:solidFill>
                <a:effectLst/>
                <a:latin typeface="Arial" panose="020B0604020202020204" pitchFamily="34" charset="0"/>
              </a:rPr>
              <a:t>Calculating RFM Logic and RFM Scores</a:t>
            </a:r>
            <a:br>
              <a:rPr kumimoji="0" lang="en-US" altLang="en-US" b="0" i="0" u="none" strike="noStrike" cap="none" normalizeH="0" baseline="0">
                <a:ln>
                  <a:noFill/>
                </a:ln>
                <a:solidFill>
                  <a:schemeClr val="accent6">
                    <a:lumMod val="75000"/>
                  </a:schemeClr>
                </a:solidFill>
                <a:effectLst/>
                <a:latin typeface="Arial" panose="020B0604020202020204" pitchFamily="34" charset="0"/>
              </a:rPr>
            </a:br>
            <a:r>
              <a:rPr kumimoji="0" lang="en-US" altLang="en-US" b="0" i="0" u="none" strike="noStrike" cap="none" normalizeH="0" baseline="0">
                <a:ln>
                  <a:noFill/>
                </a:ln>
                <a:solidFill>
                  <a:schemeClr val="accent6">
                    <a:lumMod val="75000"/>
                  </a:schemeClr>
                </a:solidFill>
                <a:effectLst/>
                <a:latin typeface="Arial" panose="020B0604020202020204" pitchFamily="34" charset="0"/>
              </a:rPr>
              <a:t>Using percentiles based on Recency, Order Count, and Profit.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a:ln>
                  <a:noFill/>
                </a:ln>
                <a:solidFill>
                  <a:schemeClr val="accent6">
                    <a:lumMod val="75000"/>
                  </a:schemeClr>
                </a:solidFill>
                <a:effectLst/>
                <a:latin typeface="Arial" panose="020B0604020202020204" pitchFamily="34" charset="0"/>
              </a:rPr>
              <a:t>Creating RFM Table and Connecting to RFM Segment Table</a:t>
            </a:r>
            <a:br>
              <a:rPr kumimoji="0" lang="en-US" altLang="en-US" b="0" i="0" u="none" strike="noStrike" cap="none" normalizeH="0" baseline="0">
                <a:ln>
                  <a:noFill/>
                </a:ln>
                <a:solidFill>
                  <a:schemeClr val="accent6">
                    <a:lumMod val="75000"/>
                  </a:schemeClr>
                </a:solidFill>
                <a:effectLst/>
                <a:latin typeface="Arial" panose="020B0604020202020204" pitchFamily="34" charset="0"/>
              </a:rPr>
            </a:br>
            <a:r>
              <a:rPr kumimoji="0" lang="en-US" altLang="en-US" b="0" i="0" u="none" strike="noStrike" cap="none" normalizeH="0" baseline="0">
                <a:ln>
                  <a:noFill/>
                </a:ln>
                <a:solidFill>
                  <a:schemeClr val="accent6">
                    <a:lumMod val="75000"/>
                  </a:schemeClr>
                </a:solidFill>
                <a:effectLst/>
                <a:latin typeface="Arial" panose="020B0604020202020204" pitchFamily="34" charset="0"/>
              </a:rPr>
              <a:t>Relationship established through Customer Key.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a:ln>
                  <a:noFill/>
                </a:ln>
                <a:solidFill>
                  <a:schemeClr val="accent6">
                    <a:lumMod val="75000"/>
                  </a:schemeClr>
                </a:solidFill>
                <a:effectLst/>
                <a:latin typeface="Arial" panose="020B0604020202020204" pitchFamily="34" charset="0"/>
              </a:rPr>
              <a:t>Customer Segmentation into Six Groups Based on RFM Scores:</a:t>
            </a:r>
            <a:endParaRPr kumimoji="0" lang="en-US" altLang="en-US" b="0" i="0" u="none" strike="noStrike" cap="none" normalizeH="0" baseline="0">
              <a:ln>
                <a:noFill/>
              </a:ln>
              <a:solidFill>
                <a:schemeClr val="accent6">
                  <a:lumMod val="75000"/>
                </a:schemeClr>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accent6">
                    <a:lumMod val="75000"/>
                  </a:schemeClr>
                </a:solidFill>
                <a:effectLst/>
                <a:latin typeface="Arial" panose="020B0604020202020204" pitchFamily="34" charset="0"/>
              </a:rPr>
              <a:t>Champion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accent6">
                    <a:lumMod val="75000"/>
                  </a:schemeClr>
                </a:solidFill>
                <a:effectLst/>
                <a:latin typeface="Arial" panose="020B0604020202020204" pitchFamily="34" charset="0"/>
              </a:rPr>
              <a:t>Loyal Customers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accent6">
                    <a:lumMod val="75000"/>
                  </a:schemeClr>
                </a:solidFill>
                <a:effectLst/>
                <a:latin typeface="Arial" panose="020B0604020202020204" pitchFamily="34" charset="0"/>
              </a:rPr>
              <a:t>Need Attention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accent6">
                    <a:lumMod val="75000"/>
                  </a:schemeClr>
                </a:solidFill>
                <a:effectLst/>
                <a:latin typeface="Arial" panose="020B0604020202020204" pitchFamily="34" charset="0"/>
              </a:rPr>
              <a:t>Potential Loyalist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accent6">
                    <a:lumMod val="75000"/>
                  </a:schemeClr>
                </a:solidFill>
                <a:effectLst/>
                <a:latin typeface="Arial" panose="020B0604020202020204" pitchFamily="34" charset="0"/>
              </a:rPr>
              <a:t>About to Sleep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accent6">
                    <a:lumMod val="75000"/>
                  </a:schemeClr>
                </a:solidFill>
                <a:effectLst/>
                <a:latin typeface="Arial" panose="020B0604020202020204" pitchFamily="34" charset="0"/>
              </a:rPr>
              <a:t>Promising Customers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a:ln>
                  <a:noFill/>
                </a:ln>
                <a:solidFill>
                  <a:schemeClr val="accent6">
                    <a:lumMod val="75000"/>
                  </a:schemeClr>
                </a:solidFill>
                <a:effectLst/>
                <a:latin typeface="Arial" panose="020B0604020202020204" pitchFamily="34" charset="0"/>
              </a:rPr>
              <a:t>Total Number of Customers in Each Segment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a:ln>
                <a:noFill/>
              </a:ln>
              <a:solidFill>
                <a:schemeClr val="accent6">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a:ln>
                  <a:noFill/>
                </a:ln>
                <a:solidFill>
                  <a:schemeClr val="accent6">
                    <a:lumMod val="75000"/>
                  </a:schemeClr>
                </a:solidFill>
                <a:effectLst/>
                <a:latin typeface="Arial" panose="020B0604020202020204" pitchFamily="34" charset="0"/>
              </a:rPr>
              <a:t>Breakdown of  Customers Segment:</a:t>
            </a:r>
            <a:br>
              <a:rPr kumimoji="0" lang="en-US" altLang="en-US" b="0" i="0" u="none" strike="noStrike" cap="none" normalizeH="0" baseline="0">
                <a:ln>
                  <a:noFill/>
                </a:ln>
                <a:solidFill>
                  <a:schemeClr val="accent6">
                    <a:lumMod val="75000"/>
                  </a:schemeClr>
                </a:solidFill>
                <a:effectLst/>
                <a:latin typeface="Arial" panose="020B0604020202020204" pitchFamily="34" charset="0"/>
              </a:rPr>
            </a:br>
            <a:r>
              <a:rPr kumimoji="0" lang="en-US" altLang="en-US" b="0" i="0" u="none" strike="noStrike" cap="none" normalizeH="0" baseline="0">
                <a:ln>
                  <a:noFill/>
                </a:ln>
                <a:solidFill>
                  <a:schemeClr val="accent6">
                    <a:lumMod val="75000"/>
                  </a:schemeClr>
                </a:solidFill>
                <a:effectLst/>
                <a:latin typeface="Arial" panose="020B0604020202020204" pitchFamily="34" charset="0"/>
              </a:rPr>
              <a:t>Showing </a:t>
            </a:r>
            <a:r>
              <a:rPr kumimoji="0" lang="en-US" altLang="en-US" b="1" i="0" u="none" strike="noStrike" cap="none" normalizeH="0" baseline="0">
                <a:ln>
                  <a:noFill/>
                </a:ln>
                <a:solidFill>
                  <a:schemeClr val="accent6">
                    <a:lumMod val="75000"/>
                  </a:schemeClr>
                </a:solidFill>
                <a:effectLst/>
                <a:latin typeface="Arial" panose="020B0604020202020204" pitchFamily="34" charset="0"/>
              </a:rPr>
              <a:t>Customer Name, Country, Revenue, Profit, Recency</a:t>
            </a:r>
            <a:r>
              <a:rPr kumimoji="0" lang="en-US" altLang="en-US" b="0" i="0" u="none" strike="noStrike" cap="none" normalizeH="0" baseline="0">
                <a:ln>
                  <a:noFill/>
                </a:ln>
                <a:solidFill>
                  <a:schemeClr val="accent6">
                    <a:lumMod val="75000"/>
                  </a:schemeClr>
                </a:solidFill>
                <a:effectLst/>
                <a:latin typeface="Arial" panose="020B0604020202020204" pitchFamily="34" charset="0"/>
              </a:rPr>
              <a:t>.</a:t>
            </a:r>
            <a:br>
              <a:rPr kumimoji="0" lang="en-US" altLang="en-US" b="0" i="0" u="none" strike="noStrike" cap="none" normalizeH="0" baseline="0">
                <a:ln>
                  <a:noFill/>
                </a:ln>
                <a:solidFill>
                  <a:schemeClr val="accent6">
                    <a:lumMod val="75000"/>
                  </a:schemeClr>
                </a:solidFill>
                <a:effectLst/>
                <a:latin typeface="Arial" panose="020B0604020202020204" pitchFamily="34" charset="0"/>
              </a:rPr>
            </a:br>
            <a:r>
              <a:rPr kumimoji="0" lang="en-US" altLang="en-US" b="0" i="0" u="none" strike="noStrike" cap="none" normalizeH="0" baseline="0">
                <a:ln>
                  <a:noFill/>
                </a:ln>
                <a:solidFill>
                  <a:schemeClr val="accent6">
                    <a:lumMod val="75000"/>
                  </a:schemeClr>
                </a:solidFill>
                <a:effectLst/>
                <a:latin typeface="Arial" panose="020B0604020202020204" pitchFamily="34" charset="0"/>
              </a:rPr>
              <a:t>Also includes total Revenue, Profit, and Customer Count for segment</a:t>
            </a:r>
            <a:r>
              <a:rPr kumimoji="0" lang="en-US" altLang="en-US"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485914"/>
      </p:ext>
    </p:extLst>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F264EB-5978-4D99-A68A-01782DA24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1486" y="413945"/>
            <a:ext cx="3040380" cy="5173980"/>
          </a:xfrm>
          <a:prstGeom prst="rect">
            <a:avLst/>
          </a:prstGeom>
        </p:spPr>
      </p:pic>
      <p:sp>
        <p:nvSpPr>
          <p:cNvPr id="4" name="TextBox 3">
            <a:extLst>
              <a:ext uri="{FF2B5EF4-FFF2-40B4-BE49-F238E27FC236}">
                <a16:creationId xmlns:a16="http://schemas.microsoft.com/office/drawing/2014/main" id="{E7C197C3-F9EA-4366-8609-4767F006F3AC}"/>
              </a:ext>
            </a:extLst>
          </p:cNvPr>
          <p:cNvSpPr txBox="1"/>
          <p:nvPr/>
        </p:nvSpPr>
        <p:spPr>
          <a:xfrm>
            <a:off x="483540" y="1092720"/>
            <a:ext cx="6133091" cy="1908215"/>
          </a:xfrm>
          <a:prstGeom prst="rect">
            <a:avLst/>
          </a:prstGeom>
          <a:noFill/>
        </p:spPr>
        <p:txBody>
          <a:bodyPr wrap="square">
            <a:spAutoFit/>
          </a:bodyPr>
          <a:lstStyle/>
          <a:p>
            <a:r>
              <a:rPr lang="en-US" sz="1600" dirty="0">
                <a:solidFill>
                  <a:schemeClr val="tx1">
                    <a:lumMod val="75000"/>
                    <a:lumOff val="25000"/>
                  </a:schemeClr>
                </a:solidFill>
                <a:latin typeface="Segoe UI Semibold" panose="020B0702040204020203" pitchFamily="34" charset="0"/>
                <a:cs typeface="Segoe UI Semibold" panose="020B0702040204020203" pitchFamily="34" charset="0"/>
              </a:rPr>
              <a:t>After calculating the RFM scores separately, a new column called 'RFM Score' was created by concatenating the R Score, F Score, and M Score. </a:t>
            </a:r>
          </a:p>
          <a:p>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RFM Score = </a:t>
            </a:r>
          </a:p>
          <a:p>
            <a:r>
              <a:rPr lang="en-US" sz="1400" b="0" dirty="0">
                <a:solidFill>
                  <a:srgbClr val="001080"/>
                </a:solidFill>
                <a:effectLst/>
                <a:latin typeface="Consolas" panose="020B0609020204030204" pitchFamily="49" charset="0"/>
              </a:rPr>
              <a:t>'RFM Table'[R Score]</a:t>
            </a:r>
            <a:r>
              <a:rPr lang="en-US" sz="1400" b="0" dirty="0">
                <a:solidFill>
                  <a:srgbClr val="000000"/>
                </a:solidFill>
                <a:effectLst/>
                <a:latin typeface="Consolas" panose="020B0609020204030204" pitchFamily="49" charset="0"/>
              </a:rPr>
              <a:t> &amp; </a:t>
            </a:r>
            <a:r>
              <a:rPr lang="en-US" sz="1400" b="0" dirty="0">
                <a:solidFill>
                  <a:srgbClr val="001080"/>
                </a:solidFill>
                <a:effectLst/>
                <a:latin typeface="Consolas" panose="020B0609020204030204" pitchFamily="49" charset="0"/>
              </a:rPr>
              <a:t>'RFM Table'[F Score]</a:t>
            </a:r>
            <a:r>
              <a:rPr lang="en-US" sz="1400" b="0" dirty="0">
                <a:solidFill>
                  <a:srgbClr val="000000"/>
                </a:solidFill>
                <a:effectLst/>
                <a:latin typeface="Consolas" panose="020B0609020204030204" pitchFamily="49" charset="0"/>
              </a:rPr>
              <a:t> &amp; </a:t>
            </a:r>
            <a:r>
              <a:rPr lang="en-US" sz="1400" b="0" dirty="0">
                <a:solidFill>
                  <a:srgbClr val="001080"/>
                </a:solidFill>
                <a:effectLst/>
                <a:latin typeface="Consolas" panose="020B0609020204030204" pitchFamily="49" charset="0"/>
              </a:rPr>
              <a:t>'RFM Table'[M Score]</a:t>
            </a:r>
            <a:endParaRPr lang="en-US" sz="1400" b="0" dirty="0">
              <a:solidFill>
                <a:srgbClr val="000000"/>
              </a:solidFill>
              <a:effectLst/>
              <a:latin typeface="Consolas" panose="020B0609020204030204" pitchFamily="49" charset="0"/>
            </a:endParaRPr>
          </a:p>
          <a:p>
            <a:endParaRPr lang="en-US" sz="1400" dirty="0">
              <a:solidFill>
                <a:schemeClr val="accent1">
                  <a:lumMod val="75000"/>
                </a:schemeClr>
              </a:solidFill>
            </a:endParaRPr>
          </a:p>
        </p:txBody>
      </p:sp>
      <p:sp>
        <p:nvSpPr>
          <p:cNvPr id="5" name="Rectangle 4">
            <a:extLst>
              <a:ext uri="{FF2B5EF4-FFF2-40B4-BE49-F238E27FC236}">
                <a16:creationId xmlns:a16="http://schemas.microsoft.com/office/drawing/2014/main" id="{E3A1AB06-D3E9-4FE1-8CE1-CE5A85625F30}"/>
              </a:ext>
            </a:extLst>
          </p:cNvPr>
          <p:cNvSpPr/>
          <p:nvPr/>
        </p:nvSpPr>
        <p:spPr>
          <a:xfrm>
            <a:off x="168965" y="159026"/>
            <a:ext cx="11668703" cy="6440557"/>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1489657460"/>
      </p:ext>
    </p:extLst>
  </p:cSld>
  <p:clrMapOvr>
    <a:masterClrMapping/>
  </p:clrMapOvr>
  <p:transition spd="med" advClick="0" advTm="3000">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7F7EB8-A6A3-4408-A1DE-3D38328A1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312" y="2221064"/>
            <a:ext cx="4884420" cy="1402080"/>
          </a:xfrm>
          <a:prstGeom prst="rect">
            <a:avLst/>
          </a:prstGeom>
        </p:spPr>
      </p:pic>
      <p:sp>
        <p:nvSpPr>
          <p:cNvPr id="8" name="TextBox 7">
            <a:extLst>
              <a:ext uri="{FF2B5EF4-FFF2-40B4-BE49-F238E27FC236}">
                <a16:creationId xmlns:a16="http://schemas.microsoft.com/office/drawing/2014/main" id="{BC2E5052-7F03-45D8-BD9B-071519EDB15F}"/>
              </a:ext>
            </a:extLst>
          </p:cNvPr>
          <p:cNvSpPr txBox="1"/>
          <p:nvPr/>
        </p:nvSpPr>
        <p:spPr>
          <a:xfrm>
            <a:off x="603802" y="1591819"/>
            <a:ext cx="6097656" cy="1477328"/>
          </a:xfrm>
          <a:prstGeom prst="rect">
            <a:avLst/>
          </a:prstGeom>
          <a:noFill/>
        </p:spPr>
        <p:txBody>
          <a:bodyPr wrap="square">
            <a:spAutoFit/>
          </a:bodyPr>
          <a:lstStyle/>
          <a:p>
            <a:pPr lvl="0"/>
            <a:r>
              <a:rPr lang="en-US" dirty="0"/>
              <a:t>The RFM segment was connected to the RFM score from the RFM table so that the customer segment information aligns properly with the corresponding RFM scores. This ensures that each customer's segment is accurately linked to their RFM score for better analysis.</a:t>
            </a:r>
            <a:endParaRPr lang="en-US" sz="1800" dirty="0">
              <a:solidFill>
                <a:schemeClr val="accent3">
                  <a:lumMod val="75000"/>
                </a:schemeClr>
              </a:solidFill>
              <a:latin typeface="Segoe UI Semibold" panose="020B0702040204020203" pitchFamily="34" charset="0"/>
              <a:cs typeface="Segoe UI Semibold" panose="020B0702040204020203" pitchFamily="34" charset="0"/>
            </a:endParaRPr>
          </a:p>
        </p:txBody>
      </p:sp>
      <p:sp>
        <p:nvSpPr>
          <p:cNvPr id="10" name="TextBox 9">
            <a:extLst>
              <a:ext uri="{FF2B5EF4-FFF2-40B4-BE49-F238E27FC236}">
                <a16:creationId xmlns:a16="http://schemas.microsoft.com/office/drawing/2014/main" id="{4842AADE-D43D-4749-BD2C-5F6E70A83815}"/>
              </a:ext>
            </a:extLst>
          </p:cNvPr>
          <p:cNvSpPr txBox="1"/>
          <p:nvPr/>
        </p:nvSpPr>
        <p:spPr>
          <a:xfrm>
            <a:off x="603802" y="888760"/>
            <a:ext cx="6097656" cy="369332"/>
          </a:xfrm>
          <a:prstGeom prst="rect">
            <a:avLst/>
          </a:prstGeom>
          <a:noFill/>
        </p:spPr>
        <p:txBody>
          <a:bodyPr wrap="square">
            <a:spAutoFit/>
          </a:bodyPr>
          <a:lstStyle/>
          <a:p>
            <a:r>
              <a:rPr lang="en-US" dirty="0">
                <a:highlight>
                  <a:srgbClr val="00FF00"/>
                </a:highlight>
              </a:rPr>
              <a:t>Modeling: Connecting RFM Table with RFM Segments</a:t>
            </a:r>
          </a:p>
        </p:txBody>
      </p:sp>
    </p:spTree>
    <p:extLst>
      <p:ext uri="{BB962C8B-B14F-4D97-AF65-F5344CB8AC3E}">
        <p14:creationId xmlns:p14="http://schemas.microsoft.com/office/powerpoint/2010/main" val="2274515944"/>
      </p:ext>
    </p:extLst>
  </p:cSld>
  <p:clrMapOvr>
    <a:masterClrMapping/>
  </p:clrMapOvr>
  <p:transition spd="med" advClick="0" advTm="3000">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7F7EB8-A6A3-4408-A1DE-3D38328A1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312" y="2221064"/>
            <a:ext cx="4884420" cy="1402080"/>
          </a:xfrm>
          <a:prstGeom prst="rect">
            <a:avLst/>
          </a:prstGeom>
        </p:spPr>
      </p:pic>
      <p:sp>
        <p:nvSpPr>
          <p:cNvPr id="8" name="TextBox 7">
            <a:extLst>
              <a:ext uri="{FF2B5EF4-FFF2-40B4-BE49-F238E27FC236}">
                <a16:creationId xmlns:a16="http://schemas.microsoft.com/office/drawing/2014/main" id="{BC2E5052-7F03-45D8-BD9B-071519EDB15F}"/>
              </a:ext>
            </a:extLst>
          </p:cNvPr>
          <p:cNvSpPr txBox="1"/>
          <p:nvPr/>
        </p:nvSpPr>
        <p:spPr>
          <a:xfrm>
            <a:off x="603802" y="1591819"/>
            <a:ext cx="6097656" cy="1477328"/>
          </a:xfrm>
          <a:prstGeom prst="rect">
            <a:avLst/>
          </a:prstGeom>
          <a:noFill/>
        </p:spPr>
        <p:txBody>
          <a:bodyPr wrap="square">
            <a:spAutoFit/>
          </a:bodyPr>
          <a:lstStyle/>
          <a:p>
            <a:pPr lvl="0"/>
            <a:r>
              <a:rPr lang="en-US" dirty="0"/>
              <a:t>The RFM segment was connected to the RFM score from the RFM table so that the customer segment information aligns properly with the corresponding RFM scores. This ensures that each customer's segment is accurately linked to their RFM score for better analysis.</a:t>
            </a:r>
            <a:endParaRPr lang="en-US" sz="1800" dirty="0">
              <a:solidFill>
                <a:schemeClr val="accent3">
                  <a:lumMod val="75000"/>
                </a:schemeClr>
              </a:solidFill>
              <a:latin typeface="Segoe UI Semibold" panose="020B0702040204020203" pitchFamily="34" charset="0"/>
              <a:cs typeface="Segoe UI Semibold" panose="020B0702040204020203" pitchFamily="34" charset="0"/>
            </a:endParaRPr>
          </a:p>
        </p:txBody>
      </p:sp>
      <p:sp>
        <p:nvSpPr>
          <p:cNvPr id="10" name="TextBox 9">
            <a:extLst>
              <a:ext uri="{FF2B5EF4-FFF2-40B4-BE49-F238E27FC236}">
                <a16:creationId xmlns:a16="http://schemas.microsoft.com/office/drawing/2014/main" id="{4842AADE-D43D-4749-BD2C-5F6E70A83815}"/>
              </a:ext>
            </a:extLst>
          </p:cNvPr>
          <p:cNvSpPr txBox="1"/>
          <p:nvPr/>
        </p:nvSpPr>
        <p:spPr>
          <a:xfrm>
            <a:off x="603802" y="888760"/>
            <a:ext cx="6097656" cy="369332"/>
          </a:xfrm>
          <a:prstGeom prst="rect">
            <a:avLst/>
          </a:prstGeom>
          <a:noFill/>
        </p:spPr>
        <p:txBody>
          <a:bodyPr wrap="square">
            <a:spAutoFit/>
          </a:bodyPr>
          <a:lstStyle/>
          <a:p>
            <a:r>
              <a:rPr lang="en-US" dirty="0">
                <a:highlight>
                  <a:srgbClr val="00FF00"/>
                </a:highlight>
              </a:rPr>
              <a:t>Modeling: Connecting RFM Table with RFM Segments</a:t>
            </a:r>
          </a:p>
        </p:txBody>
      </p:sp>
    </p:spTree>
    <p:extLst>
      <p:ext uri="{BB962C8B-B14F-4D97-AF65-F5344CB8AC3E}">
        <p14:creationId xmlns:p14="http://schemas.microsoft.com/office/powerpoint/2010/main" val="304508995"/>
      </p:ext>
    </p:extLst>
  </p:cSld>
  <p:clrMapOvr>
    <a:masterClrMapping/>
  </p:clrMapOvr>
  <p:transition spd="med" advClick="0" advTm="3000">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A23ABC-317D-45EB-830C-9FE467727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916" y="2451152"/>
            <a:ext cx="2133600" cy="2446020"/>
          </a:xfrm>
          <a:prstGeom prst="rect">
            <a:avLst/>
          </a:prstGeom>
        </p:spPr>
      </p:pic>
      <p:pic>
        <p:nvPicPr>
          <p:cNvPr id="8" name="Picture 7">
            <a:extLst>
              <a:ext uri="{FF2B5EF4-FFF2-40B4-BE49-F238E27FC236}">
                <a16:creationId xmlns:a16="http://schemas.microsoft.com/office/drawing/2014/main" id="{966C9231-8992-401A-961C-EC86D02A7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5671" y="2575560"/>
            <a:ext cx="2232660" cy="1706880"/>
          </a:xfrm>
          <a:prstGeom prst="rect">
            <a:avLst/>
          </a:prstGeom>
        </p:spPr>
      </p:pic>
      <p:pic>
        <p:nvPicPr>
          <p:cNvPr id="12" name="Picture 11">
            <a:extLst>
              <a:ext uri="{FF2B5EF4-FFF2-40B4-BE49-F238E27FC236}">
                <a16:creationId xmlns:a16="http://schemas.microsoft.com/office/drawing/2014/main" id="{E3CE617D-E6A1-40E7-B67C-BD01FEAD23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6636" y="492812"/>
            <a:ext cx="2202180" cy="1958340"/>
          </a:xfrm>
          <a:prstGeom prst="rect">
            <a:avLst/>
          </a:prstGeom>
        </p:spPr>
      </p:pic>
      <p:sp>
        <p:nvSpPr>
          <p:cNvPr id="6" name="TextBox 5">
            <a:extLst>
              <a:ext uri="{FF2B5EF4-FFF2-40B4-BE49-F238E27FC236}">
                <a16:creationId xmlns:a16="http://schemas.microsoft.com/office/drawing/2014/main" id="{09855EE2-63DC-42A7-9DCE-A4F1EAD82A64}"/>
              </a:ext>
            </a:extLst>
          </p:cNvPr>
          <p:cNvSpPr txBox="1"/>
          <p:nvPr/>
        </p:nvSpPr>
        <p:spPr>
          <a:xfrm>
            <a:off x="538492" y="1043731"/>
            <a:ext cx="4148189" cy="4770537"/>
          </a:xfrm>
          <a:prstGeom prst="rect">
            <a:avLst/>
          </a:prstGeom>
          <a:noFill/>
        </p:spPr>
        <p:txBody>
          <a:bodyPr wrap="square">
            <a:spAutoFit/>
          </a:bodyPr>
          <a:lstStyle/>
          <a:p>
            <a:r>
              <a:rPr lang="en-US" sz="1600" dirty="0">
                <a:solidFill>
                  <a:schemeClr val="tx2">
                    <a:lumMod val="75000"/>
                  </a:schemeClr>
                </a:solidFill>
              </a:rPr>
              <a:t>Customers with RFM scores like 555, 544, and 455 are categorized as 'Champions' because they have high order frequency, recent activity, and high revenue — making them the most valuable.</a:t>
            </a:r>
            <a:br>
              <a:rPr lang="en-US" sz="1600" dirty="0">
                <a:solidFill>
                  <a:schemeClr val="tx2">
                    <a:lumMod val="75000"/>
                  </a:schemeClr>
                </a:solidFill>
              </a:rPr>
            </a:br>
            <a:r>
              <a:rPr lang="en-US" sz="1600" dirty="0">
                <a:solidFill>
                  <a:schemeClr val="tx2">
                    <a:lumMod val="75000"/>
                  </a:schemeClr>
                </a:solidFill>
              </a:rPr>
              <a:t>Customers with scores like 442, 441, 451, and 454 are considered 'Loyal Customers' — they purchase regularly and contribute consistent revenue, even if they’re not the most recent buyers.</a:t>
            </a:r>
            <a:br>
              <a:rPr lang="en-US" sz="1600" dirty="0">
                <a:solidFill>
                  <a:schemeClr val="tx2">
                    <a:lumMod val="75000"/>
                  </a:schemeClr>
                </a:solidFill>
              </a:rPr>
            </a:br>
            <a:r>
              <a:rPr lang="en-US" sz="1600" dirty="0">
                <a:solidFill>
                  <a:schemeClr val="tx2">
                    <a:lumMod val="75000"/>
                  </a:schemeClr>
                </a:solidFill>
              </a:rPr>
              <a:t>Scores like 111, 112, and 113 fall into the 'About to Sleep' segment — these customers haven’t purchased recently, and both their order frequency and spending are low.</a:t>
            </a:r>
            <a:br>
              <a:rPr lang="en-US" sz="1600" dirty="0">
                <a:solidFill>
                  <a:schemeClr val="tx2">
                    <a:lumMod val="75000"/>
                  </a:schemeClr>
                </a:solidFill>
              </a:rPr>
            </a:br>
            <a:r>
              <a:rPr lang="en-US" sz="1600" dirty="0">
                <a:solidFill>
                  <a:schemeClr val="tx2">
                    <a:lumMod val="75000"/>
                  </a:schemeClr>
                </a:solidFill>
              </a:rPr>
              <a:t>Finally, customers with scores like 141, 142, and 143 are labeled as 'Need Attention' — they have decent order and monetary value, but their recent activity is low, meaning they may be losing interest and need to be re-engaged.</a:t>
            </a:r>
          </a:p>
        </p:txBody>
      </p:sp>
      <p:sp>
        <p:nvSpPr>
          <p:cNvPr id="9" name="Rectangle 8">
            <a:extLst>
              <a:ext uri="{FF2B5EF4-FFF2-40B4-BE49-F238E27FC236}">
                <a16:creationId xmlns:a16="http://schemas.microsoft.com/office/drawing/2014/main" id="{07FFE3E2-464E-4FD0-B3B5-851B06905D68}"/>
              </a:ext>
            </a:extLst>
          </p:cNvPr>
          <p:cNvSpPr/>
          <p:nvPr/>
        </p:nvSpPr>
        <p:spPr>
          <a:xfrm>
            <a:off x="168965" y="159026"/>
            <a:ext cx="11668703" cy="6440557"/>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1121565403"/>
      </p:ext>
    </p:extLst>
  </p:cSld>
  <p:clrMapOvr>
    <a:masterClrMapping/>
  </p:clrMapOvr>
  <p:transition spd="med" advClick="0" advTm="3000">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713978-FB0E-4E0A-BFAD-72007912D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548" y="1021080"/>
            <a:ext cx="9220200" cy="4815840"/>
          </a:xfrm>
          <a:prstGeom prst="rect">
            <a:avLst/>
          </a:prstGeom>
        </p:spPr>
      </p:pic>
      <p:sp>
        <p:nvSpPr>
          <p:cNvPr id="2" name="TextBox 1">
            <a:extLst>
              <a:ext uri="{FF2B5EF4-FFF2-40B4-BE49-F238E27FC236}">
                <a16:creationId xmlns:a16="http://schemas.microsoft.com/office/drawing/2014/main" id="{B91A813D-9734-4E03-BF3F-EED71B25CC8B}"/>
              </a:ext>
            </a:extLst>
          </p:cNvPr>
          <p:cNvSpPr txBox="1"/>
          <p:nvPr/>
        </p:nvSpPr>
        <p:spPr>
          <a:xfrm>
            <a:off x="2932043" y="308113"/>
            <a:ext cx="6967330" cy="400110"/>
          </a:xfrm>
          <a:prstGeom prst="rect">
            <a:avLst/>
          </a:prstGeom>
          <a:noFill/>
        </p:spPr>
        <p:txBody>
          <a:bodyPr wrap="square" rtlCol="0">
            <a:spAutoFit/>
          </a:bodyPr>
          <a:lstStyle/>
          <a:p>
            <a:r>
              <a:rPr lang="en-US" sz="2000" dirty="0">
                <a:solidFill>
                  <a:schemeClr val="accent4">
                    <a:lumMod val="60000"/>
                    <a:lumOff val="40000"/>
                  </a:schemeClr>
                </a:solidFill>
              </a:rPr>
              <a:t>Total Customer By </a:t>
            </a:r>
            <a:r>
              <a:rPr lang="en-US" sz="2000" dirty="0" err="1">
                <a:solidFill>
                  <a:schemeClr val="accent4">
                    <a:lumMod val="60000"/>
                    <a:lumOff val="40000"/>
                  </a:schemeClr>
                </a:solidFill>
              </a:rPr>
              <a:t>Recenecy,Frequency</a:t>
            </a:r>
            <a:r>
              <a:rPr lang="en-US" sz="2000">
                <a:solidFill>
                  <a:schemeClr val="accent4">
                    <a:lumMod val="60000"/>
                    <a:lumOff val="40000"/>
                  </a:schemeClr>
                </a:solidFill>
              </a:rPr>
              <a:t> &amp; Monitary Value</a:t>
            </a:r>
          </a:p>
        </p:txBody>
      </p:sp>
    </p:spTree>
    <p:extLst>
      <p:ext uri="{BB962C8B-B14F-4D97-AF65-F5344CB8AC3E}">
        <p14:creationId xmlns:p14="http://schemas.microsoft.com/office/powerpoint/2010/main" val="3987916354"/>
      </p:ext>
    </p:extLst>
  </p:cSld>
  <p:clrMapOvr>
    <a:masterClrMapping/>
  </p:clrMapOvr>
  <p:transition spd="med" advClick="0" advTm="3000">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B1746C-BFBB-4571-A9CE-9E12A9730170}"/>
              </a:ext>
            </a:extLst>
          </p:cNvPr>
          <p:cNvSpPr txBox="1"/>
          <p:nvPr/>
        </p:nvSpPr>
        <p:spPr>
          <a:xfrm>
            <a:off x="2971800" y="478553"/>
            <a:ext cx="6162259" cy="400110"/>
          </a:xfrm>
          <a:prstGeom prst="rect">
            <a:avLst/>
          </a:prstGeom>
          <a:noFill/>
        </p:spPr>
        <p:txBody>
          <a:bodyPr wrap="square" rtlCol="0">
            <a:spAutoFit/>
          </a:bodyPr>
          <a:lstStyle/>
          <a:p>
            <a:r>
              <a:rPr lang="en-US" sz="2000">
                <a:solidFill>
                  <a:schemeClr val="accent3">
                    <a:lumMod val="40000"/>
                    <a:lumOff val="60000"/>
                  </a:schemeClr>
                </a:solidFill>
                <a:latin typeface="Segoe UI Semibold" panose="020B0702040204020203" pitchFamily="34" charset="0"/>
                <a:cs typeface="Segoe UI Semibold" panose="020B0702040204020203" pitchFamily="34" charset="0"/>
              </a:rPr>
              <a:t>Customer Details based On Customer Segment</a:t>
            </a:r>
          </a:p>
        </p:txBody>
      </p:sp>
      <p:pic>
        <p:nvPicPr>
          <p:cNvPr id="14" name="Picture 13">
            <a:extLst>
              <a:ext uri="{FF2B5EF4-FFF2-40B4-BE49-F238E27FC236}">
                <a16:creationId xmlns:a16="http://schemas.microsoft.com/office/drawing/2014/main" id="{FAA0C358-BE5E-4783-BAE0-AB43E10B8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419" y="1013585"/>
            <a:ext cx="9685020" cy="5494020"/>
          </a:xfrm>
          <a:prstGeom prst="rect">
            <a:avLst/>
          </a:prstGeom>
        </p:spPr>
      </p:pic>
    </p:spTree>
    <p:extLst>
      <p:ext uri="{BB962C8B-B14F-4D97-AF65-F5344CB8AC3E}">
        <p14:creationId xmlns:p14="http://schemas.microsoft.com/office/powerpoint/2010/main" val="2677480335"/>
      </p:ext>
    </p:extLst>
  </p:cSld>
  <p:clrMapOvr>
    <a:masterClrMapping/>
  </p:clrMapOvr>
  <p:transition spd="med" advClick="0" advTm="3000">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616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6D71DD-A787-440D-90C6-C69EC099137D}"/>
              </a:ext>
            </a:extLst>
          </p:cNvPr>
          <p:cNvSpPr txBox="1"/>
          <p:nvPr/>
        </p:nvSpPr>
        <p:spPr>
          <a:xfrm>
            <a:off x="3266868" y="531828"/>
            <a:ext cx="5658264" cy="400110"/>
          </a:xfrm>
          <a:prstGeom prst="rect">
            <a:avLst/>
          </a:prstGeom>
          <a:noFill/>
        </p:spPr>
        <p:txBody>
          <a:bodyPr wrap="square" rtlCol="0">
            <a:spAutoFit/>
          </a:bodyPr>
          <a:lstStyle/>
          <a:p>
            <a:r>
              <a:rPr lang="en-US" sz="2000">
                <a:solidFill>
                  <a:schemeClr val="accent6">
                    <a:lumMod val="50000"/>
                  </a:schemeClr>
                </a:solidFill>
                <a:latin typeface="Segoe UI Semibold" panose="020B0702040204020203" pitchFamily="34" charset="0"/>
                <a:cs typeface="Segoe UI Semibold" panose="020B0702040204020203" pitchFamily="34" charset="0"/>
              </a:rPr>
              <a:t>Customer Details based On Customer Segment</a:t>
            </a:r>
          </a:p>
        </p:txBody>
      </p:sp>
      <p:pic>
        <p:nvPicPr>
          <p:cNvPr id="13" name="Picture 12">
            <a:extLst>
              <a:ext uri="{FF2B5EF4-FFF2-40B4-BE49-F238E27FC236}">
                <a16:creationId xmlns:a16="http://schemas.microsoft.com/office/drawing/2014/main" id="{BA771BE6-832F-4DC0-AA5D-D2BDFBFD9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736" y="1074871"/>
            <a:ext cx="9677400" cy="5509260"/>
          </a:xfrm>
          <a:prstGeom prst="rect">
            <a:avLst/>
          </a:prstGeom>
        </p:spPr>
      </p:pic>
    </p:spTree>
    <p:extLst>
      <p:ext uri="{BB962C8B-B14F-4D97-AF65-F5344CB8AC3E}">
        <p14:creationId xmlns:p14="http://schemas.microsoft.com/office/powerpoint/2010/main" val="1059668346"/>
      </p:ext>
    </p:extLst>
  </p:cSld>
  <p:clrMapOvr>
    <a:masterClrMapping/>
  </p:clrMapOvr>
  <p:transition spd="med" advClick="0" advTm="3000">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4D5937-5397-40A4-8467-28C765D06530}"/>
              </a:ext>
            </a:extLst>
          </p:cNvPr>
          <p:cNvSpPr txBox="1"/>
          <p:nvPr/>
        </p:nvSpPr>
        <p:spPr>
          <a:xfrm>
            <a:off x="3068864" y="485296"/>
            <a:ext cx="6054272" cy="400110"/>
          </a:xfrm>
          <a:prstGeom prst="rect">
            <a:avLst/>
          </a:prstGeom>
          <a:noFill/>
        </p:spPr>
        <p:txBody>
          <a:bodyPr wrap="square" rtlCol="0">
            <a:spAutoFit/>
          </a:bodyPr>
          <a:lstStyle/>
          <a:p>
            <a:r>
              <a:rPr lang="en-US" sz="2000">
                <a:solidFill>
                  <a:srgbClr val="002060"/>
                </a:solidFill>
                <a:latin typeface="Segoe UI Semibold" panose="020B0702040204020203" pitchFamily="34" charset="0"/>
                <a:cs typeface="Segoe UI Semibold" panose="020B0702040204020203" pitchFamily="34" charset="0"/>
              </a:rPr>
              <a:t>Customer Details based On Customer Segment</a:t>
            </a:r>
          </a:p>
        </p:txBody>
      </p:sp>
      <p:pic>
        <p:nvPicPr>
          <p:cNvPr id="6" name="Picture 5">
            <a:extLst>
              <a:ext uri="{FF2B5EF4-FFF2-40B4-BE49-F238E27FC236}">
                <a16:creationId xmlns:a16="http://schemas.microsoft.com/office/drawing/2014/main" id="{0B268D13-B563-49F5-97D9-B03AAAE40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641" y="1107287"/>
            <a:ext cx="9707880" cy="5471160"/>
          </a:xfrm>
          <a:prstGeom prst="rect">
            <a:avLst/>
          </a:prstGeom>
        </p:spPr>
      </p:pic>
    </p:spTree>
    <p:extLst>
      <p:ext uri="{BB962C8B-B14F-4D97-AF65-F5344CB8AC3E}">
        <p14:creationId xmlns:p14="http://schemas.microsoft.com/office/powerpoint/2010/main" val="2000575260"/>
      </p:ext>
    </p:extLst>
  </p:cSld>
  <p:clrMapOvr>
    <a:masterClrMapping/>
  </p:clrMapOvr>
  <p:transition spd="med" advClick="0" advTm="3000">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CD75685-9CBE-4748-8DB9-37CDC2A86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291" y="3528061"/>
            <a:ext cx="4853940" cy="3246120"/>
          </a:xfrm>
          <a:prstGeom prst="rect">
            <a:avLst/>
          </a:prstGeom>
        </p:spPr>
      </p:pic>
      <p:pic>
        <p:nvPicPr>
          <p:cNvPr id="15" name="Picture 14">
            <a:extLst>
              <a:ext uri="{FF2B5EF4-FFF2-40B4-BE49-F238E27FC236}">
                <a16:creationId xmlns:a16="http://schemas.microsoft.com/office/drawing/2014/main" id="{EA7A9055-6EDB-4E2C-8723-4C4B7BF5F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53" y="0"/>
            <a:ext cx="4838700" cy="3246120"/>
          </a:xfrm>
          <a:prstGeom prst="rect">
            <a:avLst/>
          </a:prstGeom>
        </p:spPr>
      </p:pic>
      <p:pic>
        <p:nvPicPr>
          <p:cNvPr id="17" name="Picture 16">
            <a:extLst>
              <a:ext uri="{FF2B5EF4-FFF2-40B4-BE49-F238E27FC236}">
                <a16:creationId xmlns:a16="http://schemas.microsoft.com/office/drawing/2014/main" id="{71EC8D49-C76F-4B2F-B301-A95F33CB92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9765" y="0"/>
            <a:ext cx="4876800" cy="3329940"/>
          </a:xfrm>
          <a:prstGeom prst="rect">
            <a:avLst/>
          </a:prstGeom>
        </p:spPr>
      </p:pic>
    </p:spTree>
    <p:extLst>
      <p:ext uri="{BB962C8B-B14F-4D97-AF65-F5344CB8AC3E}">
        <p14:creationId xmlns:p14="http://schemas.microsoft.com/office/powerpoint/2010/main" val="1077393991"/>
      </p:ext>
    </p:extLst>
  </p:cSld>
  <p:clrMapOvr>
    <a:masterClrMapping/>
  </p:clrMapOvr>
  <p:transition spd="med" advClick="0" advTm="3000">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46D2E2-36A0-4ACB-8BF9-4AE41BD06EDF}"/>
              </a:ext>
            </a:extLst>
          </p:cNvPr>
          <p:cNvSpPr txBox="1"/>
          <p:nvPr/>
        </p:nvSpPr>
        <p:spPr>
          <a:xfrm>
            <a:off x="795528" y="804672"/>
            <a:ext cx="9180576" cy="2585323"/>
          </a:xfrm>
          <a:prstGeom prst="rect">
            <a:avLst/>
          </a:prstGeom>
          <a:noFill/>
        </p:spPr>
        <p:txBody>
          <a:bodyPr wrap="square" rtlCol="0">
            <a:spAutoFit/>
          </a:bodyPr>
          <a:lstStyle/>
          <a:p>
            <a:r>
              <a:rPr lang="en-US">
                <a:solidFill>
                  <a:srgbClr val="0070C0"/>
                </a:solidFill>
              </a:rPr>
              <a:t>Champion Customers </a:t>
            </a:r>
            <a:r>
              <a:rPr lang="en-US">
                <a:solidFill>
                  <a:schemeClr val="tx1">
                    <a:lumMod val="65000"/>
                    <a:lumOff val="35000"/>
                  </a:schemeClr>
                </a:solidFill>
              </a:rPr>
              <a:t>: Most of the Revenue HAS Been Generated From This Segment which is 5M  Also in this segment their revenue and order also high with low recency.</a:t>
            </a:r>
          </a:p>
          <a:p>
            <a:endParaRPr lang="en-US">
              <a:solidFill>
                <a:schemeClr val="tx1">
                  <a:lumMod val="65000"/>
                  <a:lumOff val="35000"/>
                </a:schemeClr>
              </a:solidFill>
            </a:endParaRPr>
          </a:p>
          <a:p>
            <a:r>
              <a:rPr lang="en-US">
                <a:solidFill>
                  <a:schemeClr val="accent2">
                    <a:lumMod val="75000"/>
                  </a:schemeClr>
                </a:solidFill>
              </a:rPr>
              <a:t>Need attention </a:t>
            </a:r>
            <a:r>
              <a:rPr lang="en-US">
                <a:solidFill>
                  <a:schemeClr val="tx1">
                    <a:lumMod val="65000"/>
                    <a:lumOff val="35000"/>
                  </a:schemeClr>
                </a:solidFill>
              </a:rPr>
              <a:t>: Their order count and revenue are good, but they are no longer active. With some marketing effort, they can be brought back. Otherwise, there’s a chance they might turn into churned customers.</a:t>
            </a:r>
            <a:br>
              <a:rPr lang="en-US">
                <a:solidFill>
                  <a:schemeClr val="tx1">
                    <a:lumMod val="65000"/>
                    <a:lumOff val="35000"/>
                  </a:schemeClr>
                </a:solidFill>
              </a:rPr>
            </a:br>
            <a:br>
              <a:rPr lang="en-US">
                <a:solidFill>
                  <a:schemeClr val="tx1">
                    <a:lumMod val="65000"/>
                    <a:lumOff val="35000"/>
                  </a:schemeClr>
                </a:solidFill>
              </a:rPr>
            </a:br>
            <a:r>
              <a:rPr lang="en-US">
                <a:solidFill>
                  <a:srgbClr val="FF0000"/>
                </a:solidFill>
              </a:rPr>
              <a:t>About To Sleep </a:t>
            </a:r>
            <a:r>
              <a:rPr lang="en-US">
                <a:solidFill>
                  <a:schemeClr val="tx1">
                    <a:lumMod val="65000"/>
                    <a:lumOff val="35000"/>
                  </a:schemeClr>
                </a:solidFill>
              </a:rPr>
              <a:t>:</a:t>
            </a:r>
            <a:r>
              <a:rPr lang="en-US"/>
              <a:t> </a:t>
            </a:r>
            <a:r>
              <a:rPr lang="en-US">
                <a:solidFill>
                  <a:schemeClr val="tx1">
                    <a:lumMod val="65000"/>
                    <a:lumOff val="35000"/>
                  </a:schemeClr>
                </a:solidFill>
              </a:rPr>
              <a:t>These customers last made a purchase 815 or 888 days ago. They are considered churned customers</a:t>
            </a:r>
            <a:r>
              <a:rPr lang="en-US"/>
              <a:t>.</a:t>
            </a:r>
            <a:endParaRPr lang="en-US">
              <a:solidFill>
                <a:schemeClr val="tx1">
                  <a:lumMod val="65000"/>
                  <a:lumOff val="35000"/>
                </a:schemeClr>
              </a:solidFill>
            </a:endParaRPr>
          </a:p>
        </p:txBody>
      </p:sp>
      <p:sp>
        <p:nvSpPr>
          <p:cNvPr id="7" name="Rectangle 6">
            <a:extLst>
              <a:ext uri="{FF2B5EF4-FFF2-40B4-BE49-F238E27FC236}">
                <a16:creationId xmlns:a16="http://schemas.microsoft.com/office/drawing/2014/main" id="{6ABB6C61-92A6-4195-AD68-786ACCDE986E}"/>
              </a:ext>
            </a:extLst>
          </p:cNvPr>
          <p:cNvSpPr/>
          <p:nvPr/>
        </p:nvSpPr>
        <p:spPr>
          <a:xfrm>
            <a:off x="168965" y="159026"/>
            <a:ext cx="11668703" cy="6440557"/>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8" name="TextBox 7">
            <a:extLst>
              <a:ext uri="{FF2B5EF4-FFF2-40B4-BE49-F238E27FC236}">
                <a16:creationId xmlns:a16="http://schemas.microsoft.com/office/drawing/2014/main" id="{62F20657-A163-489B-8D7F-1DC296C7D0CB}"/>
              </a:ext>
            </a:extLst>
          </p:cNvPr>
          <p:cNvSpPr txBox="1"/>
          <p:nvPr/>
        </p:nvSpPr>
        <p:spPr>
          <a:xfrm>
            <a:off x="795528" y="427383"/>
            <a:ext cx="4820081" cy="377289"/>
          </a:xfrm>
          <a:prstGeom prst="rect">
            <a:avLst/>
          </a:prstGeom>
          <a:noFill/>
        </p:spPr>
        <p:txBody>
          <a:bodyPr wrap="square" rtlCol="0">
            <a:spAutoFit/>
          </a:bodyPr>
          <a:lstStyle/>
          <a:p>
            <a:r>
              <a:rPr lang="en-US">
                <a:highlight>
                  <a:srgbClr val="00FF00"/>
                </a:highlight>
              </a:rPr>
              <a:t>Observation &amp; Insight</a:t>
            </a:r>
          </a:p>
        </p:txBody>
      </p:sp>
    </p:spTree>
    <p:extLst>
      <p:ext uri="{BB962C8B-B14F-4D97-AF65-F5344CB8AC3E}">
        <p14:creationId xmlns:p14="http://schemas.microsoft.com/office/powerpoint/2010/main" val="3587242691"/>
      </p:ext>
    </p:extLst>
  </p:cSld>
  <p:clrMapOvr>
    <a:masterClrMapping/>
  </p:clrMapOvr>
  <p:transition spd="med" advClick="0" advTm="3000">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B3B9AA-7BEA-4FE8-B2E1-CB83FEB85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39" y="3669091"/>
            <a:ext cx="5852160" cy="1851660"/>
          </a:xfrm>
          <a:prstGeom prst="rect">
            <a:avLst/>
          </a:prstGeom>
        </p:spPr>
      </p:pic>
      <p:pic>
        <p:nvPicPr>
          <p:cNvPr id="8" name="Picture 7">
            <a:extLst>
              <a:ext uri="{FF2B5EF4-FFF2-40B4-BE49-F238E27FC236}">
                <a16:creationId xmlns:a16="http://schemas.microsoft.com/office/drawing/2014/main" id="{8A5DA7EA-1351-4CB5-B264-2A899299B0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839" y="527625"/>
            <a:ext cx="5829300" cy="2804160"/>
          </a:xfrm>
          <a:prstGeom prst="rect">
            <a:avLst/>
          </a:prstGeom>
        </p:spPr>
      </p:pic>
      <p:sp>
        <p:nvSpPr>
          <p:cNvPr id="2" name="Rectangle 1">
            <a:extLst>
              <a:ext uri="{FF2B5EF4-FFF2-40B4-BE49-F238E27FC236}">
                <a16:creationId xmlns:a16="http://schemas.microsoft.com/office/drawing/2014/main" id="{A3AB5307-98B4-4C98-9A03-C15DE2ECF8F8}"/>
              </a:ext>
            </a:extLst>
          </p:cNvPr>
          <p:cNvSpPr/>
          <p:nvPr/>
        </p:nvSpPr>
        <p:spPr>
          <a:xfrm>
            <a:off x="354331" y="864767"/>
            <a:ext cx="4619624" cy="5608647"/>
          </a:xfrm>
          <a:prstGeom prst="rect">
            <a:avLst/>
          </a:prstGeom>
        </p:spPr>
        <p:txBody>
          <a:bodyPr/>
          <a:lstStyle/>
          <a:p>
            <a:pPr lvl="0">
              <a:buChar char="•"/>
            </a:pPr>
            <a:r>
              <a:rPr lang="en-US" sz="1400" dirty="0">
                <a:solidFill>
                  <a:schemeClr val="tx1">
                    <a:lumMod val="65000"/>
                    <a:lumOff val="35000"/>
                  </a:schemeClr>
                </a:solidFill>
                <a:latin typeface="Segoe UI Semibold" panose="020B0702040204020203" pitchFamily="34" charset="0"/>
                <a:cs typeface="Segoe UI Semibold" panose="020B0702040204020203" pitchFamily="34" charset="0"/>
              </a:rPr>
              <a:t> From the table,  Mr. Dalton Perez has placed a higher number of orders (26) compared to Mr. Maurice Sen. However, in terms of revenue and profit, Dalton Perez is behind Maurice. Dalton’s total revenue is 1,570 and profit is 870, which are both lower than Maurice Sen’s revenue of 12,408.</a:t>
            </a:r>
          </a:p>
          <a:p>
            <a:pPr lvl="0"/>
            <a:endParaRPr lang="en-US" sz="1400" dirty="0">
              <a:solidFill>
                <a:schemeClr val="tx1">
                  <a:lumMod val="65000"/>
                  <a:lumOff val="35000"/>
                </a:schemeClr>
              </a:solidFill>
              <a:latin typeface="Segoe UI Semibold" panose="020B0702040204020203" pitchFamily="34" charset="0"/>
              <a:cs typeface="Segoe UI Semibold" panose="020B0702040204020203" pitchFamily="34" charset="0"/>
            </a:endParaRPr>
          </a:p>
          <a:p>
            <a:pPr lvl="0">
              <a:buChar char="•"/>
            </a:pPr>
            <a:r>
              <a:rPr lang="en-US" sz="1400" dirty="0">
                <a:solidFill>
                  <a:schemeClr val="tx1">
                    <a:lumMod val="65000"/>
                    <a:lumOff val="35000"/>
                  </a:schemeClr>
                </a:solidFill>
                <a:latin typeface="Segoe UI Semibold" panose="020B0702040204020203" pitchFamily="34" charset="0"/>
                <a:cs typeface="Segoe UI Semibold" panose="020B0702040204020203" pitchFamily="34" charset="0"/>
              </a:rPr>
              <a:t> Although Maurice Sen has a high recency value of 105—meaning he made his last purchase around 3.5 months ago—he remains a valuable customer due to the high revenue he has generated.</a:t>
            </a:r>
          </a:p>
          <a:p>
            <a:pPr lvl="0"/>
            <a:endParaRPr lang="en-US" sz="1400" dirty="0">
              <a:solidFill>
                <a:schemeClr val="tx1">
                  <a:lumMod val="65000"/>
                  <a:lumOff val="35000"/>
                </a:schemeClr>
              </a:solidFill>
              <a:latin typeface="Segoe UI Semibold" panose="020B0702040204020203" pitchFamily="34" charset="0"/>
              <a:cs typeface="Segoe UI Semibold" panose="020B0702040204020203" pitchFamily="34" charset="0"/>
            </a:endParaRPr>
          </a:p>
          <a:p>
            <a:pPr lvl="0">
              <a:buChar char="•"/>
            </a:pPr>
            <a:r>
              <a:rPr lang="en-US" sz="1400" dirty="0">
                <a:solidFill>
                  <a:schemeClr val="tx1">
                    <a:lumMod val="65000"/>
                    <a:lumOff val="35000"/>
                  </a:schemeClr>
                </a:solidFill>
                <a:latin typeface="Segoe UI Semibold" panose="020B0702040204020203" pitchFamily="34" charset="0"/>
                <a:cs typeface="Segoe UI Semibold" panose="020B0702040204020203" pitchFamily="34" charset="0"/>
              </a:rPr>
              <a:t> Based on his high number of orders and recent activity, Mr. Dalton Perez is a customer worth paying attention to.</a:t>
            </a:r>
          </a:p>
          <a:p>
            <a:pPr lvl="0"/>
            <a:endParaRPr lang="en-US" sz="1400" dirty="0">
              <a:solidFill>
                <a:schemeClr val="tx1">
                  <a:lumMod val="65000"/>
                  <a:lumOff val="35000"/>
                </a:schemeClr>
              </a:solidFill>
              <a:latin typeface="Segoe UI Semibold" panose="020B0702040204020203" pitchFamily="34" charset="0"/>
              <a:cs typeface="Segoe UI Semibold" panose="020B0702040204020203" pitchFamily="34" charset="0"/>
            </a:endParaRPr>
          </a:p>
          <a:p>
            <a:pPr lvl="0">
              <a:buChar char="•"/>
            </a:pPr>
            <a:r>
              <a:rPr lang="en-US" sz="1400" dirty="0">
                <a:solidFill>
                  <a:schemeClr val="tx1">
                    <a:lumMod val="65000"/>
                    <a:lumOff val="35000"/>
                  </a:schemeClr>
                </a:solidFill>
                <a:latin typeface="Segoe UI Semibold" panose="020B0702040204020203" pitchFamily="34" charset="0"/>
                <a:cs typeface="Segoe UI Semibold" panose="020B0702040204020203" pitchFamily="34" charset="0"/>
              </a:rPr>
              <a:t> So, analyzing each metric separately — like only looking at order count or revenue — can create confusion. For example, Dalton Perez has the highest number of orders, while Maurice Sen generated the highest revenue. One might be a concerned customer due to recent activity, and the other a valuable customer due to high spending. Without combining all metrics, it's hard to identify both valuable and concerned customers properly.</a:t>
            </a:r>
          </a:p>
        </p:txBody>
      </p:sp>
      <p:sp>
        <p:nvSpPr>
          <p:cNvPr id="7" name="Rectangle 6">
            <a:extLst>
              <a:ext uri="{FF2B5EF4-FFF2-40B4-BE49-F238E27FC236}">
                <a16:creationId xmlns:a16="http://schemas.microsoft.com/office/drawing/2014/main" id="{1EA0D35D-8DC4-4CD9-8D72-8C68FB2809FC}"/>
              </a:ext>
            </a:extLst>
          </p:cNvPr>
          <p:cNvSpPr/>
          <p:nvPr/>
        </p:nvSpPr>
        <p:spPr>
          <a:xfrm>
            <a:off x="168965" y="159026"/>
            <a:ext cx="11668703" cy="6440557"/>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4093772119"/>
      </p:ext>
    </p:extLst>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954667-D209-4101-B11F-37200F1F6FA0}"/>
              </a:ext>
            </a:extLst>
          </p:cNvPr>
          <p:cNvSpPr txBox="1"/>
          <p:nvPr/>
        </p:nvSpPr>
        <p:spPr>
          <a:xfrm>
            <a:off x="514350" y="1536174"/>
            <a:ext cx="11125200" cy="4462760"/>
          </a:xfrm>
          <a:prstGeom prst="rect">
            <a:avLst/>
          </a:prstGeom>
          <a:noFill/>
        </p:spPr>
        <p:txBody>
          <a:bodyPr wrap="square">
            <a:spAutoFit/>
          </a:bodyPr>
          <a:lstStyle/>
          <a:p>
            <a:r>
              <a:rPr lang="en-US">
                <a:highlight>
                  <a:srgbClr val="FFFF00"/>
                </a:highlight>
              </a:rPr>
              <a:t>For example:</a:t>
            </a:r>
          </a:p>
          <a:p>
            <a:pPr>
              <a:buFont typeface="Arial" panose="020B0604020202020204" pitchFamily="34" charset="0"/>
              <a:buChar char="•"/>
            </a:pPr>
            <a:r>
              <a:rPr lang="en-US" sz="1400"/>
              <a:t> If </a:t>
            </a:r>
            <a:r>
              <a:rPr lang="en-US" sz="1400">
                <a:solidFill>
                  <a:schemeClr val="tx1">
                    <a:lumMod val="65000"/>
                    <a:lumOff val="35000"/>
                  </a:schemeClr>
                </a:solidFill>
                <a:latin typeface="Segoe UI Semibold" panose="020B0702040204020203" pitchFamily="34" charset="0"/>
                <a:cs typeface="Segoe UI Semibold" panose="020B0702040204020203" pitchFamily="34" charset="0"/>
              </a:rPr>
              <a:t>we only look at the number of orders, we might think </a:t>
            </a:r>
            <a:r>
              <a:rPr lang="en-US" sz="1400" b="1"/>
              <a:t>Dalton Perez</a:t>
            </a:r>
            <a:r>
              <a:rPr lang="en-US" sz="1400"/>
              <a:t> is </a:t>
            </a:r>
            <a:r>
              <a:rPr lang="en-US" sz="1400">
                <a:solidFill>
                  <a:schemeClr val="tx1">
                    <a:lumMod val="65000"/>
                    <a:lumOff val="35000"/>
                  </a:schemeClr>
                </a:solidFill>
                <a:latin typeface="Segoe UI Semibold" panose="020B0702040204020203" pitchFamily="34" charset="0"/>
                <a:cs typeface="Segoe UI Semibold" panose="020B0702040204020203" pitchFamily="34" charset="0"/>
              </a:rPr>
              <a:t>the top customer since he placed the most orders (26).</a:t>
            </a:r>
          </a:p>
          <a:p>
            <a:pPr>
              <a:buFont typeface="Arial" panose="020B0604020202020204" pitchFamily="34" charset="0"/>
              <a:buChar char="•"/>
            </a:pPr>
            <a:r>
              <a:rPr lang="en-US" sz="1400">
                <a:solidFill>
                  <a:schemeClr val="tx1">
                    <a:lumMod val="65000"/>
                    <a:lumOff val="35000"/>
                  </a:schemeClr>
                </a:solidFill>
                <a:latin typeface="Segoe UI Semibold" panose="020B0702040204020203" pitchFamily="34" charset="0"/>
                <a:cs typeface="Segoe UI Semibold" panose="020B0702040204020203" pitchFamily="34" charset="0"/>
              </a:rPr>
              <a:t> But if we look at </a:t>
            </a:r>
            <a:r>
              <a:rPr lang="en-US" sz="1400" b="1"/>
              <a:t>revenue</a:t>
            </a:r>
            <a:r>
              <a:rPr lang="en-US" sz="1400"/>
              <a:t>, </a:t>
            </a:r>
            <a:r>
              <a:rPr lang="en-US" sz="1400">
                <a:solidFill>
                  <a:schemeClr val="tx1">
                    <a:lumMod val="65000"/>
                    <a:lumOff val="35000"/>
                  </a:schemeClr>
                </a:solidFill>
                <a:latin typeface="Segoe UI Semibold" panose="020B0702040204020203" pitchFamily="34" charset="0"/>
                <a:cs typeface="Segoe UI Semibold" panose="020B0702040204020203" pitchFamily="34" charset="0"/>
              </a:rPr>
              <a:t>then </a:t>
            </a:r>
            <a:r>
              <a:rPr lang="en-US" sz="1400" b="1"/>
              <a:t>Maurice Sen</a:t>
            </a:r>
            <a:r>
              <a:rPr lang="en-US" sz="1400"/>
              <a:t> </a:t>
            </a:r>
            <a:r>
              <a:rPr lang="en-US" sz="1400">
                <a:solidFill>
                  <a:schemeClr val="tx1">
                    <a:lumMod val="65000"/>
                    <a:lumOff val="35000"/>
                  </a:schemeClr>
                </a:solidFill>
                <a:latin typeface="Segoe UI Semibold" panose="020B0702040204020203" pitchFamily="34" charset="0"/>
                <a:cs typeface="Segoe UI Semibold" panose="020B0702040204020203" pitchFamily="34" charset="0"/>
              </a:rPr>
              <a:t>becomes the top customer, generating the highest revenue </a:t>
            </a:r>
            <a:r>
              <a:rPr lang="en-US" sz="1400"/>
              <a:t>of </a:t>
            </a:r>
            <a:r>
              <a:rPr lang="en-US" sz="1400" b="1"/>
              <a:t>12,408</a:t>
            </a:r>
            <a:r>
              <a:rPr lang="en-US" sz="1400"/>
              <a:t>, </a:t>
            </a:r>
            <a:r>
              <a:rPr lang="en-US" sz="1400">
                <a:solidFill>
                  <a:schemeClr val="tx1">
                    <a:lumMod val="65000"/>
                    <a:lumOff val="35000"/>
                  </a:schemeClr>
                </a:solidFill>
                <a:latin typeface="Segoe UI Semibold" panose="020B0702040204020203" pitchFamily="34" charset="0"/>
                <a:cs typeface="Segoe UI Semibold" panose="020B0702040204020203" pitchFamily="34" charset="0"/>
              </a:rPr>
              <a:t>even though he ordered less frequently.</a:t>
            </a:r>
          </a:p>
          <a:p>
            <a:pPr>
              <a:buFont typeface="Arial" panose="020B0604020202020204" pitchFamily="34" charset="0"/>
              <a:buChar char="•"/>
            </a:pPr>
            <a:endParaRPr lang="en-US" sz="1400">
              <a:solidFill>
                <a:schemeClr val="tx1">
                  <a:lumMod val="65000"/>
                  <a:lumOff val="35000"/>
                </a:schemeClr>
              </a:solidFill>
              <a:latin typeface="Segoe UI Semibold" panose="020B0702040204020203" pitchFamily="34" charset="0"/>
              <a:cs typeface="Segoe UI Semibold" panose="020B0702040204020203" pitchFamily="34" charset="0"/>
            </a:endParaRPr>
          </a:p>
          <a:p>
            <a:r>
              <a:rPr lang="en-US" sz="1400">
                <a:solidFill>
                  <a:schemeClr val="tx1">
                    <a:lumMod val="65000"/>
                    <a:lumOff val="35000"/>
                  </a:schemeClr>
                </a:solidFill>
                <a:latin typeface="Segoe UI Semibold" panose="020B0702040204020203" pitchFamily="34" charset="0"/>
                <a:cs typeface="Segoe UI Semibold" panose="020B0702040204020203" pitchFamily="34" charset="0"/>
              </a:rPr>
              <a:t>This creates a problem:</a:t>
            </a:r>
          </a:p>
          <a:p>
            <a:pPr>
              <a:buFont typeface="Arial" panose="020B0604020202020204" pitchFamily="34" charset="0"/>
              <a:buChar char="•"/>
            </a:pPr>
            <a:r>
              <a:rPr lang="en-US" sz="1400" b="1"/>
              <a:t> Who should we focus on — the one who orders more or the one who brings more revenue?</a:t>
            </a:r>
          </a:p>
          <a:p>
            <a:endParaRPr lang="en-US" sz="1400"/>
          </a:p>
          <a:p>
            <a:pPr>
              <a:buFont typeface="Arial" panose="020B0604020202020204" pitchFamily="34" charset="0"/>
              <a:buChar char="•"/>
            </a:pPr>
            <a:r>
              <a:rPr lang="en-US" sz="1400">
                <a:solidFill>
                  <a:schemeClr val="tx1">
                    <a:lumMod val="65000"/>
                    <a:lumOff val="35000"/>
                  </a:schemeClr>
                </a:solidFill>
                <a:latin typeface="Segoe UI Semibold" panose="020B0702040204020203" pitchFamily="34" charset="0"/>
                <a:cs typeface="Segoe UI Semibold" panose="020B0702040204020203" pitchFamily="34" charset="0"/>
              </a:rPr>
              <a:t> If we consider only one metric, we might </a:t>
            </a:r>
            <a:r>
              <a:rPr lang="en-US" sz="1400" b="1"/>
              <a:t>miss important insights</a:t>
            </a:r>
            <a:r>
              <a:rPr lang="en-US" sz="1400"/>
              <a:t> or </a:t>
            </a:r>
            <a:r>
              <a:rPr lang="en-US" sz="1400" b="1"/>
              <a:t>target the wrong segment</a:t>
            </a:r>
            <a:r>
              <a:rPr lang="en-US" sz="1400"/>
              <a:t>.</a:t>
            </a:r>
          </a:p>
          <a:p>
            <a:r>
              <a:rPr lang="en-US" sz="1400">
                <a:solidFill>
                  <a:schemeClr val="tx1">
                    <a:lumMod val="65000"/>
                    <a:lumOff val="35000"/>
                  </a:schemeClr>
                </a:solidFill>
                <a:latin typeface="Segoe UI Semibold" panose="020B0702040204020203" pitchFamily="34" charset="0"/>
                <a:cs typeface="Segoe UI Semibold" panose="020B0702040204020203" pitchFamily="34" charset="0"/>
              </a:rPr>
              <a:t>That’s why RFM segmentation is so helpful.</a:t>
            </a:r>
          </a:p>
          <a:p>
            <a:br>
              <a:rPr lang="en-US" sz="1400">
                <a:solidFill>
                  <a:schemeClr val="tx1">
                    <a:lumMod val="65000"/>
                    <a:lumOff val="35000"/>
                  </a:schemeClr>
                </a:solidFill>
                <a:latin typeface="Segoe UI Semibold" panose="020B0702040204020203" pitchFamily="34" charset="0"/>
                <a:cs typeface="Segoe UI Semibold" panose="020B0702040204020203" pitchFamily="34" charset="0"/>
              </a:rPr>
            </a:br>
            <a:r>
              <a:rPr lang="en-US" sz="1400">
                <a:solidFill>
                  <a:schemeClr val="tx1">
                    <a:lumMod val="65000"/>
                    <a:lumOff val="35000"/>
                  </a:schemeClr>
                </a:solidFill>
                <a:latin typeface="Segoe UI Semibold" panose="020B0702040204020203" pitchFamily="34" charset="0"/>
                <a:cs typeface="Segoe UI Semibold" panose="020B0702040204020203" pitchFamily="34" charset="0"/>
              </a:rPr>
              <a:t> It combines </a:t>
            </a:r>
            <a:r>
              <a:rPr lang="en-US" sz="1400" b="1"/>
              <a:t>Recency (R)</a:t>
            </a:r>
            <a:r>
              <a:rPr lang="en-US" sz="1400"/>
              <a:t>, </a:t>
            </a:r>
            <a:r>
              <a:rPr lang="en-US" sz="1400" b="1"/>
              <a:t>Frequency (F)</a:t>
            </a:r>
            <a:r>
              <a:rPr lang="en-US" sz="1400"/>
              <a:t>, and </a:t>
            </a:r>
            <a:r>
              <a:rPr lang="en-US" sz="1400" b="1"/>
              <a:t>Monetary (M)</a:t>
            </a:r>
            <a:r>
              <a:rPr lang="en-US" sz="1400"/>
              <a:t> </a:t>
            </a:r>
            <a:r>
              <a:rPr lang="en-US" sz="1400">
                <a:solidFill>
                  <a:schemeClr val="tx1">
                    <a:lumMod val="65000"/>
                    <a:lumOff val="35000"/>
                  </a:schemeClr>
                </a:solidFill>
                <a:latin typeface="Segoe UI Semibold" panose="020B0702040204020203" pitchFamily="34" charset="0"/>
                <a:cs typeface="Segoe UI Semibold" panose="020B0702040204020203" pitchFamily="34" charset="0"/>
              </a:rPr>
              <a:t>into a single framework, allowing us to:</a:t>
            </a:r>
          </a:p>
          <a:p>
            <a:endParaRPr lang="en-US" sz="1400">
              <a:solidFill>
                <a:schemeClr val="tx1">
                  <a:lumMod val="65000"/>
                  <a:lumOff val="35000"/>
                </a:schemeClr>
              </a:solidFill>
              <a:latin typeface="Segoe UI Semibold" panose="020B0702040204020203" pitchFamily="34" charset="0"/>
              <a:cs typeface="Segoe UI Semibold" panose="020B0702040204020203" pitchFamily="34" charset="0"/>
            </a:endParaRPr>
          </a:p>
          <a:p>
            <a:pPr>
              <a:buFont typeface="Arial" panose="020B0604020202020204" pitchFamily="34" charset="0"/>
              <a:buChar char="•"/>
            </a:pPr>
            <a:r>
              <a:rPr lang="en-US" sz="1400">
                <a:solidFill>
                  <a:schemeClr val="tx1">
                    <a:lumMod val="65000"/>
                    <a:lumOff val="35000"/>
                  </a:schemeClr>
                </a:solidFill>
                <a:latin typeface="Segoe UI Semibold" panose="020B0702040204020203" pitchFamily="34" charset="0"/>
                <a:cs typeface="Segoe UI Semibold" panose="020B0702040204020203" pitchFamily="34" charset="0"/>
              </a:rPr>
              <a:t> Compare multiple key metrics together</a:t>
            </a:r>
          </a:p>
          <a:p>
            <a:endParaRPr lang="en-US" sz="1400">
              <a:solidFill>
                <a:schemeClr val="tx1">
                  <a:lumMod val="65000"/>
                  <a:lumOff val="35000"/>
                </a:schemeClr>
              </a:solidFill>
              <a:latin typeface="Segoe UI Semibold" panose="020B0702040204020203" pitchFamily="34" charset="0"/>
              <a:cs typeface="Segoe UI Semibold" panose="020B0702040204020203" pitchFamily="34" charset="0"/>
            </a:endParaRPr>
          </a:p>
          <a:p>
            <a:pPr>
              <a:buFont typeface="Arial" panose="020B0604020202020204" pitchFamily="34" charset="0"/>
              <a:buChar char="•"/>
            </a:pPr>
            <a:r>
              <a:rPr lang="en-US" sz="1400">
                <a:solidFill>
                  <a:schemeClr val="tx1">
                    <a:lumMod val="65000"/>
                    <a:lumOff val="35000"/>
                  </a:schemeClr>
                </a:solidFill>
                <a:latin typeface="Segoe UI Semibold" panose="020B0702040204020203" pitchFamily="34" charset="0"/>
                <a:cs typeface="Segoe UI Semibold" panose="020B0702040204020203" pitchFamily="34" charset="0"/>
              </a:rPr>
              <a:t> Understand overall customer value better</a:t>
            </a:r>
          </a:p>
          <a:p>
            <a:pPr>
              <a:buFont typeface="Arial" panose="020B0604020202020204" pitchFamily="34" charset="0"/>
              <a:buChar char="•"/>
            </a:pPr>
            <a:endParaRPr lang="en-US" sz="1400">
              <a:solidFill>
                <a:schemeClr val="tx1">
                  <a:lumMod val="65000"/>
                  <a:lumOff val="35000"/>
                </a:schemeClr>
              </a:solidFill>
              <a:latin typeface="Segoe UI Semibold" panose="020B0702040204020203" pitchFamily="34" charset="0"/>
              <a:cs typeface="Segoe UI Semibold" panose="020B0702040204020203" pitchFamily="34" charset="0"/>
            </a:endParaRPr>
          </a:p>
          <a:p>
            <a:pPr>
              <a:buFont typeface="Arial" panose="020B0604020202020204" pitchFamily="34" charset="0"/>
              <a:buChar char="•"/>
            </a:pPr>
            <a:r>
              <a:rPr lang="en-US" sz="1400">
                <a:solidFill>
                  <a:schemeClr val="tx1">
                    <a:lumMod val="65000"/>
                    <a:lumOff val="35000"/>
                  </a:schemeClr>
                </a:solidFill>
                <a:latin typeface="Segoe UI Semibold" panose="020B0702040204020203" pitchFamily="34" charset="0"/>
                <a:cs typeface="Segoe UI Semibold" panose="020B0702040204020203" pitchFamily="34" charset="0"/>
              </a:rPr>
              <a:t> Identify who needs attention, who is most loyal, and who brings the most profit</a:t>
            </a:r>
          </a:p>
          <a:p>
            <a:r>
              <a:rPr lang="en-US" sz="1400">
                <a:solidFill>
                  <a:schemeClr val="tx1">
                    <a:lumMod val="65000"/>
                    <a:lumOff val="35000"/>
                  </a:schemeClr>
                </a:solidFill>
                <a:latin typeface="Segoe UI Semibold" panose="020B0702040204020203" pitchFamily="34" charset="0"/>
                <a:cs typeface="Segoe UI Semibold" panose="020B0702040204020203" pitchFamily="34" charset="0"/>
              </a:rPr>
              <a:t>So instead of analyzing each metric separately and facing confusion, RFM provides a balanced, data-driven way to segment and prioritize customers</a:t>
            </a:r>
            <a:r>
              <a:rPr lang="en-US" sz="1400"/>
              <a:t>.</a:t>
            </a:r>
          </a:p>
        </p:txBody>
      </p:sp>
      <p:sp>
        <p:nvSpPr>
          <p:cNvPr id="4" name="TextBox 3">
            <a:extLst>
              <a:ext uri="{FF2B5EF4-FFF2-40B4-BE49-F238E27FC236}">
                <a16:creationId xmlns:a16="http://schemas.microsoft.com/office/drawing/2014/main" id="{751078A5-EE35-488D-90AF-6B37F6CBE3F4}"/>
              </a:ext>
            </a:extLst>
          </p:cNvPr>
          <p:cNvSpPr txBox="1"/>
          <p:nvPr/>
        </p:nvSpPr>
        <p:spPr>
          <a:xfrm>
            <a:off x="514350" y="323850"/>
            <a:ext cx="9744075" cy="646331"/>
          </a:xfrm>
          <a:prstGeom prst="rect">
            <a:avLst/>
          </a:prstGeom>
          <a:noFill/>
        </p:spPr>
        <p:txBody>
          <a:bodyPr wrap="square" rtlCol="0">
            <a:spAutoFit/>
          </a:bodyPr>
          <a:lstStyle/>
          <a:p>
            <a:r>
              <a:rPr lang="en-US" sz="1800" b="1"/>
              <a:t>Without using RFM segmentation, analyzing customer value can become misleading or one-dimensional</a:t>
            </a:r>
            <a:endParaRPr lang="en-US"/>
          </a:p>
        </p:txBody>
      </p:sp>
    </p:spTree>
    <p:extLst>
      <p:ext uri="{BB962C8B-B14F-4D97-AF65-F5344CB8AC3E}">
        <p14:creationId xmlns:p14="http://schemas.microsoft.com/office/powerpoint/2010/main" val="397856819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939458-6D26-4A7D-B45D-0479E4397CE5}"/>
              </a:ext>
            </a:extLst>
          </p:cNvPr>
          <p:cNvSpPr txBox="1"/>
          <p:nvPr/>
        </p:nvSpPr>
        <p:spPr>
          <a:xfrm>
            <a:off x="2731985" y="1636830"/>
            <a:ext cx="6867525" cy="2062103"/>
          </a:xfrm>
          <a:prstGeom prst="rect">
            <a:avLst/>
          </a:prstGeom>
          <a:noFill/>
        </p:spPr>
        <p:txBody>
          <a:bodyPr wrap="square">
            <a:spAutoFit/>
          </a:bodyPr>
          <a:lstStyle/>
          <a:p>
            <a:r>
              <a:rPr lang="en-US" sz="1600" dirty="0">
                <a:solidFill>
                  <a:schemeClr val="tx1">
                    <a:lumMod val="65000"/>
                    <a:lumOff val="35000"/>
                  </a:schemeClr>
                </a:solidFill>
                <a:latin typeface="Segoe UI Semibold" panose="020B0702040204020203" pitchFamily="34" charset="0"/>
                <a:cs typeface="Segoe UI Semibold" panose="020B0702040204020203" pitchFamily="34" charset="0"/>
              </a:rPr>
              <a:t>So instead of analyzing each metric separately, </a:t>
            </a:r>
          </a:p>
          <a:p>
            <a:endParaRPr lang="en-US" sz="1600" dirty="0">
              <a:solidFill>
                <a:schemeClr val="tx1">
                  <a:lumMod val="65000"/>
                  <a:lumOff val="35000"/>
                </a:schemeClr>
              </a:solidFill>
              <a:latin typeface="Segoe UI Semibold" panose="020B0702040204020203" pitchFamily="34" charset="0"/>
              <a:cs typeface="Segoe UI Semibold" panose="020B0702040204020203" pitchFamily="34" charset="0"/>
            </a:endParaRPr>
          </a:p>
          <a:p>
            <a:r>
              <a:rPr lang="en-US" sz="1600" dirty="0">
                <a:solidFill>
                  <a:schemeClr val="tx1">
                    <a:lumMod val="65000"/>
                    <a:lumOff val="35000"/>
                  </a:schemeClr>
                </a:solidFill>
                <a:latin typeface="Segoe UI Semibold" panose="020B0702040204020203" pitchFamily="34" charset="0"/>
                <a:cs typeface="Segoe UI Semibold" panose="020B0702040204020203" pitchFamily="34" charset="0"/>
              </a:rPr>
              <a:t>RFM segmentation allows us to compare multiple metrics like recency, frequency, and monetary value together — </a:t>
            </a:r>
          </a:p>
          <a:p>
            <a:endParaRPr lang="en-US" sz="1600" dirty="0">
              <a:solidFill>
                <a:schemeClr val="tx1">
                  <a:lumMod val="65000"/>
                  <a:lumOff val="35000"/>
                </a:schemeClr>
              </a:solidFill>
              <a:latin typeface="Segoe UI Semibold" panose="020B0702040204020203" pitchFamily="34" charset="0"/>
              <a:cs typeface="Segoe UI Semibold" panose="020B0702040204020203" pitchFamily="34" charset="0"/>
            </a:endParaRPr>
          </a:p>
          <a:p>
            <a:r>
              <a:rPr lang="en-US" sz="1600" dirty="0">
                <a:solidFill>
                  <a:schemeClr val="tx1">
                    <a:lumMod val="65000"/>
                    <a:lumOff val="35000"/>
                  </a:schemeClr>
                </a:solidFill>
                <a:latin typeface="Segoe UI Semibold" panose="020B0702040204020203" pitchFamily="34" charset="0"/>
                <a:cs typeface="Segoe UI Semibold" panose="020B0702040204020203" pitchFamily="34" charset="0"/>
              </a:rPr>
              <a:t>making customer analysis more efficient.</a:t>
            </a:r>
          </a:p>
          <a:p>
            <a:r>
              <a:rPr lang="en-US" sz="1600" dirty="0">
                <a:solidFill>
                  <a:schemeClr val="tx1">
                    <a:lumMod val="65000"/>
                    <a:lumOff val="35000"/>
                  </a:schemeClr>
                </a:solidFill>
                <a:latin typeface="Segoe UI Semibold" panose="020B0702040204020203" pitchFamily="34" charset="0"/>
                <a:cs typeface="Segoe UI Semibold" panose="020B0702040204020203" pitchFamily="34" charset="0"/>
              </a:rPr>
              <a:t>An RFM table is being created based on order, profit, and revenue to segment these customers more effectively</a:t>
            </a:r>
          </a:p>
        </p:txBody>
      </p:sp>
      <p:sp>
        <p:nvSpPr>
          <p:cNvPr id="4" name="Rectangle 3">
            <a:extLst>
              <a:ext uri="{FF2B5EF4-FFF2-40B4-BE49-F238E27FC236}">
                <a16:creationId xmlns:a16="http://schemas.microsoft.com/office/drawing/2014/main" id="{F82833F2-320C-4130-8D6B-4EEA8B4E6250}"/>
              </a:ext>
            </a:extLst>
          </p:cNvPr>
          <p:cNvSpPr/>
          <p:nvPr/>
        </p:nvSpPr>
        <p:spPr>
          <a:xfrm>
            <a:off x="168965" y="159026"/>
            <a:ext cx="11668703" cy="6440557"/>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3540196061"/>
      </p:ext>
    </p:extLst>
  </p:cSld>
  <p:clrMapOvr>
    <a:masterClrMapping/>
  </p:clrMapOvr>
  <p:transition spd="med" advClick="0" advTm="3000">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5AA294-9EE7-4D2C-A8E1-0C805264A538}"/>
              </a:ext>
            </a:extLst>
          </p:cNvPr>
          <p:cNvSpPr txBox="1"/>
          <p:nvPr/>
        </p:nvSpPr>
        <p:spPr>
          <a:xfrm>
            <a:off x="527797" y="1331727"/>
            <a:ext cx="5415803" cy="1384995"/>
          </a:xfrm>
          <a:prstGeom prst="rect">
            <a:avLst/>
          </a:prstGeom>
          <a:noFill/>
        </p:spPr>
        <p:txBody>
          <a:bodyPr wrap="square">
            <a:spAutoFit/>
          </a:bodyPr>
          <a:lstStyle/>
          <a:p>
            <a:r>
              <a:rPr lang="en-US" sz="1400" dirty="0">
                <a:solidFill>
                  <a:schemeClr val="tx1">
                    <a:lumMod val="65000"/>
                    <a:lumOff val="35000"/>
                  </a:schemeClr>
                </a:solidFill>
                <a:latin typeface="Segoe UI Semibold" panose="020B0702040204020203" pitchFamily="34" charset="0"/>
                <a:cs typeface="Segoe UI Semibold" panose="020B0702040204020203" pitchFamily="34" charset="0"/>
              </a:rPr>
              <a:t>In the RFM table, three key factors are considered to calculate RFM values</a:t>
            </a:r>
            <a:r>
              <a:rPr lang="en-US" sz="1400" dirty="0">
                <a:solidFill>
                  <a:schemeClr val="tx1">
                    <a:lumMod val="65000"/>
                    <a:lumOff val="35000"/>
                  </a:schemeClr>
                </a:solidFill>
              </a:rPr>
              <a:t>:</a:t>
            </a:r>
          </a:p>
          <a:p>
            <a:endParaRPr lang="en-US" sz="1400" dirty="0">
              <a:solidFill>
                <a:schemeClr val="tx1">
                  <a:lumMod val="65000"/>
                  <a:lumOff val="35000"/>
                </a:schemeClr>
              </a:solidFill>
            </a:endParaRPr>
          </a:p>
          <a:p>
            <a:pPr>
              <a:buFont typeface="Arial" panose="020B0604020202020204" pitchFamily="34" charset="0"/>
              <a:buChar char="•"/>
            </a:pPr>
            <a:r>
              <a:rPr lang="en-US" sz="1400" b="1" dirty="0"/>
              <a:t>Recency (R):</a:t>
            </a:r>
            <a:r>
              <a:rPr lang="en-US" sz="1400" dirty="0"/>
              <a:t> </a:t>
            </a:r>
            <a:r>
              <a:rPr lang="en-US" sz="1400" dirty="0">
                <a:solidFill>
                  <a:schemeClr val="tx1">
                    <a:lumMod val="65000"/>
                    <a:lumOff val="35000"/>
                  </a:schemeClr>
                </a:solidFill>
                <a:latin typeface="Segoe UI Semibold" panose="020B0702040204020203" pitchFamily="34" charset="0"/>
                <a:cs typeface="Segoe UI Semibold" panose="020B0702040204020203" pitchFamily="34" charset="0"/>
              </a:rPr>
              <a:t>How recent each purchase was</a:t>
            </a:r>
          </a:p>
          <a:p>
            <a:pPr>
              <a:buFont typeface="Arial" panose="020B0604020202020204" pitchFamily="34" charset="0"/>
              <a:buChar char="•"/>
            </a:pPr>
            <a:r>
              <a:rPr lang="en-US" sz="1400" b="1" dirty="0"/>
              <a:t>Frequency (F):</a:t>
            </a:r>
            <a:r>
              <a:rPr lang="en-US" sz="1400" dirty="0"/>
              <a:t> </a:t>
            </a:r>
            <a:r>
              <a:rPr lang="en-US" sz="1400" dirty="0">
                <a:solidFill>
                  <a:schemeClr val="tx1">
                    <a:lumMod val="65000"/>
                    <a:lumOff val="35000"/>
                  </a:schemeClr>
                </a:solidFill>
                <a:latin typeface="Segoe UI Semibold" panose="020B0702040204020203" pitchFamily="34" charset="0"/>
                <a:cs typeface="Segoe UI Semibold" panose="020B0702040204020203" pitchFamily="34" charset="0"/>
              </a:rPr>
              <a:t>How often the customer makes purchases</a:t>
            </a:r>
          </a:p>
          <a:p>
            <a:pPr>
              <a:buFont typeface="Arial" panose="020B0604020202020204" pitchFamily="34" charset="0"/>
              <a:buChar char="•"/>
            </a:pPr>
            <a:r>
              <a:rPr lang="en-US" sz="1400" b="1" dirty="0"/>
              <a:t>Monetary (M):</a:t>
            </a:r>
            <a:r>
              <a:rPr lang="en-US" sz="1400" dirty="0"/>
              <a:t> </a:t>
            </a:r>
            <a:r>
              <a:rPr lang="en-US" sz="1400" dirty="0">
                <a:solidFill>
                  <a:schemeClr val="tx1">
                    <a:lumMod val="65000"/>
                    <a:lumOff val="35000"/>
                  </a:schemeClr>
                </a:solidFill>
                <a:latin typeface="Segoe UI Semibold" panose="020B0702040204020203" pitchFamily="34" charset="0"/>
                <a:cs typeface="Segoe UI Semibold" panose="020B0702040204020203" pitchFamily="34" charset="0"/>
              </a:rPr>
              <a:t>How much the customer spends</a:t>
            </a:r>
          </a:p>
        </p:txBody>
      </p:sp>
      <p:sp>
        <p:nvSpPr>
          <p:cNvPr id="5" name="TextBox 4">
            <a:extLst>
              <a:ext uri="{FF2B5EF4-FFF2-40B4-BE49-F238E27FC236}">
                <a16:creationId xmlns:a16="http://schemas.microsoft.com/office/drawing/2014/main" id="{D09AAAC3-C84C-48E3-8F9C-46F7C7491D5B}"/>
              </a:ext>
            </a:extLst>
          </p:cNvPr>
          <p:cNvSpPr txBox="1"/>
          <p:nvPr/>
        </p:nvSpPr>
        <p:spPr>
          <a:xfrm>
            <a:off x="617249" y="2873760"/>
            <a:ext cx="4524375" cy="1600438"/>
          </a:xfrm>
          <a:prstGeom prst="rect">
            <a:avLst/>
          </a:prstGeom>
          <a:noFill/>
        </p:spPr>
        <p:txBody>
          <a:bodyPr wrap="square">
            <a:spAutoFit/>
          </a:bodyPr>
          <a:lstStyle/>
          <a:p>
            <a:r>
              <a:rPr lang="en-US" sz="1400" b="0" dirty="0">
                <a:solidFill>
                  <a:srgbClr val="000000"/>
                </a:solidFill>
                <a:effectLst/>
                <a:latin typeface="Consolas" panose="020B0609020204030204" pitchFamily="49" charset="0"/>
              </a:rPr>
              <a:t>RFM Table = </a:t>
            </a:r>
          </a:p>
          <a:p>
            <a:r>
              <a:rPr lang="en-US" sz="1400" b="0" dirty="0">
                <a:solidFill>
                  <a:srgbClr val="000000"/>
                </a:solidFill>
                <a:effectLst/>
                <a:latin typeface="Consolas" panose="020B0609020204030204" pitchFamily="49" charset="0"/>
              </a:rPr>
              <a:t>    </a:t>
            </a:r>
            <a:r>
              <a:rPr lang="en-US" sz="1400" b="0" dirty="0">
                <a:solidFill>
                  <a:srgbClr val="3165BB"/>
                </a:solidFill>
                <a:effectLst/>
                <a:latin typeface="Consolas" panose="020B0609020204030204" pitchFamily="49" charset="0"/>
              </a:rPr>
              <a:t>SUMMARIZE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FactSales</a:t>
            </a:r>
            <a:r>
              <a:rPr lang="en-US" sz="1400" b="0">
                <a:solidFill>
                  <a:srgbClr val="000000"/>
                </a:solidFill>
                <a:effectLst/>
                <a:latin typeface="Consolas" panose="020B0609020204030204" pitchFamily="49" charset="0"/>
              </a:rPr>
              <a:t>,</a:t>
            </a:r>
          </a:p>
          <a:p>
            <a:r>
              <a:rPr lang="en-US" sz="1400" b="0">
                <a:solidFill>
                  <a:srgbClr val="000000"/>
                </a:solidFill>
                <a:effectLst/>
                <a:latin typeface="Consolas" panose="020B0609020204030204" pitchFamily="49" charset="0"/>
              </a:rPr>
              <a:t>        </a:t>
            </a:r>
            <a:r>
              <a:rPr lang="en-US" sz="1400" b="0">
                <a:solidFill>
                  <a:srgbClr val="001080"/>
                </a:solidFill>
                <a:effectLst/>
                <a:latin typeface="Consolas" panose="020B0609020204030204" pitchFamily="49" charset="0"/>
              </a:rPr>
              <a:t>FactSales[CustomerKey]</a:t>
            </a:r>
            <a:r>
              <a:rPr lang="en-US" sz="1400" b="0">
                <a:solidFill>
                  <a:srgbClr val="000000"/>
                </a:solidFill>
                <a:effectLst/>
                <a:latin typeface="Consolas" panose="020B0609020204030204" pitchFamily="49" charset="0"/>
              </a:rPr>
              <a:t>,</a:t>
            </a:r>
          </a:p>
          <a:p>
            <a:r>
              <a:rPr lang="en-US" sz="1400" b="0">
                <a:solidFill>
                  <a:srgbClr val="000000"/>
                </a:solidFill>
                <a:effectLst/>
                <a:latin typeface="Consolas" panose="020B0609020204030204" pitchFamily="49" charset="0"/>
              </a:rPr>
              <a:t>        </a:t>
            </a:r>
            <a:r>
              <a:rPr lang="en-US" sz="1400" b="0">
                <a:solidFill>
                  <a:srgbClr val="A31515"/>
                </a:solidFill>
                <a:effectLst/>
                <a:latin typeface="Consolas" panose="020B0609020204030204" pitchFamily="49" charset="0"/>
              </a:rPr>
              <a:t>"R Value"</a:t>
            </a:r>
            <a:r>
              <a:rPr lang="en-US" sz="1400" b="0">
                <a:solidFill>
                  <a:srgbClr val="000000"/>
                </a:solidFill>
                <a:effectLst/>
                <a:latin typeface="Consolas" panose="020B0609020204030204" pitchFamily="49" charset="0"/>
              </a:rPr>
              <a:t>, </a:t>
            </a:r>
            <a:r>
              <a:rPr lang="en-US" sz="1400" b="0">
                <a:solidFill>
                  <a:srgbClr val="68349C"/>
                </a:solidFill>
                <a:effectLst/>
                <a:latin typeface="Consolas" panose="020B0609020204030204" pitchFamily="49" charset="0"/>
              </a:rPr>
              <a:t>[Recency]</a:t>
            </a:r>
            <a:r>
              <a:rPr lang="en-US" sz="1400" b="0">
                <a:solidFill>
                  <a:srgbClr val="000000"/>
                </a:solidFill>
                <a:effectLst/>
                <a:latin typeface="Consolas" panose="020B0609020204030204" pitchFamily="49" charset="0"/>
              </a:rPr>
              <a:t>,</a:t>
            </a:r>
          </a:p>
          <a:p>
            <a:r>
              <a:rPr lang="en-US" sz="1400" b="0">
                <a:solidFill>
                  <a:srgbClr val="000000"/>
                </a:solidFill>
                <a:effectLst/>
                <a:latin typeface="Consolas" panose="020B0609020204030204" pitchFamily="49" charset="0"/>
              </a:rPr>
              <a:t>        </a:t>
            </a:r>
            <a:r>
              <a:rPr lang="en-US" sz="1400" b="0">
                <a:solidFill>
                  <a:srgbClr val="A31515"/>
                </a:solidFill>
                <a:effectLst/>
                <a:latin typeface="Consolas" panose="020B0609020204030204" pitchFamily="49" charset="0"/>
              </a:rPr>
              <a:t>"F Value"</a:t>
            </a:r>
            <a:r>
              <a:rPr lang="en-US" sz="1400" b="0">
                <a:solidFill>
                  <a:srgbClr val="000000"/>
                </a:solidFill>
                <a:effectLst/>
                <a:latin typeface="Consolas" panose="020B0609020204030204" pitchFamily="49" charset="0"/>
              </a:rPr>
              <a:t>, </a:t>
            </a:r>
            <a:r>
              <a:rPr lang="en-US" sz="1400" b="0">
                <a:solidFill>
                  <a:srgbClr val="68349C"/>
                </a:solidFill>
                <a:effectLst/>
                <a:latin typeface="Consolas" panose="020B0609020204030204" pitchFamily="49" charset="0"/>
              </a:rPr>
              <a:t>[# Of Orders]</a:t>
            </a:r>
            <a:r>
              <a:rPr lang="en-US" sz="1400" b="0">
                <a:solidFill>
                  <a:srgbClr val="000000"/>
                </a:solidFill>
                <a:effectLst/>
                <a:latin typeface="Consolas" panose="020B0609020204030204" pitchFamily="49" charset="0"/>
              </a:rPr>
              <a:t>,</a:t>
            </a:r>
          </a:p>
          <a:p>
            <a:r>
              <a:rPr lang="en-US" sz="1400" b="0">
                <a:solidFill>
                  <a:srgbClr val="000000"/>
                </a:solidFill>
                <a:effectLst/>
                <a:latin typeface="Consolas" panose="020B0609020204030204" pitchFamily="49" charset="0"/>
              </a:rPr>
              <a:t>        </a:t>
            </a:r>
            <a:r>
              <a:rPr lang="en-US" sz="1400" b="0">
                <a:solidFill>
                  <a:srgbClr val="A31515"/>
                </a:solidFill>
                <a:effectLst/>
                <a:latin typeface="Consolas" panose="020B0609020204030204" pitchFamily="49" charset="0"/>
              </a:rPr>
              <a:t>"M Value"</a:t>
            </a:r>
            <a:r>
              <a:rPr lang="en-US" sz="1400" b="0">
                <a:solidFill>
                  <a:srgbClr val="000000"/>
                </a:solidFill>
                <a:effectLst/>
                <a:latin typeface="Consolas" panose="020B0609020204030204" pitchFamily="49" charset="0"/>
              </a:rPr>
              <a:t>, </a:t>
            </a:r>
            <a:r>
              <a:rPr lang="en-US" sz="1400" b="0">
                <a:solidFill>
                  <a:srgbClr val="68349C"/>
                </a:solidFill>
                <a:effectLst/>
                <a:latin typeface="Consolas" panose="020B0609020204030204" pitchFamily="49" charset="0"/>
              </a:rPr>
              <a:t>[Revenue]</a:t>
            </a:r>
            <a:r>
              <a:rPr lang="en-US" sz="1400" b="0">
                <a:solidFill>
                  <a:srgbClr val="000000"/>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A4CCBB4C-A6B7-4C86-B6D5-F22C85284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9120" y="641985"/>
            <a:ext cx="3108960" cy="4030980"/>
          </a:xfrm>
          <a:prstGeom prst="rect">
            <a:avLst/>
          </a:prstGeom>
        </p:spPr>
      </p:pic>
      <p:sp>
        <p:nvSpPr>
          <p:cNvPr id="6" name="Rectangle 5">
            <a:extLst>
              <a:ext uri="{FF2B5EF4-FFF2-40B4-BE49-F238E27FC236}">
                <a16:creationId xmlns:a16="http://schemas.microsoft.com/office/drawing/2014/main" id="{4D946051-5347-418E-B228-6238E18CC8E5}"/>
              </a:ext>
            </a:extLst>
          </p:cNvPr>
          <p:cNvSpPr/>
          <p:nvPr/>
        </p:nvSpPr>
        <p:spPr>
          <a:xfrm>
            <a:off x="352425" y="159026"/>
            <a:ext cx="11485243" cy="6440557"/>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 name="TextBox 1">
            <a:extLst>
              <a:ext uri="{FF2B5EF4-FFF2-40B4-BE49-F238E27FC236}">
                <a16:creationId xmlns:a16="http://schemas.microsoft.com/office/drawing/2014/main" id="{7733CCB2-1907-4031-ACF3-728F5FBDCCE6}"/>
              </a:ext>
            </a:extLst>
          </p:cNvPr>
          <p:cNvSpPr txBox="1"/>
          <p:nvPr/>
        </p:nvSpPr>
        <p:spPr>
          <a:xfrm>
            <a:off x="527797" y="357809"/>
            <a:ext cx="4223107" cy="371022"/>
          </a:xfrm>
          <a:prstGeom prst="rect">
            <a:avLst/>
          </a:prstGeom>
          <a:noFill/>
        </p:spPr>
        <p:txBody>
          <a:bodyPr wrap="square" rtlCol="0">
            <a:spAutoFit/>
          </a:bodyPr>
          <a:lstStyle/>
          <a:p>
            <a:r>
              <a:rPr lang="en-US"/>
              <a:t>Recency, Frequency, Monetary Value</a:t>
            </a:r>
            <a:endParaRPr lang="en-US">
              <a:solidFill>
                <a:schemeClr val="tx2">
                  <a:lumMod val="75000"/>
                </a:schemeClr>
              </a:solidFill>
              <a:highlight>
                <a:srgbClr val="00FF00"/>
              </a:highlight>
            </a:endParaRPr>
          </a:p>
        </p:txBody>
      </p:sp>
    </p:spTree>
    <p:extLst>
      <p:ext uri="{BB962C8B-B14F-4D97-AF65-F5344CB8AC3E}">
        <p14:creationId xmlns:p14="http://schemas.microsoft.com/office/powerpoint/2010/main" val="2195857956"/>
      </p:ext>
    </p:extLst>
  </p:cSld>
  <p:clrMapOvr>
    <a:masterClrMapping/>
  </p:clrMapOvr>
  <p:transition spd="med" advClick="0" advTm="3000">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BB25FA-6CAB-4007-A787-D2456D705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643" y="1662113"/>
            <a:ext cx="4175760" cy="1981200"/>
          </a:xfrm>
          <a:prstGeom prst="rect">
            <a:avLst/>
          </a:prstGeom>
        </p:spPr>
      </p:pic>
      <p:sp>
        <p:nvSpPr>
          <p:cNvPr id="2" name="Rectangle 1">
            <a:extLst>
              <a:ext uri="{FF2B5EF4-FFF2-40B4-BE49-F238E27FC236}">
                <a16:creationId xmlns:a16="http://schemas.microsoft.com/office/drawing/2014/main" id="{7B72F8BB-A837-4C9F-A029-DAECC5D10162}"/>
              </a:ext>
            </a:extLst>
          </p:cNvPr>
          <p:cNvSpPr/>
          <p:nvPr/>
        </p:nvSpPr>
        <p:spPr>
          <a:xfrm>
            <a:off x="602125" y="1761505"/>
            <a:ext cx="4910328" cy="1981200"/>
          </a:xfrm>
          <a:prstGeom prst="rect">
            <a:avLst/>
          </a:prstGeom>
        </p:spPr>
        <p:txBody>
          <a:bodyPr/>
          <a:lstStyle/>
          <a:p>
            <a:pPr lvl="0"/>
            <a:r>
              <a:rPr lang="en-US" sz="1600" b="0" i="0" baseline="0">
                <a:solidFill>
                  <a:schemeClr val="accent3">
                    <a:lumMod val="75000"/>
                  </a:schemeClr>
                </a:solidFill>
                <a:latin typeface="Segoe UI Semibold" panose="020B0702040204020203" pitchFamily="34" charset="0"/>
                <a:cs typeface="Segoe UI Semibold" panose="020B0702040204020203" pitchFamily="34" charset="0"/>
              </a:rPr>
              <a:t>After calculating the RFM values, a relationship was created between the FactSales table and the RFM Table using the Customer Key. This connection is necessary because Customer Key is the common field that links customer transaction data in FactSales with the segmented RFM data, allowing us to analyze customer behavior across both tables. </a:t>
            </a:r>
            <a:endParaRPr lang="en-US" sz="1600">
              <a:solidFill>
                <a:schemeClr val="accent3">
                  <a:lumMod val="75000"/>
                </a:schemeClr>
              </a:solidFill>
              <a:latin typeface="Segoe UI Semibold" panose="020B0702040204020203" pitchFamily="34" charset="0"/>
              <a:cs typeface="Segoe UI Semibold" panose="020B0702040204020203" pitchFamily="34" charset="0"/>
            </a:endParaRPr>
          </a:p>
        </p:txBody>
      </p:sp>
      <p:sp>
        <p:nvSpPr>
          <p:cNvPr id="5" name="Rectangle 4">
            <a:extLst>
              <a:ext uri="{FF2B5EF4-FFF2-40B4-BE49-F238E27FC236}">
                <a16:creationId xmlns:a16="http://schemas.microsoft.com/office/drawing/2014/main" id="{7460832E-9F71-4B3A-A712-D12100F99926}"/>
              </a:ext>
            </a:extLst>
          </p:cNvPr>
          <p:cNvSpPr/>
          <p:nvPr/>
        </p:nvSpPr>
        <p:spPr>
          <a:xfrm>
            <a:off x="168965" y="159026"/>
            <a:ext cx="11668703" cy="6440557"/>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 name="TextBox 2">
            <a:extLst>
              <a:ext uri="{FF2B5EF4-FFF2-40B4-BE49-F238E27FC236}">
                <a16:creationId xmlns:a16="http://schemas.microsoft.com/office/drawing/2014/main" id="{03AA5EA0-1066-437E-A6F6-684B46F7EC07}"/>
              </a:ext>
            </a:extLst>
          </p:cNvPr>
          <p:cNvSpPr txBox="1"/>
          <p:nvPr/>
        </p:nvSpPr>
        <p:spPr>
          <a:xfrm>
            <a:off x="705679" y="894077"/>
            <a:ext cx="4164496" cy="369332"/>
          </a:xfrm>
          <a:prstGeom prst="rect">
            <a:avLst/>
          </a:prstGeom>
          <a:noFill/>
        </p:spPr>
        <p:txBody>
          <a:bodyPr wrap="square" rtlCol="0">
            <a:spAutoFit/>
          </a:bodyPr>
          <a:lstStyle/>
          <a:p>
            <a:r>
              <a:rPr lang="en-US">
                <a:highlight>
                  <a:srgbClr val="00FF00"/>
                </a:highlight>
              </a:rPr>
              <a:t>Modelling :Rfm Table With Fact Sales</a:t>
            </a:r>
          </a:p>
        </p:txBody>
      </p:sp>
    </p:spTree>
    <p:extLst>
      <p:ext uri="{BB962C8B-B14F-4D97-AF65-F5344CB8AC3E}">
        <p14:creationId xmlns:p14="http://schemas.microsoft.com/office/powerpoint/2010/main" val="916753"/>
      </p:ext>
    </p:extLst>
  </p:cSld>
  <p:clrMapOvr>
    <a:masterClrMapping/>
  </p:clrMapOvr>
  <p:transition spd="med" advClick="0" advTm="3000">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E81675-84EE-4F99-9075-CC34F1BFA38F}"/>
              </a:ext>
            </a:extLst>
          </p:cNvPr>
          <p:cNvSpPr txBox="1"/>
          <p:nvPr/>
        </p:nvSpPr>
        <p:spPr>
          <a:xfrm>
            <a:off x="1154050" y="1135134"/>
            <a:ext cx="5448300" cy="830997"/>
          </a:xfrm>
          <a:prstGeom prst="rect">
            <a:avLst/>
          </a:prstGeom>
          <a:noFill/>
        </p:spPr>
        <p:txBody>
          <a:bodyPr wrap="square">
            <a:spAutoFit/>
          </a:bodyPr>
          <a:lstStyle/>
          <a:p>
            <a:r>
              <a:rPr lang="en-US" sz="1600">
                <a:solidFill>
                  <a:schemeClr val="tx1">
                    <a:lumMod val="65000"/>
                    <a:lumOff val="35000"/>
                  </a:schemeClr>
                </a:solidFill>
                <a:latin typeface="Segoe UI Semibold" panose="020B0702040204020203" pitchFamily="34" charset="0"/>
                <a:cs typeface="Segoe UI Semibold" panose="020B0702040204020203" pitchFamily="34" charset="0"/>
              </a:rPr>
              <a:t>RFM scores refer to the ranked or scored version of those values (usually on a scale of 1 to 5), based on percentiles or quantiles</a:t>
            </a:r>
          </a:p>
        </p:txBody>
      </p:sp>
      <p:sp>
        <p:nvSpPr>
          <p:cNvPr id="5" name="TextBox 4">
            <a:extLst>
              <a:ext uri="{FF2B5EF4-FFF2-40B4-BE49-F238E27FC236}">
                <a16:creationId xmlns:a16="http://schemas.microsoft.com/office/drawing/2014/main" id="{CC3A86CC-08C8-47BB-935F-DEE109649FFF}"/>
              </a:ext>
            </a:extLst>
          </p:cNvPr>
          <p:cNvSpPr txBox="1"/>
          <p:nvPr/>
        </p:nvSpPr>
        <p:spPr>
          <a:xfrm>
            <a:off x="1154050" y="2138065"/>
            <a:ext cx="6115051" cy="2308324"/>
          </a:xfrm>
          <a:prstGeom prst="rect">
            <a:avLst/>
          </a:prstGeom>
          <a:noFill/>
        </p:spPr>
        <p:txBody>
          <a:bodyPr wrap="square">
            <a:spAutoFit/>
          </a:bodyPr>
          <a:lstStyle/>
          <a:p>
            <a:r>
              <a:rPr lang="en-US" sz="1600">
                <a:solidFill>
                  <a:schemeClr val="tx1">
                    <a:lumMod val="65000"/>
                    <a:lumOff val="35000"/>
                  </a:schemeClr>
                </a:solidFill>
                <a:latin typeface="Segoe UI Semibold" panose="020B0702040204020203" pitchFamily="34" charset="0"/>
                <a:cs typeface="Segoe UI Semibold" panose="020B0702040204020203" pitchFamily="34" charset="0"/>
              </a:rPr>
              <a:t>To calculate RFM Scores, the data needs to be divided into five equal parts. For this, percentiles are used to determine the cutoff points.</a:t>
            </a:r>
          </a:p>
          <a:p>
            <a:endParaRPr lang="en-US" sz="1600"/>
          </a:p>
          <a:p>
            <a:endParaRPr lang="en-US" sz="1600"/>
          </a:p>
          <a:p>
            <a:r>
              <a:rPr lang="en-US" sz="1600">
                <a:solidFill>
                  <a:schemeClr val="tx1">
                    <a:lumMod val="65000"/>
                    <a:lumOff val="35000"/>
                  </a:schemeClr>
                </a:solidFill>
                <a:latin typeface="Segoe UI Semibold" panose="020B0702040204020203" pitchFamily="34" charset="0"/>
                <a:cs typeface="Segoe UI Semibold" panose="020B0702040204020203" pitchFamily="34" charset="0"/>
              </a:rPr>
              <a:t>The 20th percentile refers to a value below which 20% of the data falls, and above which 80% of the data lies. This helps in segmenting customers based on how recently they made a purchase, with more recent activity considered more favorable.</a:t>
            </a:r>
          </a:p>
        </p:txBody>
      </p:sp>
      <p:sp>
        <p:nvSpPr>
          <p:cNvPr id="7" name="TextBox 6">
            <a:extLst>
              <a:ext uri="{FF2B5EF4-FFF2-40B4-BE49-F238E27FC236}">
                <a16:creationId xmlns:a16="http://schemas.microsoft.com/office/drawing/2014/main" id="{1E1618A4-60AE-4645-83BE-15248AF1A08F}"/>
              </a:ext>
            </a:extLst>
          </p:cNvPr>
          <p:cNvSpPr txBox="1"/>
          <p:nvPr/>
        </p:nvSpPr>
        <p:spPr>
          <a:xfrm>
            <a:off x="1154050" y="4765655"/>
            <a:ext cx="6677025" cy="830997"/>
          </a:xfrm>
          <a:prstGeom prst="rect">
            <a:avLst/>
          </a:prstGeom>
          <a:noFill/>
        </p:spPr>
        <p:txBody>
          <a:bodyPr wrap="square">
            <a:spAutoFit/>
          </a:bodyPr>
          <a:lstStyle/>
          <a:p>
            <a:r>
              <a:rPr lang="en-US" sz="1600">
                <a:solidFill>
                  <a:schemeClr val="tx1">
                    <a:lumMod val="65000"/>
                    <a:lumOff val="35000"/>
                  </a:schemeClr>
                </a:solidFill>
                <a:latin typeface="Segoe UI Semibold" panose="020B0702040204020203" pitchFamily="34" charset="0"/>
                <a:cs typeface="Segoe UI Semibold" panose="020B0702040204020203" pitchFamily="34" charset="0"/>
              </a:rPr>
              <a:t>A </a:t>
            </a:r>
            <a:r>
              <a:rPr lang="en-US" sz="1600" b="1">
                <a:solidFill>
                  <a:schemeClr val="tx1">
                    <a:lumMod val="65000"/>
                    <a:lumOff val="35000"/>
                  </a:schemeClr>
                </a:solidFill>
                <a:latin typeface="Segoe UI Semibold" panose="020B0702040204020203" pitchFamily="34" charset="0"/>
                <a:cs typeface="Segoe UI Semibold" panose="020B0702040204020203" pitchFamily="34" charset="0"/>
              </a:rPr>
              <a:t>cutoff point</a:t>
            </a:r>
            <a:r>
              <a:rPr lang="en-US" sz="1600">
                <a:solidFill>
                  <a:schemeClr val="tx1">
                    <a:lumMod val="65000"/>
                    <a:lumOff val="35000"/>
                  </a:schemeClr>
                </a:solidFill>
                <a:latin typeface="Segoe UI Semibold" panose="020B0702040204020203" pitchFamily="34" charset="0"/>
                <a:cs typeface="Segoe UI Semibold" panose="020B0702040204020203" pitchFamily="34" charset="0"/>
              </a:rPr>
              <a:t> is a specific value that divides your data into groups — for example, to separate top 20% customers from the rest based on sales, orders, or recency</a:t>
            </a:r>
          </a:p>
        </p:txBody>
      </p:sp>
      <p:sp>
        <p:nvSpPr>
          <p:cNvPr id="6" name="Rectangle 5">
            <a:extLst>
              <a:ext uri="{FF2B5EF4-FFF2-40B4-BE49-F238E27FC236}">
                <a16:creationId xmlns:a16="http://schemas.microsoft.com/office/drawing/2014/main" id="{4FBCF411-3C36-4AAF-9B3A-FC6788879C7D}"/>
              </a:ext>
            </a:extLst>
          </p:cNvPr>
          <p:cNvSpPr/>
          <p:nvPr/>
        </p:nvSpPr>
        <p:spPr>
          <a:xfrm>
            <a:off x="168965" y="159026"/>
            <a:ext cx="11668703" cy="6440557"/>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 name="TextBox 1">
            <a:extLst>
              <a:ext uri="{FF2B5EF4-FFF2-40B4-BE49-F238E27FC236}">
                <a16:creationId xmlns:a16="http://schemas.microsoft.com/office/drawing/2014/main" id="{6A594B23-F35F-4B8D-8EC0-9B0F0C04D8BE}"/>
              </a:ext>
            </a:extLst>
          </p:cNvPr>
          <p:cNvSpPr txBox="1"/>
          <p:nvPr/>
        </p:nvSpPr>
        <p:spPr>
          <a:xfrm>
            <a:off x="1154050" y="427383"/>
            <a:ext cx="4839246" cy="369332"/>
          </a:xfrm>
          <a:prstGeom prst="rect">
            <a:avLst/>
          </a:prstGeom>
          <a:noFill/>
        </p:spPr>
        <p:txBody>
          <a:bodyPr wrap="square" rtlCol="0">
            <a:spAutoFit/>
          </a:bodyPr>
          <a:lstStyle/>
          <a:p>
            <a:r>
              <a:rPr lang="en-US">
                <a:highlight>
                  <a:srgbClr val="00FFFF"/>
                </a:highlight>
              </a:rPr>
              <a:t>RFM SCORES &amp; Percentile</a:t>
            </a:r>
          </a:p>
        </p:txBody>
      </p:sp>
    </p:spTree>
    <p:extLst>
      <p:ext uri="{BB962C8B-B14F-4D97-AF65-F5344CB8AC3E}">
        <p14:creationId xmlns:p14="http://schemas.microsoft.com/office/powerpoint/2010/main" val="172969268"/>
      </p:ext>
    </p:extLst>
  </p:cSld>
  <p:clrMapOvr>
    <a:masterClrMapping/>
  </p:clrMapOvr>
  <p:transition spd="med" advClick="0" advTm="3000">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6D733-5203-4B0B-9613-79643CF1E4CA}"/>
              </a:ext>
            </a:extLst>
          </p:cNvPr>
          <p:cNvSpPr txBox="1"/>
          <p:nvPr/>
        </p:nvSpPr>
        <p:spPr>
          <a:xfrm>
            <a:off x="800100" y="889844"/>
            <a:ext cx="6096000" cy="1754326"/>
          </a:xfrm>
          <a:prstGeom prst="rect">
            <a:avLst/>
          </a:prstGeom>
          <a:noFill/>
        </p:spPr>
        <p:txBody>
          <a:bodyPr wrap="square">
            <a:spAutoFit/>
          </a:bodyPr>
          <a:lstStyle/>
          <a:p>
            <a:r>
              <a:rPr lang="en-US" sz="1800">
                <a:solidFill>
                  <a:srgbClr val="CC0066"/>
                </a:solidFill>
              </a:rPr>
              <a:t>In the case of Recency (R), the 20th percentile is assigned the highest score of 5, because lower recency (more recent purchases) is better for the business. Following that logic, the 40th, 60th, and 80th percentiles are assigned scores of 4, 3, and 2 respectively, and the rest (above the 80th percentile) receive a score of 1.</a:t>
            </a:r>
          </a:p>
        </p:txBody>
      </p:sp>
      <p:sp>
        <p:nvSpPr>
          <p:cNvPr id="4" name="TextBox 3">
            <a:extLst>
              <a:ext uri="{FF2B5EF4-FFF2-40B4-BE49-F238E27FC236}">
                <a16:creationId xmlns:a16="http://schemas.microsoft.com/office/drawing/2014/main" id="{864B3CF2-40B1-485A-9296-0F03BF401E1F}"/>
              </a:ext>
            </a:extLst>
          </p:cNvPr>
          <p:cNvSpPr txBox="1"/>
          <p:nvPr/>
        </p:nvSpPr>
        <p:spPr>
          <a:xfrm>
            <a:off x="800100" y="2977545"/>
            <a:ext cx="5543550" cy="1569660"/>
          </a:xfrm>
          <a:prstGeom prst="rect">
            <a:avLst/>
          </a:prstGeom>
          <a:noFill/>
        </p:spPr>
        <p:txBody>
          <a:bodyPr wrap="square">
            <a:spAutoFit/>
          </a:bodyPr>
          <a:lstStyle/>
          <a:p>
            <a:r>
              <a:rPr lang="en-US" sz="1200" b="0">
                <a:solidFill>
                  <a:srgbClr val="000000"/>
                </a:solidFill>
                <a:effectLst/>
                <a:latin typeface="Consolas" panose="020B0609020204030204" pitchFamily="49" charset="0"/>
              </a:rPr>
              <a:t>R Score = </a:t>
            </a:r>
          </a:p>
          <a:p>
            <a:r>
              <a:rPr lang="en-US" sz="1200" b="0">
                <a:solidFill>
                  <a:srgbClr val="3165BB"/>
                </a:solidFill>
                <a:effectLst/>
                <a:latin typeface="Consolas" panose="020B0609020204030204" pitchFamily="49" charset="0"/>
              </a:rPr>
              <a:t>SWITCH</a:t>
            </a:r>
            <a:r>
              <a:rPr lang="en-US" sz="1200" b="0">
                <a:solidFill>
                  <a:srgbClr val="000000"/>
                </a:solidFill>
                <a:effectLst/>
                <a:latin typeface="Consolas" panose="020B0609020204030204" pitchFamily="49" charset="0"/>
              </a:rPr>
              <a:t>(</a:t>
            </a:r>
          </a:p>
          <a:p>
            <a:r>
              <a:rPr lang="en-US" sz="1200" b="0">
                <a:solidFill>
                  <a:srgbClr val="000000"/>
                </a:solidFill>
                <a:effectLst/>
                <a:latin typeface="Consolas" panose="020B0609020204030204" pitchFamily="49" charset="0"/>
              </a:rPr>
              <a:t>    </a:t>
            </a:r>
            <a:r>
              <a:rPr lang="en-US" sz="1200" b="0">
                <a:solidFill>
                  <a:srgbClr val="3165BB"/>
                </a:solidFill>
                <a:effectLst/>
                <a:latin typeface="Consolas" panose="020B0609020204030204" pitchFamily="49" charset="0"/>
              </a:rPr>
              <a:t>TRUE</a:t>
            </a:r>
            <a:r>
              <a:rPr lang="en-US" sz="1200" b="0">
                <a:solidFill>
                  <a:srgbClr val="000000"/>
                </a:solidFill>
                <a:effectLst/>
                <a:latin typeface="Consolas" panose="020B0609020204030204" pitchFamily="49" charset="0"/>
              </a:rPr>
              <a:t>(), </a:t>
            </a:r>
          </a:p>
          <a:p>
            <a:r>
              <a:rPr lang="en-US" sz="1200" b="0">
                <a:solidFill>
                  <a:srgbClr val="000000"/>
                </a:solidFill>
                <a:effectLst/>
                <a:latin typeface="Consolas" panose="020B0609020204030204" pitchFamily="49" charset="0"/>
              </a:rPr>
              <a:t>    </a:t>
            </a:r>
            <a:r>
              <a:rPr lang="en-US" sz="1200" b="0">
                <a:solidFill>
                  <a:srgbClr val="001080"/>
                </a:solidFill>
                <a:effectLst/>
                <a:latin typeface="Consolas" panose="020B0609020204030204" pitchFamily="49" charset="0"/>
              </a:rPr>
              <a:t>[R Value]</a:t>
            </a:r>
            <a:r>
              <a:rPr lang="en-US" sz="1200" b="0">
                <a:solidFill>
                  <a:srgbClr val="000000"/>
                </a:solidFill>
                <a:effectLst/>
                <a:latin typeface="Consolas" panose="020B0609020204030204" pitchFamily="49" charset="0"/>
              </a:rPr>
              <a:t> &lt;= </a:t>
            </a:r>
            <a:r>
              <a:rPr lang="en-US" sz="1200" b="0">
                <a:solidFill>
                  <a:srgbClr val="3165BB"/>
                </a:solidFill>
                <a:effectLst/>
                <a:latin typeface="Consolas" panose="020B0609020204030204" pitchFamily="49" charset="0"/>
              </a:rPr>
              <a:t>PERCENTILE.INC</a:t>
            </a:r>
            <a:r>
              <a:rPr lang="en-US" sz="1200" b="0">
                <a:solidFill>
                  <a:srgbClr val="000000"/>
                </a:solidFill>
                <a:effectLst/>
                <a:latin typeface="Consolas" panose="020B0609020204030204" pitchFamily="49" charset="0"/>
              </a:rPr>
              <a:t>(</a:t>
            </a:r>
            <a:r>
              <a:rPr lang="en-US" sz="1200" b="0">
                <a:solidFill>
                  <a:srgbClr val="001080"/>
                </a:solidFill>
                <a:effectLst/>
                <a:latin typeface="Consolas" panose="020B0609020204030204" pitchFamily="49" charset="0"/>
              </a:rPr>
              <a:t>'RFM Table'[R Value]</a:t>
            </a:r>
            <a:r>
              <a:rPr lang="en-US" sz="1200" b="0">
                <a:solidFill>
                  <a:srgbClr val="000000"/>
                </a:solidFill>
                <a:effectLst/>
                <a:latin typeface="Consolas" panose="020B0609020204030204" pitchFamily="49" charset="0"/>
              </a:rPr>
              <a:t>, </a:t>
            </a:r>
            <a:r>
              <a:rPr lang="en-US" sz="1200" b="0">
                <a:solidFill>
                  <a:srgbClr val="098658"/>
                </a:solidFill>
                <a:effectLst/>
                <a:latin typeface="Consolas" panose="020B0609020204030204" pitchFamily="49" charset="0"/>
              </a:rPr>
              <a:t>0.20</a:t>
            </a:r>
            <a:r>
              <a:rPr lang="en-US" sz="1200" b="0">
                <a:solidFill>
                  <a:srgbClr val="000000"/>
                </a:solidFill>
                <a:effectLst/>
                <a:latin typeface="Consolas" panose="020B0609020204030204" pitchFamily="49" charset="0"/>
              </a:rPr>
              <a:t>), </a:t>
            </a:r>
            <a:r>
              <a:rPr lang="en-US" sz="1200" b="0">
                <a:solidFill>
                  <a:srgbClr val="098658"/>
                </a:solidFill>
                <a:effectLst/>
                <a:latin typeface="Consolas" panose="020B0609020204030204" pitchFamily="49" charset="0"/>
              </a:rPr>
              <a:t>5</a:t>
            </a:r>
            <a:r>
              <a:rPr lang="en-US" sz="1200" b="0">
                <a:solidFill>
                  <a:srgbClr val="000000"/>
                </a:solidFill>
                <a:effectLst/>
                <a:latin typeface="Consolas" panose="020B0609020204030204" pitchFamily="49" charset="0"/>
              </a:rPr>
              <a:t>,</a:t>
            </a:r>
          </a:p>
          <a:p>
            <a:r>
              <a:rPr lang="en-US" sz="1200" b="0">
                <a:solidFill>
                  <a:srgbClr val="000000"/>
                </a:solidFill>
                <a:effectLst/>
                <a:latin typeface="Consolas" panose="020B0609020204030204" pitchFamily="49" charset="0"/>
              </a:rPr>
              <a:t>    </a:t>
            </a:r>
            <a:r>
              <a:rPr lang="en-US" sz="1200" b="0">
                <a:solidFill>
                  <a:srgbClr val="001080"/>
                </a:solidFill>
                <a:effectLst/>
                <a:latin typeface="Consolas" panose="020B0609020204030204" pitchFamily="49" charset="0"/>
              </a:rPr>
              <a:t>[R Value]</a:t>
            </a:r>
            <a:r>
              <a:rPr lang="en-US" sz="1200" b="0">
                <a:solidFill>
                  <a:srgbClr val="000000"/>
                </a:solidFill>
                <a:effectLst/>
                <a:latin typeface="Consolas" panose="020B0609020204030204" pitchFamily="49" charset="0"/>
              </a:rPr>
              <a:t> &lt;= </a:t>
            </a:r>
            <a:r>
              <a:rPr lang="en-US" sz="1200" b="0">
                <a:solidFill>
                  <a:srgbClr val="3165BB"/>
                </a:solidFill>
                <a:effectLst/>
                <a:latin typeface="Consolas" panose="020B0609020204030204" pitchFamily="49" charset="0"/>
              </a:rPr>
              <a:t>PERCENTILE.INC</a:t>
            </a:r>
            <a:r>
              <a:rPr lang="en-US" sz="1200" b="0">
                <a:solidFill>
                  <a:srgbClr val="000000"/>
                </a:solidFill>
                <a:effectLst/>
                <a:latin typeface="Consolas" panose="020B0609020204030204" pitchFamily="49" charset="0"/>
              </a:rPr>
              <a:t>(</a:t>
            </a:r>
            <a:r>
              <a:rPr lang="en-US" sz="1200" b="0">
                <a:solidFill>
                  <a:srgbClr val="001080"/>
                </a:solidFill>
                <a:effectLst/>
                <a:latin typeface="Consolas" panose="020B0609020204030204" pitchFamily="49" charset="0"/>
              </a:rPr>
              <a:t>'RFM Table'[R Value]</a:t>
            </a:r>
            <a:r>
              <a:rPr lang="en-US" sz="1200" b="0">
                <a:solidFill>
                  <a:srgbClr val="000000"/>
                </a:solidFill>
                <a:effectLst/>
                <a:latin typeface="Consolas" panose="020B0609020204030204" pitchFamily="49" charset="0"/>
              </a:rPr>
              <a:t>, </a:t>
            </a:r>
            <a:r>
              <a:rPr lang="en-US" sz="1200" b="0">
                <a:solidFill>
                  <a:srgbClr val="098658"/>
                </a:solidFill>
                <a:effectLst/>
                <a:latin typeface="Consolas" panose="020B0609020204030204" pitchFamily="49" charset="0"/>
              </a:rPr>
              <a:t>0.40</a:t>
            </a:r>
            <a:r>
              <a:rPr lang="en-US" sz="1200" b="0">
                <a:solidFill>
                  <a:srgbClr val="000000"/>
                </a:solidFill>
                <a:effectLst/>
                <a:latin typeface="Consolas" panose="020B0609020204030204" pitchFamily="49" charset="0"/>
              </a:rPr>
              <a:t>), </a:t>
            </a:r>
            <a:r>
              <a:rPr lang="en-US" sz="1200" b="0">
                <a:solidFill>
                  <a:srgbClr val="098658"/>
                </a:solidFill>
                <a:effectLst/>
                <a:latin typeface="Consolas" panose="020B0609020204030204" pitchFamily="49" charset="0"/>
              </a:rPr>
              <a:t>4</a:t>
            </a:r>
            <a:r>
              <a:rPr lang="en-US" sz="1200" b="0">
                <a:solidFill>
                  <a:srgbClr val="000000"/>
                </a:solidFill>
                <a:effectLst/>
                <a:latin typeface="Consolas" panose="020B0609020204030204" pitchFamily="49" charset="0"/>
              </a:rPr>
              <a:t>,</a:t>
            </a:r>
          </a:p>
          <a:p>
            <a:r>
              <a:rPr lang="en-US" sz="1200" b="0">
                <a:solidFill>
                  <a:srgbClr val="000000"/>
                </a:solidFill>
                <a:effectLst/>
                <a:latin typeface="Consolas" panose="020B0609020204030204" pitchFamily="49" charset="0"/>
              </a:rPr>
              <a:t>    </a:t>
            </a:r>
            <a:r>
              <a:rPr lang="en-US" sz="1200" b="0">
                <a:solidFill>
                  <a:srgbClr val="001080"/>
                </a:solidFill>
                <a:effectLst/>
                <a:latin typeface="Consolas" panose="020B0609020204030204" pitchFamily="49" charset="0"/>
              </a:rPr>
              <a:t>[R Value]</a:t>
            </a:r>
            <a:r>
              <a:rPr lang="en-US" sz="1200" b="0">
                <a:solidFill>
                  <a:srgbClr val="000000"/>
                </a:solidFill>
                <a:effectLst/>
                <a:latin typeface="Consolas" panose="020B0609020204030204" pitchFamily="49" charset="0"/>
              </a:rPr>
              <a:t> &lt;= </a:t>
            </a:r>
            <a:r>
              <a:rPr lang="en-US" sz="1200" b="0">
                <a:solidFill>
                  <a:srgbClr val="3165BB"/>
                </a:solidFill>
                <a:effectLst/>
                <a:latin typeface="Consolas" panose="020B0609020204030204" pitchFamily="49" charset="0"/>
              </a:rPr>
              <a:t>PERCENTILE.INC</a:t>
            </a:r>
            <a:r>
              <a:rPr lang="en-US" sz="1200" b="0">
                <a:solidFill>
                  <a:srgbClr val="000000"/>
                </a:solidFill>
                <a:effectLst/>
                <a:latin typeface="Consolas" panose="020B0609020204030204" pitchFamily="49" charset="0"/>
              </a:rPr>
              <a:t>(</a:t>
            </a:r>
            <a:r>
              <a:rPr lang="en-US" sz="1200" b="0">
                <a:solidFill>
                  <a:srgbClr val="001080"/>
                </a:solidFill>
                <a:effectLst/>
                <a:latin typeface="Consolas" panose="020B0609020204030204" pitchFamily="49" charset="0"/>
              </a:rPr>
              <a:t>'RFM Table'[R Value]</a:t>
            </a:r>
            <a:r>
              <a:rPr lang="en-US" sz="1200" b="0">
                <a:solidFill>
                  <a:srgbClr val="000000"/>
                </a:solidFill>
                <a:effectLst/>
                <a:latin typeface="Consolas" panose="020B0609020204030204" pitchFamily="49" charset="0"/>
              </a:rPr>
              <a:t>, </a:t>
            </a:r>
            <a:r>
              <a:rPr lang="en-US" sz="1200" b="0">
                <a:solidFill>
                  <a:srgbClr val="098658"/>
                </a:solidFill>
                <a:effectLst/>
                <a:latin typeface="Consolas" panose="020B0609020204030204" pitchFamily="49" charset="0"/>
              </a:rPr>
              <a:t>0.60</a:t>
            </a:r>
            <a:r>
              <a:rPr lang="en-US" sz="1200" b="0">
                <a:solidFill>
                  <a:srgbClr val="000000"/>
                </a:solidFill>
                <a:effectLst/>
                <a:latin typeface="Consolas" panose="020B0609020204030204" pitchFamily="49" charset="0"/>
              </a:rPr>
              <a:t>), </a:t>
            </a:r>
            <a:r>
              <a:rPr lang="en-US" sz="1200" b="0">
                <a:solidFill>
                  <a:srgbClr val="098658"/>
                </a:solidFill>
                <a:effectLst/>
                <a:latin typeface="Consolas" panose="020B0609020204030204" pitchFamily="49" charset="0"/>
              </a:rPr>
              <a:t>3</a:t>
            </a:r>
            <a:r>
              <a:rPr lang="en-US" sz="1200" b="0">
                <a:solidFill>
                  <a:srgbClr val="000000"/>
                </a:solidFill>
                <a:effectLst/>
                <a:latin typeface="Consolas" panose="020B0609020204030204" pitchFamily="49" charset="0"/>
              </a:rPr>
              <a:t>,</a:t>
            </a:r>
          </a:p>
          <a:p>
            <a:r>
              <a:rPr lang="en-US" sz="1200" b="0">
                <a:solidFill>
                  <a:srgbClr val="000000"/>
                </a:solidFill>
                <a:effectLst/>
                <a:latin typeface="Consolas" panose="020B0609020204030204" pitchFamily="49" charset="0"/>
              </a:rPr>
              <a:t>    </a:t>
            </a:r>
            <a:r>
              <a:rPr lang="en-US" sz="1200" b="0">
                <a:solidFill>
                  <a:srgbClr val="001080"/>
                </a:solidFill>
                <a:effectLst/>
                <a:latin typeface="Consolas" panose="020B0609020204030204" pitchFamily="49" charset="0"/>
              </a:rPr>
              <a:t>[R Value]</a:t>
            </a:r>
            <a:r>
              <a:rPr lang="en-US" sz="1200" b="0">
                <a:solidFill>
                  <a:srgbClr val="000000"/>
                </a:solidFill>
                <a:effectLst/>
                <a:latin typeface="Consolas" panose="020B0609020204030204" pitchFamily="49" charset="0"/>
              </a:rPr>
              <a:t> &lt;= </a:t>
            </a:r>
            <a:r>
              <a:rPr lang="en-US" sz="1200" b="0">
                <a:solidFill>
                  <a:srgbClr val="3165BB"/>
                </a:solidFill>
                <a:effectLst/>
                <a:latin typeface="Consolas" panose="020B0609020204030204" pitchFamily="49" charset="0"/>
              </a:rPr>
              <a:t>PERCENTILE.INC</a:t>
            </a:r>
            <a:r>
              <a:rPr lang="en-US" sz="1200" b="0">
                <a:solidFill>
                  <a:srgbClr val="000000"/>
                </a:solidFill>
                <a:effectLst/>
                <a:latin typeface="Consolas" panose="020B0609020204030204" pitchFamily="49" charset="0"/>
              </a:rPr>
              <a:t>(</a:t>
            </a:r>
            <a:r>
              <a:rPr lang="en-US" sz="1200" b="0">
                <a:solidFill>
                  <a:srgbClr val="001080"/>
                </a:solidFill>
                <a:effectLst/>
                <a:latin typeface="Consolas" panose="020B0609020204030204" pitchFamily="49" charset="0"/>
              </a:rPr>
              <a:t>'RFM Table'[R Value]</a:t>
            </a:r>
            <a:r>
              <a:rPr lang="en-US" sz="1200" b="0">
                <a:solidFill>
                  <a:srgbClr val="000000"/>
                </a:solidFill>
                <a:effectLst/>
                <a:latin typeface="Consolas" panose="020B0609020204030204" pitchFamily="49" charset="0"/>
              </a:rPr>
              <a:t>, </a:t>
            </a:r>
            <a:r>
              <a:rPr lang="en-US" sz="1200" b="0">
                <a:solidFill>
                  <a:srgbClr val="098658"/>
                </a:solidFill>
                <a:effectLst/>
                <a:latin typeface="Consolas" panose="020B0609020204030204" pitchFamily="49" charset="0"/>
              </a:rPr>
              <a:t>0.80</a:t>
            </a:r>
            <a:r>
              <a:rPr lang="en-US" sz="1200" b="0">
                <a:solidFill>
                  <a:srgbClr val="000000"/>
                </a:solidFill>
                <a:effectLst/>
                <a:latin typeface="Consolas" panose="020B0609020204030204" pitchFamily="49" charset="0"/>
              </a:rPr>
              <a:t>), </a:t>
            </a:r>
            <a:r>
              <a:rPr lang="en-US" sz="1200" b="0">
                <a:solidFill>
                  <a:srgbClr val="098658"/>
                </a:solidFill>
                <a:effectLst/>
                <a:latin typeface="Consolas" panose="020B0609020204030204" pitchFamily="49" charset="0"/>
              </a:rPr>
              <a:t>2</a:t>
            </a:r>
            <a:r>
              <a:rPr lang="en-US" sz="1200" b="0">
                <a:solidFill>
                  <a:srgbClr val="000000"/>
                </a:solidFill>
                <a:effectLst/>
                <a:latin typeface="Consolas" panose="020B0609020204030204" pitchFamily="49" charset="0"/>
              </a:rPr>
              <a:t>,</a:t>
            </a:r>
          </a:p>
          <a:p>
            <a:r>
              <a:rPr lang="en-US" sz="1200" b="0">
                <a:solidFill>
                  <a:srgbClr val="000000"/>
                </a:solidFill>
                <a:effectLst/>
                <a:latin typeface="Consolas" panose="020B0609020204030204" pitchFamily="49" charset="0"/>
              </a:rPr>
              <a:t>     </a:t>
            </a:r>
            <a:r>
              <a:rPr lang="en-US" sz="1200" b="0">
                <a:solidFill>
                  <a:srgbClr val="098658"/>
                </a:solidFill>
                <a:effectLst/>
                <a:latin typeface="Consolas" panose="020B0609020204030204" pitchFamily="49" charset="0"/>
              </a:rPr>
              <a:t>1</a:t>
            </a:r>
            <a:r>
              <a:rPr lang="en-US" sz="1200" b="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E46F12E9-BECF-4FDF-AA11-DE3730ED8EE1}"/>
              </a:ext>
            </a:extLst>
          </p:cNvPr>
          <p:cNvSpPr/>
          <p:nvPr/>
        </p:nvSpPr>
        <p:spPr>
          <a:xfrm>
            <a:off x="168965" y="159026"/>
            <a:ext cx="11668703" cy="6440557"/>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 name="TextBox 1">
            <a:extLst>
              <a:ext uri="{FF2B5EF4-FFF2-40B4-BE49-F238E27FC236}">
                <a16:creationId xmlns:a16="http://schemas.microsoft.com/office/drawing/2014/main" id="{3712A0B3-0BC5-4E63-ABC1-2B1196D2ECFC}"/>
              </a:ext>
            </a:extLst>
          </p:cNvPr>
          <p:cNvSpPr txBox="1"/>
          <p:nvPr/>
        </p:nvSpPr>
        <p:spPr>
          <a:xfrm>
            <a:off x="715617" y="371803"/>
            <a:ext cx="4383157" cy="369332"/>
          </a:xfrm>
          <a:prstGeom prst="rect">
            <a:avLst/>
          </a:prstGeom>
          <a:noFill/>
        </p:spPr>
        <p:txBody>
          <a:bodyPr wrap="square" rtlCol="0">
            <a:spAutoFit/>
          </a:bodyPr>
          <a:lstStyle/>
          <a:p>
            <a:r>
              <a:rPr lang="en-US">
                <a:highlight>
                  <a:srgbClr val="00FF00"/>
                </a:highlight>
              </a:rPr>
              <a:t>RFM Score: Explanation and Calculation</a:t>
            </a:r>
          </a:p>
        </p:txBody>
      </p:sp>
    </p:spTree>
    <p:extLst>
      <p:ext uri="{BB962C8B-B14F-4D97-AF65-F5344CB8AC3E}">
        <p14:creationId xmlns:p14="http://schemas.microsoft.com/office/powerpoint/2010/main" val="1149322038"/>
      </p:ext>
    </p:extLst>
  </p:cSld>
  <p:clrMapOvr>
    <a:masterClrMapping/>
  </p:clrMapOvr>
  <p:transition spd="med" advClick="0" advTm="3000">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7ED2277-6E8B-4BD2-BA3C-80A30147328F}"/>
              </a:ext>
            </a:extLst>
          </p:cNvPr>
          <p:cNvSpPr txBox="1"/>
          <p:nvPr/>
        </p:nvSpPr>
        <p:spPr>
          <a:xfrm>
            <a:off x="818008" y="1138858"/>
            <a:ext cx="6200774" cy="3970318"/>
          </a:xfrm>
          <a:prstGeom prst="rect">
            <a:avLst/>
          </a:prstGeom>
          <a:noFill/>
        </p:spPr>
        <p:txBody>
          <a:bodyPr wrap="square">
            <a:spAutoFit/>
          </a:bodyPr>
          <a:lstStyle/>
          <a:p>
            <a:r>
              <a:rPr lang="en-US" dirty="0">
                <a:solidFill>
                  <a:srgbClr val="7030A0"/>
                </a:solidFill>
              </a:rPr>
              <a:t>For </a:t>
            </a:r>
            <a:r>
              <a:rPr lang="en-US" b="1" dirty="0">
                <a:solidFill>
                  <a:srgbClr val="7030A0"/>
                </a:solidFill>
              </a:rPr>
              <a:t>Frequency (F)</a:t>
            </a:r>
            <a:r>
              <a:rPr lang="en-US" dirty="0">
                <a:solidFill>
                  <a:srgbClr val="7030A0"/>
                </a:solidFill>
              </a:rPr>
              <a:t>, customers who have placed orders more frequently (i.e., have higher order counts) are more valuable to the business. Therefore, those </a:t>
            </a:r>
            <a:r>
              <a:rPr lang="en-US" b="1" dirty="0">
                <a:solidFill>
                  <a:srgbClr val="7030A0"/>
                </a:solidFill>
              </a:rPr>
              <a:t>above the 80th percentile</a:t>
            </a:r>
            <a:r>
              <a:rPr lang="en-US" dirty="0">
                <a:solidFill>
                  <a:srgbClr val="7030A0"/>
                </a:solidFill>
              </a:rPr>
              <a:t>—meaning they have ordered more frequently than 80% of customers—are assigned the </a:t>
            </a:r>
            <a:r>
              <a:rPr lang="en-US" b="1" dirty="0">
                <a:solidFill>
                  <a:srgbClr val="7030A0"/>
                </a:solidFill>
              </a:rPr>
              <a:t>highest score of 5</a:t>
            </a:r>
            <a:r>
              <a:rPr lang="en-US" dirty="0">
                <a:solidFill>
                  <a:srgbClr val="7030A0"/>
                </a:solidFill>
              </a:rPr>
              <a:t>. Customers with lower order frequencies fall into lower percentile ranges and receive lower scores accordingly.</a:t>
            </a:r>
          </a:p>
          <a:p>
            <a:endParaRPr lang="en-US" dirty="0">
              <a:solidFill>
                <a:srgbClr val="7030A0"/>
              </a:solidFill>
            </a:endParaRPr>
          </a:p>
          <a:p>
            <a:r>
              <a:rPr lang="en-US" dirty="0">
                <a:solidFill>
                  <a:srgbClr val="7030A0"/>
                </a:solidFill>
              </a:rPr>
              <a:t>The same logic applies to the </a:t>
            </a:r>
            <a:r>
              <a:rPr lang="en-US" b="1" dirty="0">
                <a:solidFill>
                  <a:srgbClr val="7030A0"/>
                </a:solidFill>
              </a:rPr>
              <a:t>Monetary (M)</a:t>
            </a:r>
            <a:r>
              <a:rPr lang="en-US" dirty="0">
                <a:solidFill>
                  <a:srgbClr val="7030A0"/>
                </a:solidFill>
              </a:rPr>
              <a:t> value. Customers who generate higher revenue or profit are better for the business. So, those </a:t>
            </a:r>
            <a:r>
              <a:rPr lang="en-US" b="1" dirty="0">
                <a:solidFill>
                  <a:srgbClr val="7030A0"/>
                </a:solidFill>
              </a:rPr>
              <a:t>above the 80th percentile</a:t>
            </a:r>
            <a:r>
              <a:rPr lang="en-US" dirty="0">
                <a:solidFill>
                  <a:srgbClr val="7030A0"/>
                </a:solidFill>
              </a:rPr>
              <a:t> in spending are assigned a score of </a:t>
            </a:r>
            <a:r>
              <a:rPr lang="en-US" b="1" dirty="0">
                <a:solidFill>
                  <a:srgbClr val="7030A0"/>
                </a:solidFill>
              </a:rPr>
              <a:t>5</a:t>
            </a:r>
            <a:r>
              <a:rPr lang="en-US" dirty="0">
                <a:solidFill>
                  <a:srgbClr val="7030A0"/>
                </a:solidFill>
              </a:rPr>
              <a:t>, and lower-spending customers receive proportionally lower scores based on the percentile they fall into.</a:t>
            </a:r>
          </a:p>
        </p:txBody>
      </p:sp>
      <p:sp>
        <p:nvSpPr>
          <p:cNvPr id="3" name="Rectangle 2">
            <a:extLst>
              <a:ext uri="{FF2B5EF4-FFF2-40B4-BE49-F238E27FC236}">
                <a16:creationId xmlns:a16="http://schemas.microsoft.com/office/drawing/2014/main" id="{A63EFF56-E93C-4FD2-9FBA-B8CAA701C649}"/>
              </a:ext>
            </a:extLst>
          </p:cNvPr>
          <p:cNvSpPr/>
          <p:nvPr/>
        </p:nvSpPr>
        <p:spPr>
          <a:xfrm>
            <a:off x="168965" y="159026"/>
            <a:ext cx="11668703" cy="6440557"/>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2544939544"/>
      </p:ext>
    </p:extLst>
  </p:cSld>
  <p:clrMapOvr>
    <a:masterClrMapping/>
  </p:clrMapOvr>
  <p:transition spd="med" advClick="0" advTm="3000">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2067FD-62E4-4E77-AD05-6E07B055B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6604" y="840665"/>
            <a:ext cx="3627120" cy="3329940"/>
          </a:xfrm>
          <a:prstGeom prst="rect">
            <a:avLst/>
          </a:prstGeom>
        </p:spPr>
      </p:pic>
      <p:pic>
        <p:nvPicPr>
          <p:cNvPr id="4" name="Picture 3">
            <a:extLst>
              <a:ext uri="{FF2B5EF4-FFF2-40B4-BE49-F238E27FC236}">
                <a16:creationId xmlns:a16="http://schemas.microsoft.com/office/drawing/2014/main" id="{B5BC5BD2-D61E-478C-98CE-1E2EC083C0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503" y="576431"/>
            <a:ext cx="5219700" cy="3954780"/>
          </a:xfrm>
          <a:prstGeom prst="rect">
            <a:avLst/>
          </a:prstGeom>
        </p:spPr>
      </p:pic>
      <p:pic>
        <p:nvPicPr>
          <p:cNvPr id="5" name="Picture 4">
            <a:extLst>
              <a:ext uri="{FF2B5EF4-FFF2-40B4-BE49-F238E27FC236}">
                <a16:creationId xmlns:a16="http://schemas.microsoft.com/office/drawing/2014/main" id="{8E8514A1-DCB8-4EB5-86C5-FF268FF508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1294" y="1124510"/>
            <a:ext cx="701040" cy="2407920"/>
          </a:xfrm>
          <a:prstGeom prst="rect">
            <a:avLst/>
          </a:prstGeom>
        </p:spPr>
      </p:pic>
      <p:pic>
        <p:nvPicPr>
          <p:cNvPr id="7" name="Picture 6">
            <a:extLst>
              <a:ext uri="{FF2B5EF4-FFF2-40B4-BE49-F238E27FC236}">
                <a16:creationId xmlns:a16="http://schemas.microsoft.com/office/drawing/2014/main" id="{467CA3EF-872E-448E-9E12-9FD6ADFD98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8916" y="576431"/>
            <a:ext cx="678180" cy="2595394"/>
          </a:xfrm>
          <a:prstGeom prst="rect">
            <a:avLst/>
          </a:prstGeom>
        </p:spPr>
      </p:pic>
      <p:sp>
        <p:nvSpPr>
          <p:cNvPr id="9" name="TextBox 8">
            <a:extLst>
              <a:ext uri="{FF2B5EF4-FFF2-40B4-BE49-F238E27FC236}">
                <a16:creationId xmlns:a16="http://schemas.microsoft.com/office/drawing/2014/main" id="{9438FABE-75D6-4BE4-9958-8A34A27CB228}"/>
              </a:ext>
            </a:extLst>
          </p:cNvPr>
          <p:cNvSpPr txBox="1"/>
          <p:nvPr/>
        </p:nvSpPr>
        <p:spPr>
          <a:xfrm>
            <a:off x="501747" y="1622354"/>
            <a:ext cx="4072021" cy="2800767"/>
          </a:xfrm>
          <a:prstGeom prst="rect">
            <a:avLst/>
          </a:prstGeom>
          <a:noFill/>
        </p:spPr>
        <p:txBody>
          <a:bodyPr wrap="square">
            <a:spAutoFit/>
          </a:bodyPr>
          <a:lstStyle/>
          <a:p>
            <a:r>
              <a:rPr lang="en-US" sz="1600" dirty="0">
                <a:solidFill>
                  <a:schemeClr val="tx1">
                    <a:lumMod val="65000"/>
                    <a:lumOff val="35000"/>
                  </a:schemeClr>
                </a:solidFill>
                <a:latin typeface="Segoe UI Semibold" panose="020B0702040204020203" pitchFamily="34" charset="0"/>
                <a:cs typeface="Segoe UI Semibold" panose="020B0702040204020203" pitchFamily="34" charset="0"/>
              </a:rPr>
              <a:t>New columns were added as R Score, F Score, and M Score. According to the M Score of 5, the corresponding customers show the highest revenue values — such as 10,289, 9,180, and 10,391. Similarly, for an R Score of 5, the R values show the lowest recency — like 4, 13, 7, and 13 — indicating these customers purchased most recently. Likewise, an F Score of 5 is assigned to customers with the highest number of orders, such as 26 and 25.</a:t>
            </a:r>
          </a:p>
        </p:txBody>
      </p:sp>
      <p:sp>
        <p:nvSpPr>
          <p:cNvPr id="8" name="Rectangle 7">
            <a:extLst>
              <a:ext uri="{FF2B5EF4-FFF2-40B4-BE49-F238E27FC236}">
                <a16:creationId xmlns:a16="http://schemas.microsoft.com/office/drawing/2014/main" id="{366D1C79-A8B9-4240-B0D3-EB43F391B844}"/>
              </a:ext>
            </a:extLst>
          </p:cNvPr>
          <p:cNvSpPr/>
          <p:nvPr/>
        </p:nvSpPr>
        <p:spPr>
          <a:xfrm>
            <a:off x="168965" y="159026"/>
            <a:ext cx="11668703" cy="6440557"/>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3050355199"/>
      </p:ext>
    </p:extLst>
  </p:cSld>
  <p:clrMapOvr>
    <a:masterClrMapping/>
  </p:clrMapOvr>
  <p:transition spd="med" advClick="0" advTm="3000">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1394</TotalTime>
  <Words>1741</Words>
  <Application>Microsoft Office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Consolas</vt:lpstr>
      <vt:lpstr>Segoe UI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71</cp:revision>
  <dcterms:created xsi:type="dcterms:W3CDTF">2025-07-14T09:17:44Z</dcterms:created>
  <dcterms:modified xsi:type="dcterms:W3CDTF">2025-10-23T06:52:48Z</dcterms:modified>
</cp:coreProperties>
</file>