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9" r:id="rId2"/>
    <p:sldId id="260" r:id="rId3"/>
    <p:sldId id="263" r:id="rId4"/>
    <p:sldId id="264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1" y="1"/>
            <a:ext cx="2972421" cy="45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028" y="1"/>
            <a:ext cx="2972421" cy="45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6422" y="4344025"/>
            <a:ext cx="5485158" cy="411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1" y="8684927"/>
            <a:ext cx="2972421" cy="45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028" y="8684927"/>
            <a:ext cx="2972421" cy="45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27565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694944"/>
            <a:ext cx="82299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28626" y="1344169"/>
            <a:ext cx="405923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2418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308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624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64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433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4329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60"/>
              </a:spcBef>
              <a:spcAft>
                <a:spcPts val="0"/>
              </a:spcAft>
              <a:buClr>
                <a:srgbClr val="688A92"/>
              </a:buClr>
              <a:buSzPts val="198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329" algn="l" rtl="0">
              <a:spcBef>
                <a:spcPts val="360"/>
              </a:spcBef>
              <a:spcAft>
                <a:spcPts val="0"/>
              </a:spcAft>
              <a:buClr>
                <a:srgbClr val="688A9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329" algn="l" rtl="0">
              <a:spcBef>
                <a:spcPts val="360"/>
              </a:spcBef>
              <a:spcAft>
                <a:spcPts val="0"/>
              </a:spcAft>
              <a:buClr>
                <a:srgbClr val="688A9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329" algn="l" rtl="0">
              <a:spcBef>
                <a:spcPts val="360"/>
              </a:spcBef>
              <a:spcAft>
                <a:spcPts val="0"/>
              </a:spcAft>
              <a:buClr>
                <a:srgbClr val="688A9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640265" y="1344169"/>
            <a:ext cx="406082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2418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308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624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64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433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4329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60"/>
              </a:spcBef>
              <a:spcAft>
                <a:spcPts val="0"/>
              </a:spcAft>
              <a:buClr>
                <a:srgbClr val="688A92"/>
              </a:buClr>
              <a:buSzPts val="198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329" algn="l" rtl="0">
              <a:spcBef>
                <a:spcPts val="360"/>
              </a:spcBef>
              <a:spcAft>
                <a:spcPts val="0"/>
              </a:spcAft>
              <a:buClr>
                <a:srgbClr val="688A9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329" algn="l" rtl="0">
              <a:spcBef>
                <a:spcPts val="360"/>
              </a:spcBef>
              <a:spcAft>
                <a:spcPts val="0"/>
              </a:spcAft>
              <a:buClr>
                <a:srgbClr val="688A9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329" algn="l" rtl="0">
              <a:spcBef>
                <a:spcPts val="360"/>
              </a:spcBef>
              <a:spcAft>
                <a:spcPts val="0"/>
              </a:spcAft>
              <a:buClr>
                <a:srgbClr val="688A9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29768" y="365760"/>
            <a:ext cx="82296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29769" y="134416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64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29769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624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64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433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036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036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036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0359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0359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6" y="134416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64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624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64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433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036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036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0360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0359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0359" algn="l" rtl="0">
              <a:spcBef>
                <a:spcPts val="320"/>
              </a:spcBef>
              <a:spcAft>
                <a:spcPts val="0"/>
              </a:spcAft>
              <a:buClr>
                <a:srgbClr val="688A92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694944"/>
            <a:ext cx="82299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1" y="819548"/>
            <a:ext cx="3008313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575050" y="273051"/>
            <a:ext cx="5111751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52119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52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18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308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6239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6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Clr>
                <a:srgbClr val="688A92"/>
              </a:buClr>
              <a:buSzPts val="2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spcBef>
                <a:spcPts val="400"/>
              </a:spcBef>
              <a:spcAft>
                <a:spcPts val="0"/>
              </a:spcAft>
              <a:buClr>
                <a:srgbClr val="688A92"/>
              </a:buClr>
              <a:buSzPts val="2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spcBef>
                <a:spcPts val="400"/>
              </a:spcBef>
              <a:spcAft>
                <a:spcPts val="0"/>
              </a:spcAft>
              <a:buClr>
                <a:srgbClr val="688A92"/>
              </a:buClr>
              <a:buSzPts val="2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spcBef>
                <a:spcPts val="400"/>
              </a:spcBef>
              <a:spcAft>
                <a:spcPts val="0"/>
              </a:spcAft>
              <a:buClr>
                <a:srgbClr val="688A92"/>
              </a:buClr>
              <a:buSzPts val="2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57201" y="1435101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32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688A9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rgbClr val="688A9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688A9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rgbClr val="688A9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792288" y="5059562"/>
            <a:ext cx="54864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5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308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64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688A92"/>
              </a:buClr>
              <a:buSzPts val="2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688A92"/>
              </a:buClr>
              <a:buSzPts val="2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688A92"/>
              </a:buClr>
              <a:buSzPts val="2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688A92"/>
              </a:buClr>
              <a:buSzPts val="2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792288" y="5367339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32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688A9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rgbClr val="688A9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688A9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rgbClr val="688A92"/>
              </a:buClr>
              <a:buSzPts val="99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694944"/>
            <a:ext cx="82299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 rot="5400000">
            <a:off x="2160333" y="-349820"/>
            <a:ext cx="4818888" cy="8225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036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639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6389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6389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6389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389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39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39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 rot="5400000">
            <a:off x="5624612" y="3152876"/>
            <a:ext cx="58547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 rot="5400000">
            <a:off x="529433" y="278608"/>
            <a:ext cx="5854700" cy="605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036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639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6389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6389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6389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389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39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39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ribbon.jp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6629400"/>
            <a:ext cx="9144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694944"/>
            <a:ext cx="82299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30214" y="1274763"/>
            <a:ext cx="8275637" cy="494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475" tIns="43225" rIns="86475" bIns="43225" anchor="t" anchorCtr="0">
            <a:noAutofit/>
          </a:bodyPr>
          <a:lstStyle/>
          <a:p>
            <a:pPr marL="222250" marR="0" lvl="0" indent="-68579" algn="l" rtl="0">
              <a:spcBef>
                <a:spcPts val="0"/>
              </a:spcBef>
              <a:spcAft>
                <a:spcPts val="0"/>
              </a:spcAft>
              <a:buClr>
                <a:srgbClr val="688A92"/>
              </a:buClr>
              <a:buSzPts val="2420"/>
              <a:buFont typeface="Noto Sans Symbols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353312"/>
            <a:ext cx="8225153" cy="481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036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639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6389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6389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6389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389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39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390" algn="l" rtl="0">
              <a:spcBef>
                <a:spcPts val="280"/>
              </a:spcBef>
              <a:spcAft>
                <a:spcPts val="0"/>
              </a:spcAft>
              <a:buClr>
                <a:srgbClr val="688A92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/>
          <p:nvPr/>
        </p:nvSpPr>
        <p:spPr>
          <a:xfrm>
            <a:off x="4114800" y="6675120"/>
            <a:ext cx="91440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− </a:t>
            </a: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−</a:t>
            </a: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28601" y="6657976"/>
            <a:ext cx="2174875" cy="12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2014 ZS Associates     |     CONFIDENTIAL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6738938" y="6714077"/>
            <a:ext cx="2176463" cy="73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2017 YDS Submission Guidelines-_For Candidate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8EDD-6364-45A8-95A5-80728BC7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7" y="467139"/>
            <a:ext cx="7845426" cy="517086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Data Prep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3E023-C824-4585-88A5-C78909439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1219995"/>
            <a:ext cx="7772400" cy="4345918"/>
          </a:xfrm>
        </p:spPr>
        <p:txBody>
          <a:bodyPr anchor="t" anchorCtr="0"/>
          <a:lstStyle/>
          <a:p>
            <a:pPr marL="548640" lvl="6" indent="-285750">
              <a:buFont typeface="Wingdings" panose="05000000000000000000" pitchFamily="2" charset="2"/>
              <a:buChar char="Ø"/>
            </a:pPr>
            <a:r>
              <a:rPr lang="en-US" sz="1200" b="1" u="sng" dirty="0">
                <a:solidFill>
                  <a:schemeClr val="tx1"/>
                </a:solidFill>
              </a:rPr>
              <a:t>Quality checks performed / Errors found</a:t>
            </a:r>
            <a:r>
              <a:rPr lang="en-US" sz="1200" b="1" dirty="0">
                <a:solidFill>
                  <a:schemeClr val="tx1"/>
                </a:solidFill>
              </a:rPr>
              <a:t>: </a:t>
            </a:r>
          </a:p>
          <a:p>
            <a:pPr marL="1005840" lvl="7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‘Type of shot’ data was split into two variables. Merged them into one.</a:t>
            </a:r>
          </a:p>
          <a:p>
            <a:pPr marL="1005840" lvl="7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‘</a:t>
            </a:r>
            <a:r>
              <a:rPr lang="en-US" sz="1200" dirty="0" err="1">
                <a:solidFill>
                  <a:schemeClr val="tx1"/>
                </a:solidFill>
              </a:rPr>
              <a:t>date_of_game</a:t>
            </a:r>
            <a:r>
              <a:rPr lang="en-US" sz="1200" dirty="0">
                <a:solidFill>
                  <a:schemeClr val="tx1"/>
                </a:solidFill>
              </a:rPr>
              <a:t>’ and ‘</a:t>
            </a:r>
            <a:r>
              <a:rPr lang="en-US" sz="1200" dirty="0" err="1">
                <a:solidFill>
                  <a:schemeClr val="tx1"/>
                </a:solidFill>
              </a:rPr>
              <a:t>game_season</a:t>
            </a:r>
            <a:r>
              <a:rPr lang="en-US" sz="1200" dirty="0">
                <a:solidFill>
                  <a:schemeClr val="tx1"/>
                </a:solidFill>
              </a:rPr>
              <a:t>’, both should be having values in sync. However, there were many anomalies found. Created new feature ‘</a:t>
            </a:r>
            <a:r>
              <a:rPr lang="en-US" sz="1200" dirty="0" err="1">
                <a:solidFill>
                  <a:schemeClr val="tx1"/>
                </a:solidFill>
              </a:rPr>
              <a:t>season_of_game</a:t>
            </a:r>
            <a:r>
              <a:rPr lang="en-US" sz="1200" dirty="0">
                <a:solidFill>
                  <a:schemeClr val="tx1"/>
                </a:solidFill>
              </a:rPr>
              <a:t>’ to hold correct values using both variables.</a:t>
            </a:r>
          </a:p>
          <a:p>
            <a:pPr marL="1005840" lvl="7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Except 2, all the variables had missing values.</a:t>
            </a:r>
          </a:p>
          <a:p>
            <a:pPr marL="1005840" lvl="7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‘home/away’ variable had data formatting problem while representing home &amp; away team names.</a:t>
            </a:r>
          </a:p>
          <a:p>
            <a:pPr marL="1005840" lvl="7" indent="-285750"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/>
              </a:solidFill>
            </a:endParaRPr>
          </a:p>
          <a:p>
            <a:pPr marL="1005840" lvl="7" indent="-285750"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/>
              </a:solidFill>
            </a:endParaRPr>
          </a:p>
          <a:p>
            <a:pPr marL="548640" lvl="6" indent="-285750">
              <a:buFont typeface="Wingdings" panose="05000000000000000000" pitchFamily="2" charset="2"/>
              <a:buChar char="Ø"/>
            </a:pPr>
            <a:r>
              <a:rPr lang="en-US" sz="1200" b="1" u="sng" dirty="0">
                <a:solidFill>
                  <a:schemeClr val="tx1"/>
                </a:solidFill>
              </a:rPr>
              <a:t>Data preprocessing steps</a:t>
            </a:r>
            <a:r>
              <a:rPr lang="en-US" sz="1200" b="1" dirty="0">
                <a:solidFill>
                  <a:schemeClr val="tx1"/>
                </a:solidFill>
              </a:rPr>
              <a:t>:</a:t>
            </a:r>
          </a:p>
          <a:p>
            <a:pPr marL="1005840" lvl="7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Dropped ‘Unnamed: 0’ variable – as it was just kind of an index.</a:t>
            </a:r>
          </a:p>
          <a:p>
            <a:pPr marL="1005840" lvl="7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Dropped all duplicated variable, or variables used to create new features, making them redundant.</a:t>
            </a:r>
          </a:p>
          <a:p>
            <a:pPr marL="1005840" lvl="7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Missing values for categorical variables were replaced with Mode value.</a:t>
            </a:r>
          </a:p>
          <a:p>
            <a:pPr marL="1005840" lvl="7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Missing values for non-categorical variables  were replaced with Median value.</a:t>
            </a:r>
          </a:p>
          <a:p>
            <a:pPr marL="1005840" lvl="7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Set </a:t>
            </a:r>
            <a:r>
              <a:rPr lang="en-US" sz="1200" dirty="0" err="1">
                <a:solidFill>
                  <a:schemeClr val="tx1"/>
                </a:solidFill>
              </a:rPr>
              <a:t>shot_id_number</a:t>
            </a:r>
            <a:r>
              <a:rPr lang="en-US" sz="1200" dirty="0">
                <a:solidFill>
                  <a:schemeClr val="tx1"/>
                </a:solidFill>
              </a:rPr>
              <a:t> is index, as the result is expected in the same format.</a:t>
            </a:r>
          </a:p>
          <a:p>
            <a:pPr marL="1005840" lvl="7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‘home/away’ variable data formatting problem resolved by bringing all data into single format.</a:t>
            </a:r>
          </a:p>
          <a:p>
            <a:pPr marL="1005840" lvl="7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‘</a:t>
            </a:r>
            <a:r>
              <a:rPr lang="en-US" sz="1200" dirty="0" err="1">
                <a:solidFill>
                  <a:schemeClr val="tx1"/>
                </a:solidFill>
              </a:rPr>
              <a:t>remaining_min</a:t>
            </a:r>
            <a:r>
              <a:rPr lang="en-US" sz="1200" dirty="0">
                <a:solidFill>
                  <a:schemeClr val="tx1"/>
                </a:solidFill>
              </a:rPr>
              <a:t>’ and ‘</a:t>
            </a:r>
            <a:r>
              <a:rPr lang="en-US" sz="1200" dirty="0" err="1">
                <a:solidFill>
                  <a:schemeClr val="tx1"/>
                </a:solidFill>
              </a:rPr>
              <a:t>remaining_sec</a:t>
            </a:r>
            <a:r>
              <a:rPr lang="en-US" sz="1200" dirty="0">
                <a:solidFill>
                  <a:schemeClr val="tx1"/>
                </a:solidFill>
              </a:rPr>
              <a:t>’ combined to create new feature ‘</a:t>
            </a:r>
            <a:r>
              <a:rPr lang="en-US" sz="1200" dirty="0" err="1">
                <a:solidFill>
                  <a:schemeClr val="tx1"/>
                </a:solidFill>
              </a:rPr>
              <a:t>remaining_seconds</a:t>
            </a:r>
            <a:r>
              <a:rPr lang="en-US" sz="1200" dirty="0">
                <a:solidFill>
                  <a:schemeClr val="tx1"/>
                </a:solidFill>
              </a:rPr>
              <a:t>’ to represent remaining time in seconds ‘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  <a:p>
            <a:pPr marL="1005840" lvl="7" indent="-285750"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/>
              </a:solidFill>
            </a:endParaRPr>
          </a:p>
          <a:p>
            <a:pPr marL="1005840" lvl="7" indent="-285750"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68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A375B3D-0C04-463F-932B-808B36DB8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7" y="467139"/>
            <a:ext cx="7845426" cy="517086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EDA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AFBE667-CB3F-4EA1-94B1-B88F131D1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1219995"/>
            <a:ext cx="7772400" cy="4345918"/>
          </a:xfrm>
        </p:spPr>
        <p:txBody>
          <a:bodyPr anchor="t" anchorCtr="0"/>
          <a:lstStyle/>
          <a:p>
            <a:pPr marL="548640" lvl="6" indent="-285750">
              <a:buFont typeface="Wingdings" panose="05000000000000000000" pitchFamily="2" charset="2"/>
              <a:buChar char="Ø"/>
            </a:pPr>
            <a:r>
              <a:rPr lang="en-US" sz="1200" b="1" u="sng" dirty="0">
                <a:solidFill>
                  <a:schemeClr val="tx1"/>
                </a:solidFill>
              </a:rPr>
              <a:t>Feature generation</a:t>
            </a:r>
            <a:r>
              <a:rPr lang="en-US" sz="1200" b="1" dirty="0">
                <a:solidFill>
                  <a:schemeClr val="tx1"/>
                </a:solidFill>
              </a:rPr>
              <a:t>: </a:t>
            </a:r>
          </a:p>
          <a:p>
            <a:pPr marL="1005840" lvl="7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‘</a:t>
            </a:r>
            <a:r>
              <a:rPr lang="en-US" sz="1200" dirty="0" err="1">
                <a:solidFill>
                  <a:schemeClr val="tx1"/>
                </a:solidFill>
              </a:rPr>
              <a:t>date_of_game</a:t>
            </a:r>
            <a:r>
              <a:rPr lang="en-US" sz="1200" dirty="0">
                <a:solidFill>
                  <a:schemeClr val="tx1"/>
                </a:solidFill>
              </a:rPr>
              <a:t>’ and ‘</a:t>
            </a:r>
            <a:r>
              <a:rPr lang="en-US" sz="1200" dirty="0" err="1">
                <a:solidFill>
                  <a:schemeClr val="tx1"/>
                </a:solidFill>
              </a:rPr>
              <a:t>game_season</a:t>
            </a:r>
            <a:r>
              <a:rPr lang="en-US" sz="1200" dirty="0">
                <a:solidFill>
                  <a:schemeClr val="tx1"/>
                </a:solidFill>
              </a:rPr>
              <a:t>’, both should be having values in sync. However, there were many anomalies found. Created new feature ‘</a:t>
            </a:r>
            <a:r>
              <a:rPr lang="en-US" sz="1200" dirty="0" err="1">
                <a:solidFill>
                  <a:schemeClr val="tx1"/>
                </a:solidFill>
              </a:rPr>
              <a:t>season_of_game</a:t>
            </a:r>
            <a:r>
              <a:rPr lang="en-US" sz="1200" dirty="0">
                <a:solidFill>
                  <a:schemeClr val="tx1"/>
                </a:solidFill>
              </a:rPr>
              <a:t>’ to hold correct values using both variables.</a:t>
            </a:r>
          </a:p>
          <a:p>
            <a:pPr marL="1005840" lvl="7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‘</a:t>
            </a:r>
            <a:r>
              <a:rPr lang="en-US" sz="1200" dirty="0" err="1">
                <a:solidFill>
                  <a:schemeClr val="tx1"/>
                </a:solidFill>
              </a:rPr>
              <a:t>remaining_min</a:t>
            </a:r>
            <a:r>
              <a:rPr lang="en-US" sz="1200" dirty="0">
                <a:solidFill>
                  <a:schemeClr val="tx1"/>
                </a:solidFill>
              </a:rPr>
              <a:t>’ and ‘</a:t>
            </a:r>
            <a:r>
              <a:rPr lang="en-US" sz="1200" dirty="0" err="1">
                <a:solidFill>
                  <a:schemeClr val="tx1"/>
                </a:solidFill>
              </a:rPr>
              <a:t>remaining_sec</a:t>
            </a:r>
            <a:r>
              <a:rPr lang="en-US" sz="1200" dirty="0">
                <a:solidFill>
                  <a:schemeClr val="tx1"/>
                </a:solidFill>
              </a:rPr>
              <a:t>’ combined to create new feature ‘</a:t>
            </a:r>
            <a:r>
              <a:rPr lang="en-US" sz="1200" dirty="0" err="1">
                <a:solidFill>
                  <a:schemeClr val="tx1"/>
                </a:solidFill>
              </a:rPr>
              <a:t>remaining_seconds</a:t>
            </a:r>
            <a:r>
              <a:rPr lang="en-US" sz="1200" dirty="0">
                <a:solidFill>
                  <a:schemeClr val="tx1"/>
                </a:solidFill>
              </a:rPr>
              <a:t>’ to represent remaining time in seconds ‘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  <a:p>
            <a:pPr marL="1005840" lvl="7" indent="-285750"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/>
              </a:solidFill>
            </a:endParaRPr>
          </a:p>
          <a:p>
            <a:pPr marL="548640" lvl="6" indent="-285750">
              <a:buFont typeface="Wingdings" panose="05000000000000000000" pitchFamily="2" charset="2"/>
              <a:buChar char="Ø"/>
            </a:pPr>
            <a:r>
              <a:rPr lang="en-US" sz="1200" b="1" u="sng" dirty="0">
                <a:solidFill>
                  <a:schemeClr val="tx1"/>
                </a:solidFill>
              </a:rPr>
              <a:t>Exploratory Data Analysis</a:t>
            </a:r>
            <a:r>
              <a:rPr lang="en-US" sz="1200" b="1" dirty="0">
                <a:solidFill>
                  <a:schemeClr val="tx1"/>
                </a:solidFill>
              </a:rPr>
              <a:t>:</a:t>
            </a:r>
          </a:p>
          <a:p>
            <a:pPr marL="1005840" lvl="7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Ronaldo's maximum attempts are 'Mid Range' shot, in 'Center' area , with range less than 8 ft and type of shot 'shot-3. </a:t>
            </a:r>
          </a:p>
          <a:p>
            <a:pPr marL="1005840" lvl="7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Maximum success is also in combination -  ('Center(C)', 'Mid Range', 'Less Than 8 ft.', 'shot - 3’)</a:t>
            </a:r>
          </a:p>
          <a:p>
            <a:pPr marL="1005840" lvl="7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Ronaldo has attempted &amp; scored maximum number against 'SAS'.</a:t>
            </a:r>
          </a:p>
          <a:p>
            <a:pPr marL="1005840" lvl="7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However, his % of success is highest against 'NYK' and 'VAN'</a:t>
            </a:r>
          </a:p>
          <a:p>
            <a:pPr marL="1005840" lvl="7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His lowest % of success is against 'PHO'</a:t>
            </a:r>
          </a:p>
          <a:p>
            <a:pPr marL="1005840" lvl="7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Out of all attempts, his maximum attempts(51%) are from '42.982923, -71.446094' </a:t>
            </a:r>
            <a:r>
              <a:rPr lang="en-US" sz="1200" dirty="0" err="1">
                <a:solidFill>
                  <a:schemeClr val="tx1"/>
                </a:solidFill>
              </a:rPr>
              <a:t>lat</a:t>
            </a:r>
            <a:r>
              <a:rPr lang="en-US" sz="1200" dirty="0">
                <a:solidFill>
                  <a:schemeClr val="tx1"/>
                </a:solidFill>
              </a:rPr>
              <a:t>/</a:t>
            </a:r>
            <a:r>
              <a:rPr lang="en-US" sz="1200" dirty="0" err="1">
                <a:solidFill>
                  <a:schemeClr val="tx1"/>
                </a:solidFill>
              </a:rPr>
              <a:t>lng</a:t>
            </a:r>
            <a:endParaRPr lang="en-US" sz="1200" dirty="0">
              <a:solidFill>
                <a:schemeClr val="tx1"/>
              </a:solidFill>
            </a:endParaRPr>
          </a:p>
          <a:p>
            <a:pPr marL="1005840" lvl="7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Out of all scores, his maximum scores(52%) are from '42.982923, -71.446094' </a:t>
            </a:r>
            <a:r>
              <a:rPr lang="en-US" sz="1200" dirty="0" err="1">
                <a:solidFill>
                  <a:schemeClr val="tx1"/>
                </a:solidFill>
              </a:rPr>
              <a:t>lat</a:t>
            </a:r>
            <a:r>
              <a:rPr lang="en-US" sz="1200" dirty="0">
                <a:solidFill>
                  <a:schemeClr val="tx1"/>
                </a:solidFill>
              </a:rPr>
              <a:t>/</a:t>
            </a:r>
            <a:r>
              <a:rPr lang="en-US" sz="1200" dirty="0" err="1">
                <a:solidFill>
                  <a:schemeClr val="tx1"/>
                </a:solidFill>
              </a:rPr>
              <a:t>lng</a:t>
            </a:r>
            <a:endParaRPr lang="en-US" sz="1200" dirty="0">
              <a:solidFill>
                <a:schemeClr val="tx1"/>
              </a:solidFill>
            </a:endParaRPr>
          </a:p>
          <a:p>
            <a:pPr marL="1005840" lvl="7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His Maximum number of attempts and success is in season 2002-03. However, maximum % of success from attempt is in season 2007-08</a:t>
            </a:r>
          </a:p>
          <a:p>
            <a:pPr marL="0" indent="0"/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8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A375B3D-0C04-463F-932B-808B36DB8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7" y="467139"/>
            <a:ext cx="7845426" cy="517086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Model Building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AFBE667-CB3F-4EA1-94B1-B88F131D1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1219995"/>
            <a:ext cx="7772400" cy="4345918"/>
          </a:xfrm>
        </p:spPr>
        <p:txBody>
          <a:bodyPr anchor="t" anchorCtr="0"/>
          <a:lstStyle/>
          <a:p>
            <a:pPr marL="548640" lvl="6" indent="-285750">
              <a:buFont typeface="Wingdings" panose="05000000000000000000" pitchFamily="2" charset="2"/>
              <a:buChar char="Ø"/>
            </a:pPr>
            <a:r>
              <a:rPr lang="en-US" sz="1200" u="sng" dirty="0">
                <a:solidFill>
                  <a:schemeClr val="tx1"/>
                </a:solidFill>
              </a:rPr>
              <a:t>Model Choice</a:t>
            </a:r>
            <a:r>
              <a:rPr lang="en-US" sz="1200" dirty="0">
                <a:solidFill>
                  <a:schemeClr val="tx1"/>
                </a:solidFill>
              </a:rPr>
              <a:t>: Clearly 'Random Forest' model is better than others. So, choosing it as final model.</a:t>
            </a:r>
          </a:p>
          <a:p>
            <a:pPr marL="0" indent="0"/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05317DC-FEEC-495A-A57E-4CE4049D4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606552"/>
              </p:ext>
            </p:extLst>
          </p:nvPr>
        </p:nvGraphicFramePr>
        <p:xfrm>
          <a:off x="1234911" y="1998482"/>
          <a:ext cx="6627045" cy="2743200"/>
        </p:xfrm>
        <a:graphic>
          <a:graphicData uri="http://schemas.openxmlformats.org/drawingml/2006/table">
            <a:tbl>
              <a:tblPr/>
              <a:tblGrid>
                <a:gridCol w="1325409">
                  <a:extLst>
                    <a:ext uri="{9D8B030D-6E8A-4147-A177-3AD203B41FA5}">
                      <a16:colId xmlns:a16="http://schemas.microsoft.com/office/drawing/2014/main" val="986602328"/>
                    </a:ext>
                  </a:extLst>
                </a:gridCol>
                <a:gridCol w="1325409">
                  <a:extLst>
                    <a:ext uri="{9D8B030D-6E8A-4147-A177-3AD203B41FA5}">
                      <a16:colId xmlns:a16="http://schemas.microsoft.com/office/drawing/2014/main" val="1834765408"/>
                    </a:ext>
                  </a:extLst>
                </a:gridCol>
                <a:gridCol w="1325409">
                  <a:extLst>
                    <a:ext uri="{9D8B030D-6E8A-4147-A177-3AD203B41FA5}">
                      <a16:colId xmlns:a16="http://schemas.microsoft.com/office/drawing/2014/main" val="1852554019"/>
                    </a:ext>
                  </a:extLst>
                </a:gridCol>
                <a:gridCol w="1325409">
                  <a:extLst>
                    <a:ext uri="{9D8B030D-6E8A-4147-A177-3AD203B41FA5}">
                      <a16:colId xmlns:a16="http://schemas.microsoft.com/office/drawing/2014/main" val="3709769853"/>
                    </a:ext>
                  </a:extLst>
                </a:gridCol>
                <a:gridCol w="1325409">
                  <a:extLst>
                    <a:ext uri="{9D8B030D-6E8A-4147-A177-3AD203B41FA5}">
                      <a16:colId xmlns:a16="http://schemas.microsoft.com/office/drawing/2014/main" val="3187722611"/>
                    </a:ext>
                  </a:extLst>
                </a:gridCol>
              </a:tblGrid>
              <a:tr h="7764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BernoulliNB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449033"/>
                  </a:ext>
                </a:extLst>
              </a:tr>
              <a:tr h="5214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MAE - Training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0.376725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0.398772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941677"/>
                  </a:ext>
                </a:extLst>
              </a:tr>
              <a:tr h="5214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score - Training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0.775194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0.726361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0.714913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734376"/>
                  </a:ext>
                </a:extLst>
              </a:tr>
              <a:tr h="5214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MAE - Validation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0.374267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0.389685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0.404694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0.468413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458993"/>
                  </a:ext>
                </a:extLst>
              </a:tr>
              <a:tr h="4023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Score - Validation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0.727661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0.719588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0.711899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0.681007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068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36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A375B3D-0C04-463F-932B-808B36DB8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7" y="467139"/>
            <a:ext cx="7845426" cy="464218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Conclusion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AFBE667-CB3F-4EA1-94B1-B88F131D1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1219995"/>
            <a:ext cx="7772400" cy="4642189"/>
          </a:xfrm>
        </p:spPr>
        <p:txBody>
          <a:bodyPr anchor="t" anchorCtr="0"/>
          <a:lstStyle/>
          <a:p>
            <a:pPr marL="548640" lvl="6" indent="-285750">
              <a:buFont typeface="Wingdings" panose="05000000000000000000" pitchFamily="2" charset="2"/>
              <a:buChar char="Ø"/>
            </a:pPr>
            <a:r>
              <a:rPr lang="en-US" sz="1200" u="sng" dirty="0">
                <a:solidFill>
                  <a:schemeClr val="tx1"/>
                </a:solidFill>
              </a:rPr>
              <a:t>Important Features</a:t>
            </a:r>
            <a:r>
              <a:rPr lang="en-US" sz="1200" i="1" dirty="0">
                <a:solidFill>
                  <a:schemeClr val="tx1"/>
                </a:solidFill>
              </a:rPr>
              <a:t>: </a:t>
            </a:r>
          </a:p>
          <a:p>
            <a:pPr marL="434340" lvl="6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tx1"/>
                </a:solidFill>
              </a:rPr>
              <a:t> Top 10 most important features with their  % importance are :</a:t>
            </a:r>
          </a:p>
          <a:p>
            <a:pPr marL="434340" lvl="6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tx1"/>
                </a:solidFill>
              </a:rPr>
              <a:t>They are determined using </a:t>
            </a:r>
            <a:r>
              <a:rPr lang="en-US" sz="1200" i="1" dirty="0" err="1">
                <a:solidFill>
                  <a:schemeClr val="tx1"/>
                </a:solidFill>
              </a:rPr>
              <a:t>ExtraTreesClassifier</a:t>
            </a:r>
            <a:r>
              <a:rPr lang="en-US" sz="1200" i="1" dirty="0">
                <a:solidFill>
                  <a:schemeClr val="tx1"/>
                </a:solidFill>
              </a:rPr>
              <a:t>.</a:t>
            </a:r>
          </a:p>
          <a:p>
            <a:pPr marL="434340" lvl="6" indent="-171450">
              <a:buFont typeface="Arial" panose="020B0604020202020204" pitchFamily="34" charset="0"/>
              <a:buChar char="•"/>
            </a:pPr>
            <a:endParaRPr lang="en-US" sz="1200" i="1" dirty="0">
              <a:solidFill>
                <a:schemeClr val="tx1"/>
              </a:solidFill>
            </a:endParaRPr>
          </a:p>
          <a:p>
            <a:pPr marL="262890" lvl="6" indent="0"/>
            <a:r>
              <a:rPr lang="en-US" sz="1200" i="1" dirty="0">
                <a:solidFill>
                  <a:schemeClr val="tx1"/>
                </a:solidFill>
              </a:rPr>
              <a:t>	</a:t>
            </a: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43EC2B8-2BE7-4CB6-8540-DB1BE22B7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070073"/>
              </p:ext>
            </p:extLst>
          </p:nvPr>
        </p:nvGraphicFramePr>
        <p:xfrm>
          <a:off x="1112363" y="2117200"/>
          <a:ext cx="2657793" cy="4273665"/>
        </p:xfrm>
        <a:graphic>
          <a:graphicData uri="http://schemas.openxmlformats.org/drawingml/2006/table">
            <a:tbl>
              <a:tblPr/>
              <a:tblGrid>
                <a:gridCol w="1807528">
                  <a:extLst>
                    <a:ext uri="{9D8B030D-6E8A-4147-A177-3AD203B41FA5}">
                      <a16:colId xmlns:a16="http://schemas.microsoft.com/office/drawing/2014/main" val="696712245"/>
                    </a:ext>
                  </a:extLst>
                </a:gridCol>
                <a:gridCol w="850265">
                  <a:extLst>
                    <a:ext uri="{9D8B030D-6E8A-4147-A177-3AD203B41FA5}">
                      <a16:colId xmlns:a16="http://schemas.microsoft.com/office/drawing/2014/main" val="3679254508"/>
                    </a:ext>
                  </a:extLst>
                </a:gridCol>
              </a:tblGrid>
              <a:tr h="38851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Name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Importance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328527"/>
                  </a:ext>
                </a:extLst>
              </a:tr>
              <a:tr h="388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remaining_seconds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6.851563908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618805"/>
                  </a:ext>
                </a:extLst>
              </a:tr>
              <a:tr h="388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match_event_id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6.681762081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6065"/>
                  </a:ext>
                </a:extLst>
              </a:tr>
              <a:tr h="388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location_y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5.257698418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800738"/>
                  </a:ext>
                </a:extLst>
              </a:tr>
              <a:tr h="388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match_id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5.174088819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380442"/>
                  </a:ext>
                </a:extLst>
              </a:tr>
              <a:tr h="388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location_x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5.076441129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7064556"/>
                  </a:ext>
                </a:extLst>
              </a:tr>
              <a:tr h="388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distance_of_shot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4.707879075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334591"/>
                  </a:ext>
                </a:extLst>
              </a:tr>
              <a:tr h="388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power_of_shot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4.149276845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568951"/>
                  </a:ext>
                </a:extLst>
              </a:tr>
              <a:tr h="388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lat/lng_42.982923, -71.446094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1.761449737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5050884"/>
                  </a:ext>
                </a:extLst>
              </a:tr>
              <a:tr h="388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type_of_shot_shot - 3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1.292998268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810035"/>
                  </a:ext>
                </a:extLst>
              </a:tr>
              <a:tr h="388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range_of_shot_Less Than 8 ft.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1.27046032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477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471066"/>
      </p:ext>
    </p:extLst>
  </p:cSld>
  <p:clrMapOvr>
    <a:masterClrMapping/>
  </p:clrMapOvr>
</p:sld>
</file>

<file path=ppt/theme/theme1.xml><?xml version="1.0" encoding="utf-8"?>
<a:theme xmlns:a="http://schemas.openxmlformats.org/drawingml/2006/main" name="ZS Report 1.0">
  <a:themeElements>
    <a:clrScheme name="ZSReport">
      <a:dk1>
        <a:srgbClr val="53565A"/>
      </a:dk1>
      <a:lt1>
        <a:srgbClr val="FFFFFF"/>
      </a:lt1>
      <a:dk2>
        <a:srgbClr val="4F868E"/>
      </a:dk2>
      <a:lt2>
        <a:srgbClr val="ED8B00"/>
      </a:lt2>
      <a:accent1>
        <a:srgbClr val="C4D6A4"/>
      </a:accent1>
      <a:accent2>
        <a:srgbClr val="86C8BC"/>
      </a:accent2>
      <a:accent3>
        <a:srgbClr val="00629B"/>
      </a:accent3>
      <a:accent4>
        <a:srgbClr val="A7A2C3"/>
      </a:accent4>
      <a:accent5>
        <a:srgbClr val="C1C6C8"/>
      </a:accent5>
      <a:accent6>
        <a:srgbClr val="6E2B62"/>
      </a:accent6>
      <a:hlink>
        <a:srgbClr val="53565A"/>
      </a:hlink>
      <a:folHlink>
        <a:srgbClr val="ED8B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453</Words>
  <Application>Microsoft Office PowerPoint</Application>
  <PresentationFormat>On-screen Show (4:3)</PresentationFormat>
  <Paragraphs>85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Noto Sans Symbols</vt:lpstr>
      <vt:lpstr>Wingdings</vt:lpstr>
      <vt:lpstr>ZS Report 1.0</vt:lpstr>
      <vt:lpstr>Data Prep</vt:lpstr>
      <vt:lpstr>EDA</vt:lpstr>
      <vt:lpstr>Model Building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Silky Sethi</dc:creator>
  <cp:lastModifiedBy>Beejal Vibhakar</cp:lastModifiedBy>
  <cp:revision>65</cp:revision>
  <dcterms:modified xsi:type="dcterms:W3CDTF">2019-07-23T06:29:55Z</dcterms:modified>
</cp:coreProperties>
</file>