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7" r:id="rId5"/>
    <p:sldId id="270" r:id="rId6"/>
    <p:sldId id="268" r:id="rId7"/>
    <p:sldId id="26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16" autoAdjust="0"/>
  </p:normalViewPr>
  <p:slideViewPr>
    <p:cSldViewPr snapToGrid="0">
      <p:cViewPr varScale="1">
        <p:scale>
          <a:sx n="41" d="100"/>
          <a:sy n="41" d="100"/>
        </p:scale>
        <p:origin x="55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E02F5-6DF9-4164-A226-B0B0F23ECE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54834-FF3B-43A5-8A91-0B0FFD70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register with 6 digits username and password, personal information</a:t>
            </a:r>
          </a:p>
          <a:p>
            <a:r>
              <a:rPr lang="en-US" dirty="0"/>
              <a:t>The click register, it will insert the data to database(reader table)</a:t>
            </a:r>
          </a:p>
          <a:p>
            <a:r>
              <a:rPr lang="en-US" dirty="0"/>
              <a:t>After create new account, reader can log in with their 6 digits username and password, they have the option to remember their username and password so next time the information will refill</a:t>
            </a:r>
          </a:p>
          <a:p>
            <a:r>
              <a:rPr lang="en-US" dirty="0"/>
              <a:t>They can also login as an administrator with username 888888 and password 123456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87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login as an administrator with username 888888 and password 123456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6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Administrator can check book information, can do books management and user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Administrator can check all books information,</a:t>
            </a:r>
          </a:p>
          <a:p>
            <a:r>
              <a:rPr lang="en-US" dirty="0"/>
              <a:t>Can check borrowed books information </a:t>
            </a:r>
          </a:p>
          <a:p>
            <a:r>
              <a:rPr lang="en-US" dirty="0"/>
              <a:t>Can check returned books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Administrator can add books</a:t>
            </a:r>
          </a:p>
          <a:p>
            <a:r>
              <a:rPr lang="en-US" dirty="0"/>
              <a:t>Can search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6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Administrator can search readers and delete reader, add new reader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Administrator can add books</a:t>
            </a:r>
          </a:p>
          <a:p>
            <a:r>
              <a:rPr lang="en-US" dirty="0"/>
              <a:t>Can search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54834-FF3B-43A5-8A91-0B0FFD70E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E5DA-BE66-BF7D-A562-B52655B55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40831-EA26-1436-1855-4AF46C615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81AC-EB70-AEB1-58BE-996DE6D5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EA21-3027-C8AB-4A6A-F3B90D7B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A5A07-884A-56DE-B771-6F7F01B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1961-48C0-AE0D-5503-8F8631CD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84EA-A847-666A-AB69-EE5FDC9B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31BF-706A-3BFE-B7DC-03CA2AE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61C0-A22B-9005-DDF3-5A89CF33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CA17-4DC1-452E-860A-51D4342B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3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B010E-536A-AB4F-031F-2E19C7322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BFA38-E59A-4105-4F49-3DF0119E4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0332-4292-A0F0-232E-8CAD30FD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C01D-2056-2C96-2A72-835775F7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D921A-5879-0F98-D1C4-3C4952DA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C3AD-6A60-2082-170C-B6BE0076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CFFC-B3C6-A6A7-975B-BE4C01B7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2EFE-6C86-BED5-11D2-213E456F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4555-E1BA-FC05-EF62-8E583B4D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C63-7577-7D17-FCE9-E3353254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2ED3-AECE-6F6D-6E0F-CFFE18B4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15387-99CE-B930-3350-55DAAB18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BD205-1176-DE92-D432-34E0BE9B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717C-E73A-7F6D-C365-F822A59A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32F1-48FF-FC3E-652C-36501851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0796-007F-DAA1-C5A6-95704B82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02F1-FB4E-5ED3-C133-5A9F6483E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4D419-1D1F-C5C6-6BDA-1BE1F8949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43C5C-BBAE-6F45-40D6-FA5EA26C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F7C2F-42DC-CD39-C8FA-BB1F0FA9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E5039-CE01-DD3B-9A33-F8A425A3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876C-2582-6121-F1BA-E6709469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0404E-98B5-E056-43D3-387CE81DE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D637C-0535-8EE3-BE7E-6E5BFDF4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7205D-813D-A267-00AB-48E89B241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363D8-1ED7-B5A1-4EA3-C1B8C6A2B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90852-A008-8E6C-DAC5-30128727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45031-9264-1546-2522-E1454775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D4BD7-9C60-C06F-C6EE-386CCEC6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847C-BBCF-E2DA-771B-BCAA699B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E8784-3B08-226B-BB44-D9B2315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BB100-7F7B-CCF9-C1FE-F82A8846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93761-73DD-3751-D0D6-A91C8A02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1907A-F726-F9E1-B5D5-6F580B26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25114-DD99-6746-6D44-FDFE874E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CA5A1-7F27-B372-2ED4-36787D6B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1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3C89-BFF4-E3A2-88D2-6535A2E9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E9DE-6779-E677-4018-0EE9ED0D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D6EC5-0D8C-41E8-7414-3297C5779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AE6AA-04DB-5AC5-2AFF-C0E4B10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814B3-F8B5-5791-FBA9-85714F44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C22F-3B95-BB7F-B707-1B0765E2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D50B-94B9-1FF5-5796-0EA5A4EF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3527B-4D92-A506-6E7C-8956C6022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2BFA7-5387-38A8-FCB4-10A91FF8A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DABA-EF5B-399D-C8F8-76F49DAB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080D-B3CF-289E-FD2C-21198C0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6805-0997-339F-9E53-6A67A087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C58A6-0D13-0928-3A0E-01520428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5E644-AE7E-6730-762F-5CA35CEC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A69A-206A-1E24-5DA9-97A2AD215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3EB27-A599-440D-A9D5-BD92BE14213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408B-9CD4-C34D-7B9B-5A8CE73D1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772D-BFA2-B23B-AEEE-0568D4BB3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AE78-FA21-490D-AF07-B6056FCE7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9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3326733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By </a:t>
            </a:r>
            <a:r>
              <a:rPr lang="en-US" sz="2800" dirty="0" err="1">
                <a:solidFill>
                  <a:schemeClr val="bg1"/>
                </a:solidFill>
              </a:rPr>
              <a:t>Zhiming</a:t>
            </a:r>
            <a:r>
              <a:rPr lang="en-US" sz="2800" dirty="0">
                <a:solidFill>
                  <a:schemeClr val="bg1"/>
                </a:solidFill>
              </a:rPr>
              <a:t> Huang, Keyang Gao, Thomas Cui, </a:t>
            </a:r>
            <a:r>
              <a:rPr lang="en-US" sz="2800" dirty="0" err="1">
                <a:solidFill>
                  <a:schemeClr val="bg1"/>
                </a:solidFill>
              </a:rPr>
              <a:t>Ebuka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Nwakoby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233898" y="1314542"/>
            <a:ext cx="79174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Comp 4200: project </a:t>
            </a:r>
          </a:p>
          <a:p>
            <a:r>
              <a:rPr lang="en-US" sz="4800" b="1" dirty="0"/>
              <a:t>Library management system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3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Admin functions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C78FB-F3F6-E989-85FF-781B5A066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91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Check information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7A7D9-EF48-2F18-B201-7D8F4D6F9E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6532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android:id</a:t>
            </a:r>
            <a:r>
              <a:rPr lang="en-US" sz="2800" dirty="0">
                <a:solidFill>
                  <a:schemeClr val="bg1"/>
                </a:solidFill>
              </a:rPr>
              <a:t>="@+id/</a:t>
            </a:r>
            <a:r>
              <a:rPr lang="en-US" sz="2800" dirty="0" err="1">
                <a:solidFill>
                  <a:schemeClr val="bg1"/>
                </a:solidFill>
              </a:rPr>
              <a:t>nav_view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android:layout_width</a:t>
            </a:r>
            <a:r>
              <a:rPr lang="en-US" sz="2800" dirty="0">
                <a:solidFill>
                  <a:schemeClr val="bg1"/>
                </a:solidFill>
              </a:rPr>
              <a:t>="</a:t>
            </a:r>
            <a:r>
              <a:rPr lang="en-US" sz="2800" dirty="0" err="1">
                <a:solidFill>
                  <a:schemeClr val="bg1"/>
                </a:solidFill>
              </a:rPr>
              <a:t>match_parent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android:layout_height</a:t>
            </a:r>
            <a:r>
              <a:rPr lang="en-US" sz="2800" dirty="0">
                <a:solidFill>
                  <a:schemeClr val="bg1"/>
                </a:solidFill>
              </a:rPr>
              <a:t>="</a:t>
            </a:r>
            <a:r>
              <a:rPr lang="en-US" sz="2800" dirty="0" err="1">
                <a:solidFill>
                  <a:schemeClr val="bg1"/>
                </a:solidFill>
              </a:rPr>
              <a:t>match_parent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android:layout_gravity</a:t>
            </a:r>
            <a:r>
              <a:rPr lang="en-US" sz="2800" dirty="0">
                <a:solidFill>
                  <a:schemeClr val="bg1"/>
                </a:solidFill>
              </a:rPr>
              <a:t>="start"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app:headerLayout</a:t>
            </a:r>
            <a:r>
              <a:rPr lang="en-US" sz="2800" dirty="0">
                <a:solidFill>
                  <a:schemeClr val="bg1"/>
                </a:solidFill>
              </a:rPr>
              <a:t>="@layout/</a:t>
            </a:r>
            <a:r>
              <a:rPr lang="en-US" sz="2800" dirty="0" err="1">
                <a:solidFill>
                  <a:schemeClr val="bg1"/>
                </a:solidFill>
              </a:rPr>
              <a:t>nav_head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app:menu</a:t>
            </a:r>
            <a:r>
              <a:rPr lang="en-US" sz="2800" dirty="0">
                <a:solidFill>
                  <a:schemeClr val="bg1"/>
                </a:solidFill>
              </a:rPr>
              <a:t>="@menu/</a:t>
            </a:r>
            <a:r>
              <a:rPr lang="en-US" sz="2800" dirty="0" err="1">
                <a:solidFill>
                  <a:schemeClr val="bg1"/>
                </a:solidFill>
              </a:rPr>
              <a:t>nav_meun</a:t>
            </a:r>
            <a:r>
              <a:rPr lang="en-US" sz="2800" dirty="0">
                <a:solidFill>
                  <a:schemeClr val="bg1"/>
                </a:solidFill>
              </a:rPr>
              <a:t>"&gt;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Book management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337DC-E8F3-C956-D1A4-B79718CD7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358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android:id</a:t>
            </a:r>
            <a:r>
              <a:rPr lang="en-US" sz="2800" dirty="0">
                <a:solidFill>
                  <a:schemeClr val="bg1"/>
                </a:solidFill>
              </a:rPr>
              <a:t>="@+id/</a:t>
            </a:r>
            <a:r>
              <a:rPr lang="en-US" sz="2800" dirty="0" err="1">
                <a:solidFill>
                  <a:schemeClr val="bg1"/>
                </a:solidFill>
              </a:rPr>
              <a:t>nav_view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andrd:layout_width</a:t>
            </a:r>
            <a:r>
              <a:rPr lang="en-US" sz="2800" dirty="0">
                <a:solidFill>
                  <a:schemeClr val="bg1"/>
                </a:solidFill>
              </a:rPr>
              <a:t>="</a:t>
            </a:r>
            <a:r>
              <a:rPr lang="en-US" sz="2800" dirty="0" err="1">
                <a:solidFill>
                  <a:schemeClr val="bg1"/>
                </a:solidFill>
              </a:rPr>
              <a:t>match_parent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android:layout_height</a:t>
            </a:r>
            <a:r>
              <a:rPr lang="en-US" sz="2800" dirty="0">
                <a:solidFill>
                  <a:schemeClr val="bg1"/>
                </a:solidFill>
              </a:rPr>
              <a:t>="</a:t>
            </a:r>
            <a:r>
              <a:rPr lang="en-US" sz="2800" dirty="0" err="1">
                <a:solidFill>
                  <a:schemeClr val="bg1"/>
                </a:solidFill>
              </a:rPr>
              <a:t>match_parent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android:layout_gravity</a:t>
            </a:r>
            <a:r>
              <a:rPr lang="en-US" sz="2800" dirty="0">
                <a:solidFill>
                  <a:schemeClr val="bg1"/>
                </a:solidFill>
              </a:rPr>
              <a:t>="start"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app:headerLayout</a:t>
            </a:r>
            <a:r>
              <a:rPr lang="en-US" sz="2800" dirty="0">
                <a:solidFill>
                  <a:schemeClr val="bg1"/>
                </a:solidFill>
              </a:rPr>
              <a:t>="@layout/</a:t>
            </a:r>
            <a:r>
              <a:rPr lang="en-US" sz="2800" dirty="0" err="1">
                <a:solidFill>
                  <a:schemeClr val="bg1"/>
                </a:solidFill>
              </a:rPr>
              <a:t>nav_head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app:menu</a:t>
            </a:r>
            <a:r>
              <a:rPr lang="en-US" sz="2800" dirty="0">
                <a:solidFill>
                  <a:schemeClr val="bg1"/>
                </a:solidFill>
              </a:rPr>
              <a:t>="@menu/</a:t>
            </a:r>
            <a:r>
              <a:rPr lang="en-US" sz="2800" dirty="0" err="1">
                <a:solidFill>
                  <a:schemeClr val="bg1"/>
                </a:solidFill>
              </a:rPr>
              <a:t>nav_meun</a:t>
            </a:r>
            <a:r>
              <a:rPr lang="en-US" sz="2800" dirty="0">
                <a:solidFill>
                  <a:schemeClr val="bg1"/>
                </a:solidFill>
              </a:rPr>
              <a:t>"&gt;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reader management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3DB75B-1423-AA41-90CD-DE132392A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7419" y="149290"/>
            <a:ext cx="3773649" cy="67087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69022C6-E3E6-B053-25C3-7BA945CEF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79133"/>
            <a:ext cx="2752827" cy="275282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500516D-4BAE-B590-30DC-7A60D0E6B24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7" t="13380" r="37592" b="12755"/>
          <a:stretch/>
        </p:blipFill>
        <p:spPr>
          <a:xfrm>
            <a:off x="6227420" y="-119158"/>
            <a:ext cx="3503262" cy="7027802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3D3CD3B-4AB8-F59E-763E-95EE3FCB5E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2" t="13915" r="28657" b="39320"/>
          <a:stretch/>
        </p:blipFill>
        <p:spPr>
          <a:xfrm>
            <a:off x="9773620" y="154007"/>
            <a:ext cx="1971574" cy="3207179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AEFD0EA9-634B-6407-3B4F-60DFB4907E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7" t="13333" r="38981" b="18385"/>
          <a:stretch/>
        </p:blipFill>
        <p:spPr>
          <a:xfrm>
            <a:off x="9773620" y="3063759"/>
            <a:ext cx="2214240" cy="38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android:id</a:t>
            </a:r>
            <a:r>
              <a:rPr lang="en-US" sz="2800" dirty="0">
                <a:solidFill>
                  <a:schemeClr val="bg1"/>
                </a:solidFill>
              </a:rPr>
              <a:t>="@+id/</a:t>
            </a:r>
            <a:r>
              <a:rPr lang="en-US" sz="2800" dirty="0" err="1">
                <a:solidFill>
                  <a:schemeClr val="bg1"/>
                </a:solidFill>
              </a:rPr>
              <a:t>nav_view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android:layout_width</a:t>
            </a:r>
            <a:r>
              <a:rPr lang="en-US" sz="2800" dirty="0">
                <a:solidFill>
                  <a:schemeClr val="bg1"/>
                </a:solidFill>
              </a:rPr>
              <a:t>="</a:t>
            </a:r>
            <a:r>
              <a:rPr lang="en-US" sz="2800" dirty="0" err="1">
                <a:solidFill>
                  <a:schemeClr val="bg1"/>
                </a:solidFill>
              </a:rPr>
              <a:t>match_parent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android:layout_height</a:t>
            </a:r>
            <a:r>
              <a:rPr lang="en-US" sz="2800" dirty="0">
                <a:solidFill>
                  <a:schemeClr val="bg1"/>
                </a:solidFill>
              </a:rPr>
              <a:t>="</a:t>
            </a:r>
            <a:r>
              <a:rPr lang="en-US" sz="2800" dirty="0" err="1">
                <a:solidFill>
                  <a:schemeClr val="bg1"/>
                </a:solidFill>
              </a:rPr>
              <a:t>match_parent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android:layout_gravity</a:t>
            </a:r>
            <a:r>
              <a:rPr lang="en-US" sz="2800" dirty="0">
                <a:solidFill>
                  <a:schemeClr val="bg1"/>
                </a:solidFill>
              </a:rPr>
              <a:t>="start"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app:headerLayout</a:t>
            </a:r>
            <a:r>
              <a:rPr lang="en-US" sz="2800" dirty="0">
                <a:solidFill>
                  <a:schemeClr val="bg1"/>
                </a:solidFill>
              </a:rPr>
              <a:t>="@layout/</a:t>
            </a:r>
            <a:r>
              <a:rPr lang="en-US" sz="2800" dirty="0" err="1">
                <a:solidFill>
                  <a:schemeClr val="bg1"/>
                </a:solidFill>
              </a:rPr>
              <a:t>nav_head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</a:t>
            </a:r>
            <a:r>
              <a:rPr lang="en-US" sz="2800" dirty="0" err="1">
                <a:solidFill>
                  <a:schemeClr val="bg1"/>
                </a:solidFill>
              </a:rPr>
              <a:t>app:menu</a:t>
            </a:r>
            <a:r>
              <a:rPr lang="en-US" sz="2800" dirty="0">
                <a:solidFill>
                  <a:schemeClr val="bg1"/>
                </a:solidFill>
              </a:rPr>
              <a:t>="@menu/</a:t>
            </a:r>
            <a:r>
              <a:rPr lang="en-US" sz="2800" dirty="0" err="1">
                <a:solidFill>
                  <a:schemeClr val="bg1"/>
                </a:solidFill>
              </a:rPr>
              <a:t>nav_meun</a:t>
            </a:r>
            <a:r>
              <a:rPr lang="en-US" sz="2800" dirty="0">
                <a:solidFill>
                  <a:schemeClr val="bg1"/>
                </a:solidFill>
              </a:rPr>
              <a:t>"&gt;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2257532" y="2289088"/>
            <a:ext cx="8968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listening! </a:t>
            </a:r>
            <a:endParaRPr lang="en-US" sz="48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314542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System functionalities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421099-211B-6B3F-487B-66DE9C1E3371}"/>
              </a:ext>
            </a:extLst>
          </p:cNvPr>
          <p:cNvSpPr txBox="1"/>
          <p:nvPr/>
        </p:nvSpPr>
        <p:spPr>
          <a:xfrm>
            <a:off x="2597662" y="2396830"/>
            <a:ext cx="7677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create new account by register using username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login after register into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check all the books in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update their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check borrowed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Can borrow books</a:t>
            </a:r>
          </a:p>
        </p:txBody>
      </p:sp>
    </p:spTree>
    <p:extLst>
      <p:ext uri="{BB962C8B-B14F-4D97-AF65-F5344CB8AC3E}">
        <p14:creationId xmlns:p14="http://schemas.microsoft.com/office/powerpoint/2010/main" val="107881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System functionalities(</a:t>
            </a:r>
            <a:r>
              <a:rPr lang="en-US" sz="4800" b="1" dirty="0" err="1"/>
              <a:t>conti</a:t>
            </a:r>
            <a:r>
              <a:rPr lang="en-US" sz="4800" b="1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421099-211B-6B3F-487B-66DE9C1E3371}"/>
              </a:ext>
            </a:extLst>
          </p:cNvPr>
          <p:cNvSpPr txBox="1"/>
          <p:nvPr/>
        </p:nvSpPr>
        <p:spPr>
          <a:xfrm>
            <a:off x="2597662" y="2396830"/>
            <a:ext cx="7677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Administrator: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login with administrator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check borrowed book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check all books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check all return books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add new readers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delete readers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search 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search readers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 add/delete books</a:t>
            </a:r>
          </a:p>
        </p:txBody>
      </p:sp>
    </p:spTree>
    <p:extLst>
      <p:ext uri="{BB962C8B-B14F-4D97-AF65-F5344CB8AC3E}">
        <p14:creationId xmlns:p14="http://schemas.microsoft.com/office/powerpoint/2010/main" val="158996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Database design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743BC8-7B1C-382E-2C98-D6664351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36180"/>
              </p:ext>
            </p:extLst>
          </p:nvPr>
        </p:nvGraphicFramePr>
        <p:xfrm>
          <a:off x="3566971" y="2431920"/>
          <a:ext cx="7309576" cy="3647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160">
                  <a:extLst>
                    <a:ext uri="{9D8B030D-6E8A-4147-A177-3AD203B41FA5}">
                      <a16:colId xmlns:a16="http://schemas.microsoft.com/office/drawing/2014/main" val="905194420"/>
                    </a:ext>
                  </a:extLst>
                </a:gridCol>
                <a:gridCol w="1964414">
                  <a:extLst>
                    <a:ext uri="{9D8B030D-6E8A-4147-A177-3AD203B41FA5}">
                      <a16:colId xmlns:a16="http://schemas.microsoft.com/office/drawing/2014/main" val="2592197159"/>
                    </a:ext>
                  </a:extLst>
                </a:gridCol>
                <a:gridCol w="1710672">
                  <a:extLst>
                    <a:ext uri="{9D8B030D-6E8A-4147-A177-3AD203B41FA5}">
                      <a16:colId xmlns:a16="http://schemas.microsoft.com/office/drawing/2014/main" val="664092059"/>
                    </a:ext>
                  </a:extLst>
                </a:gridCol>
                <a:gridCol w="1428330">
                  <a:extLst>
                    <a:ext uri="{9D8B030D-6E8A-4147-A177-3AD203B41FA5}">
                      <a16:colId xmlns:a16="http://schemas.microsoft.com/office/drawing/2014/main" val="1813833696"/>
                    </a:ext>
                  </a:extLst>
                </a:gridCol>
              </a:tblGrid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837354"/>
                  </a:ext>
                </a:extLst>
              </a:tr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ISBN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0274707"/>
                  </a:ext>
                </a:extLst>
              </a:tr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1135187"/>
                  </a:ext>
                </a:extLst>
              </a:tr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author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char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300666"/>
                  </a:ext>
                </a:extLst>
              </a:tr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publisher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835488"/>
                  </a:ext>
                </a:extLst>
              </a:tr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comment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912894"/>
                  </a:ext>
                </a:extLst>
              </a:tr>
              <a:tr h="52109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img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image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635705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D021C711-B4F2-29A3-C9E0-C5FA6E823B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1603" y="2382972"/>
            <a:ext cx="1096024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book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5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Database design(</a:t>
            </a:r>
            <a:r>
              <a:rPr lang="en-US" sz="4800" b="1" dirty="0" err="1"/>
              <a:t>Cont</a:t>
            </a:r>
            <a:r>
              <a:rPr lang="en-US" sz="4800" b="1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021C711-B4F2-29A3-C9E0-C5FA6E823B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1603" y="2382972"/>
            <a:ext cx="1096024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18A959-31AC-B163-6370-B13492674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50014"/>
              </p:ext>
            </p:extLst>
          </p:nvPr>
        </p:nvGraphicFramePr>
        <p:xfrm>
          <a:off x="3286228" y="2840019"/>
          <a:ext cx="7000773" cy="3239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7483">
                  <a:extLst>
                    <a:ext uri="{9D8B030D-6E8A-4147-A177-3AD203B41FA5}">
                      <a16:colId xmlns:a16="http://schemas.microsoft.com/office/drawing/2014/main" val="2345677437"/>
                    </a:ext>
                  </a:extLst>
                </a:gridCol>
                <a:gridCol w="1949693">
                  <a:extLst>
                    <a:ext uri="{9D8B030D-6E8A-4147-A177-3AD203B41FA5}">
                      <a16:colId xmlns:a16="http://schemas.microsoft.com/office/drawing/2014/main" val="2861964616"/>
                    </a:ext>
                  </a:extLst>
                </a:gridCol>
                <a:gridCol w="1575768">
                  <a:extLst>
                    <a:ext uri="{9D8B030D-6E8A-4147-A177-3AD203B41FA5}">
                      <a16:colId xmlns:a16="http://schemas.microsoft.com/office/drawing/2014/main" val="354686128"/>
                    </a:ext>
                  </a:extLst>
                </a:gridCol>
                <a:gridCol w="1267829">
                  <a:extLst>
                    <a:ext uri="{9D8B030D-6E8A-4147-A177-3AD203B41FA5}">
                      <a16:colId xmlns:a16="http://schemas.microsoft.com/office/drawing/2014/main" val="843073351"/>
                    </a:ext>
                  </a:extLst>
                </a:gridCol>
              </a:tblGrid>
              <a:tr h="40028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User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6257902"/>
                  </a:ext>
                </a:extLst>
              </a:tr>
              <a:tr h="819208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user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username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0843"/>
                  </a:ext>
                </a:extLst>
              </a:tr>
              <a:tr h="819208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Real 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411241"/>
                  </a:ext>
                </a:extLst>
              </a:tr>
              <a:tr h="40028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password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361699"/>
                  </a:ext>
                </a:extLst>
              </a:tr>
              <a:tr h="40028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sex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526686"/>
                  </a:ext>
                </a:extLst>
              </a:tr>
              <a:tr h="400281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26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05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Database design(</a:t>
            </a:r>
            <a:r>
              <a:rPr lang="en-US" sz="4800" b="1" dirty="0" err="1"/>
              <a:t>Cont</a:t>
            </a:r>
            <a:r>
              <a:rPr lang="en-US" sz="4800" b="1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021C711-B4F2-29A3-C9E0-C5FA6E823B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1603" y="2382972"/>
            <a:ext cx="1096024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Borrowed book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F20595-1968-1C9A-C9A3-A0168E91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15935"/>
              </p:ext>
            </p:extLst>
          </p:nvPr>
        </p:nvGraphicFramePr>
        <p:xfrm>
          <a:off x="2838654" y="3019926"/>
          <a:ext cx="7580694" cy="2935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7032">
                  <a:extLst>
                    <a:ext uri="{9D8B030D-6E8A-4147-A177-3AD203B41FA5}">
                      <a16:colId xmlns:a16="http://schemas.microsoft.com/office/drawing/2014/main" val="3718954726"/>
                    </a:ext>
                  </a:extLst>
                </a:gridCol>
                <a:gridCol w="2046768">
                  <a:extLst>
                    <a:ext uri="{9D8B030D-6E8A-4147-A177-3AD203B41FA5}">
                      <a16:colId xmlns:a16="http://schemas.microsoft.com/office/drawing/2014/main" val="122062067"/>
                    </a:ext>
                  </a:extLst>
                </a:gridCol>
                <a:gridCol w="1473447">
                  <a:extLst>
                    <a:ext uri="{9D8B030D-6E8A-4147-A177-3AD203B41FA5}">
                      <a16:colId xmlns:a16="http://schemas.microsoft.com/office/drawing/2014/main" val="585116251"/>
                    </a:ext>
                  </a:extLst>
                </a:gridCol>
                <a:gridCol w="1473447">
                  <a:extLst>
                    <a:ext uri="{9D8B030D-6E8A-4147-A177-3AD203B41FA5}">
                      <a16:colId xmlns:a16="http://schemas.microsoft.com/office/drawing/2014/main" val="4183060809"/>
                    </a:ext>
                  </a:extLst>
                </a:gridCol>
              </a:tblGrid>
              <a:tr h="657366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Borrow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530399"/>
                  </a:ext>
                </a:extLst>
              </a:tr>
              <a:tr h="657366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User 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949062"/>
                  </a:ext>
                </a:extLst>
              </a:tr>
              <a:tr h="321202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isbn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376611"/>
                  </a:ext>
                </a:extLst>
              </a:tr>
              <a:tr h="321202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1047589"/>
                  </a:ext>
                </a:extLst>
              </a:tr>
              <a:tr h="321202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bookauthor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53774"/>
                  </a:ext>
                </a:extLst>
              </a:tr>
              <a:tr h="657366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nowtime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varchar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Borrow time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541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37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52006" y="1109444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Database design(</a:t>
            </a:r>
            <a:r>
              <a:rPr lang="en-US" sz="4800" b="1" dirty="0" err="1"/>
              <a:t>Cont</a:t>
            </a:r>
            <a:r>
              <a:rPr lang="en-US" sz="4800" b="1" dirty="0"/>
              <a:t>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021C711-B4F2-29A3-C9E0-C5FA6E823B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1603" y="2382972"/>
            <a:ext cx="1096024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Returned book table: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F548A3-B6E4-F804-C8C5-E7755BD1E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26896"/>
              </p:ext>
            </p:extLst>
          </p:nvPr>
        </p:nvGraphicFramePr>
        <p:xfrm>
          <a:off x="3322320" y="3024572"/>
          <a:ext cx="6062311" cy="378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153">
                  <a:extLst>
                    <a:ext uri="{9D8B030D-6E8A-4147-A177-3AD203B41FA5}">
                      <a16:colId xmlns:a16="http://schemas.microsoft.com/office/drawing/2014/main" val="1195084429"/>
                    </a:ext>
                  </a:extLst>
                </a:gridCol>
                <a:gridCol w="1569194">
                  <a:extLst>
                    <a:ext uri="{9D8B030D-6E8A-4147-A177-3AD203B41FA5}">
                      <a16:colId xmlns:a16="http://schemas.microsoft.com/office/drawing/2014/main" val="1622697733"/>
                    </a:ext>
                  </a:extLst>
                </a:gridCol>
                <a:gridCol w="1130339">
                  <a:extLst>
                    <a:ext uri="{9D8B030D-6E8A-4147-A177-3AD203B41FA5}">
                      <a16:colId xmlns:a16="http://schemas.microsoft.com/office/drawing/2014/main" val="1433057945"/>
                    </a:ext>
                  </a:extLst>
                </a:gridCol>
                <a:gridCol w="1377625">
                  <a:extLst>
                    <a:ext uri="{9D8B030D-6E8A-4147-A177-3AD203B41FA5}">
                      <a16:colId xmlns:a16="http://schemas.microsoft.com/office/drawing/2014/main" val="272078690"/>
                    </a:ext>
                  </a:extLst>
                </a:gridCol>
              </a:tblGrid>
              <a:tr h="10980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Return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0261329"/>
                  </a:ext>
                </a:extLst>
              </a:tr>
              <a:tr h="53650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User 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5910648"/>
                  </a:ext>
                </a:extLst>
              </a:tr>
              <a:tr h="53650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ISBN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353739"/>
                  </a:ext>
                </a:extLst>
              </a:tr>
              <a:tr h="53650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93534"/>
                  </a:ext>
                </a:extLst>
              </a:tr>
              <a:tr h="53650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bookauthor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420703"/>
                  </a:ext>
                </a:extLst>
              </a:tr>
              <a:tr h="536509"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nowtime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/>
                      <a:endParaRPr lang="en-US" sz="105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62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80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User login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54FFA-F22D-1FA4-1D35-0F7BB3EF1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618" y="0"/>
            <a:ext cx="385762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53056-C75F-D6D2-F04A-6AF5F91D6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2076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6C4DE-8E68-6E0B-9D22-7EED9B9F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119" y="2630610"/>
            <a:ext cx="8968249" cy="2551054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A453B-DDD0-1409-6D4B-4BFEFF41AC60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16F78-ED60-4C91-FC9B-0BC707E4F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7" y="1143000"/>
            <a:ext cx="2752827" cy="2752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9B193-2A5D-2944-A616-D195601E8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170" y="4017981"/>
            <a:ext cx="4056570" cy="2819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585466-7F47-2B14-6C65-0EDBA0D7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68BD0F2-7324-34DB-5844-F34F1624F3F8}"/>
              </a:ext>
            </a:extLst>
          </p:cNvPr>
          <p:cNvSpPr txBox="1">
            <a:spLocks/>
          </p:cNvSpPr>
          <p:nvPr/>
        </p:nvSpPr>
        <p:spPr>
          <a:xfrm>
            <a:off x="7439383" y="4017981"/>
            <a:ext cx="3912965" cy="2397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54ED-1EB9-AFED-C44F-1C89B10A7274}"/>
              </a:ext>
            </a:extLst>
          </p:cNvPr>
          <p:cNvSpPr txBox="1"/>
          <p:nvPr/>
        </p:nvSpPr>
        <p:spPr>
          <a:xfrm>
            <a:off x="115911" y="1260837"/>
            <a:ext cx="79174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Admin login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B95B7C-D0F7-88FA-02F3-2F9786761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733"/>
            <a:ext cx="2752827" cy="2752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78C76-34BB-FF20-B2F8-3E37286DF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4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571</Words>
  <Application>Microsoft Office PowerPoint</Application>
  <PresentationFormat>Widescreen</PresentationFormat>
  <Paragraphs>144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Keyang Gao</dc:creator>
  <cp:lastModifiedBy>Ebuka Nwakoby</cp:lastModifiedBy>
  <cp:revision>12</cp:revision>
  <dcterms:created xsi:type="dcterms:W3CDTF">2023-03-28T06:11:22Z</dcterms:created>
  <dcterms:modified xsi:type="dcterms:W3CDTF">2023-03-30T12:03:14Z</dcterms:modified>
</cp:coreProperties>
</file>