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183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amma.ap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907024"/>
            <a:ext cx="7477601" cy="1666399"/>
          </a:xfrm>
          <a:prstGeom prst="rect">
            <a:avLst/>
          </a:prstGeom>
          <a:noFill/>
          <a:ln/>
        </p:spPr>
        <p:txBody>
          <a:bodyPr wrap="square" rtlCol="0" anchor="t"/>
          <a:lstStyle/>
          <a:p>
            <a:pPr marL="0" indent="0">
              <a:lnSpc>
                <a:spcPts val="6561"/>
              </a:lnSpc>
              <a:buNone/>
            </a:pPr>
            <a:r>
              <a:rPr lang="en-US" sz="5249" dirty="0">
                <a:solidFill>
                  <a:srgbClr val="5C4E3D"/>
                </a:solidFill>
                <a:latin typeface="Libre Baskerville" pitchFamily="34" charset="0"/>
                <a:ea typeface="Libre Baskerville" pitchFamily="34" charset="-122"/>
                <a:cs typeface="Libre Baskerville" pitchFamily="34" charset="-120"/>
              </a:rPr>
              <a:t>Giới thiệu đề tài và lý do chọn đề tài</a:t>
            </a:r>
            <a:endParaRPr lang="en-US" sz="5249" dirty="0"/>
          </a:p>
        </p:txBody>
      </p:sp>
      <p:sp>
        <p:nvSpPr>
          <p:cNvPr id="6" name="Text 2"/>
          <p:cNvSpPr/>
          <p:nvPr/>
        </p:nvSpPr>
        <p:spPr>
          <a:xfrm>
            <a:off x="6319599" y="3906679"/>
            <a:ext cx="7477601"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Trong phần này, chúng ta sẽ tập trung vào việc xây dựng một website sàn thương mại điện tử. Việc lựa chọn đề tài này đến từ nhu cầu ngày càng tăng của người tiêu dùng trong việc mua sắm trực tuyến. Chúng ta sẽ cùng nhau xác định các chức năng cần thiết để tạo ra một sàn thương mại điện tử hiệu quả và hoàn hảo.</a:t>
            </a:r>
            <a:endParaRPr lang="en-US" sz="1750" dirty="0"/>
          </a:p>
        </p:txBody>
      </p:sp>
      <p:sp>
        <p:nvSpPr>
          <p:cNvPr id="7" name="Shape 3"/>
          <p:cNvSpPr/>
          <p:nvPr/>
        </p:nvSpPr>
        <p:spPr>
          <a:xfrm>
            <a:off x="6319599" y="5950268"/>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8" name="Image 2" descr="preencoded.png"/>
          <p:cNvPicPr>
            <a:picLocks noChangeAspect="1"/>
          </p:cNvPicPr>
          <p:nvPr/>
        </p:nvPicPr>
        <p:blipFill>
          <a:blip r:embed="rId5"/>
          <a:stretch>
            <a:fillRect/>
          </a:stretch>
        </p:blipFill>
        <p:spPr>
          <a:xfrm>
            <a:off x="6327219" y="5957887"/>
            <a:ext cx="340162" cy="340162"/>
          </a:xfrm>
          <a:prstGeom prst="rect">
            <a:avLst/>
          </a:prstGeom>
        </p:spPr>
      </p:pic>
      <p:sp>
        <p:nvSpPr>
          <p:cNvPr id="9" name="Text 4"/>
          <p:cNvSpPr/>
          <p:nvPr/>
        </p:nvSpPr>
        <p:spPr>
          <a:xfrm>
            <a:off x="6786086" y="5933599"/>
            <a:ext cx="2186940" cy="388858"/>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Bùi Hoài Nam</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4" name="Text 1"/>
          <p:cNvSpPr/>
          <p:nvPr/>
        </p:nvSpPr>
        <p:spPr>
          <a:xfrm>
            <a:off x="2545794" y="552569"/>
            <a:ext cx="9538692" cy="1255157"/>
          </a:xfrm>
          <a:prstGeom prst="rect">
            <a:avLst/>
          </a:prstGeom>
          <a:noFill/>
          <a:ln/>
        </p:spPr>
        <p:txBody>
          <a:bodyPr wrap="square" rtlCol="0" anchor="t"/>
          <a:lstStyle/>
          <a:p>
            <a:pPr marL="0" indent="0">
              <a:lnSpc>
                <a:spcPts val="4941"/>
              </a:lnSpc>
              <a:buNone/>
            </a:pPr>
            <a:r>
              <a:rPr lang="en-US" sz="3953" dirty="0">
                <a:solidFill>
                  <a:srgbClr val="5C4E3D"/>
                </a:solidFill>
                <a:latin typeface="Libre Baskerville" pitchFamily="34" charset="0"/>
                <a:ea typeface="Libre Baskerville" pitchFamily="34" charset="-122"/>
                <a:cs typeface="Libre Baskerville" pitchFamily="34" charset="-120"/>
              </a:rPr>
              <a:t>Xác định yêu cầu và các chức năng của hệ thống</a:t>
            </a:r>
            <a:endParaRPr lang="en-US" sz="3953" dirty="0"/>
          </a:p>
        </p:txBody>
      </p:sp>
      <p:pic>
        <p:nvPicPr>
          <p:cNvPr id="5" name="Image 1" descr="preencoded.png"/>
          <p:cNvPicPr>
            <a:picLocks noChangeAspect="1"/>
          </p:cNvPicPr>
          <p:nvPr/>
        </p:nvPicPr>
        <p:blipFill>
          <a:blip r:embed="rId4"/>
          <a:stretch>
            <a:fillRect/>
          </a:stretch>
        </p:blipFill>
        <p:spPr>
          <a:xfrm>
            <a:off x="2545794" y="2209324"/>
            <a:ext cx="4618792" cy="2854523"/>
          </a:xfrm>
          <a:prstGeom prst="rect">
            <a:avLst/>
          </a:prstGeom>
        </p:spPr>
      </p:pic>
      <p:sp>
        <p:nvSpPr>
          <p:cNvPr id="6" name="Text 2"/>
          <p:cNvSpPr/>
          <p:nvPr/>
        </p:nvSpPr>
        <p:spPr>
          <a:xfrm>
            <a:off x="2545794" y="5314831"/>
            <a:ext cx="2781300" cy="313730"/>
          </a:xfrm>
          <a:prstGeom prst="rect">
            <a:avLst/>
          </a:prstGeom>
          <a:noFill/>
          <a:ln/>
        </p:spPr>
        <p:txBody>
          <a:bodyPr wrap="none" rtlCol="0" anchor="t"/>
          <a:lstStyle/>
          <a:p>
            <a:pPr marL="0" indent="0" algn="l">
              <a:lnSpc>
                <a:spcPts val="2471"/>
              </a:lnSpc>
              <a:buNone/>
            </a:pPr>
            <a:r>
              <a:rPr lang="en-US" sz="1977" dirty="0">
                <a:solidFill>
                  <a:srgbClr val="5C4E3D"/>
                </a:solidFill>
                <a:latin typeface="Libre Baskerville" pitchFamily="34" charset="0"/>
                <a:ea typeface="Libre Baskerville" pitchFamily="34" charset="-122"/>
                <a:cs typeface="Libre Baskerville" pitchFamily="34" charset="-120"/>
              </a:rPr>
              <a:t>Yêu cầu và Chức năng</a:t>
            </a:r>
            <a:endParaRPr lang="en-US" sz="1977" dirty="0"/>
          </a:p>
        </p:txBody>
      </p:sp>
      <p:sp>
        <p:nvSpPr>
          <p:cNvPr id="7" name="Text 3"/>
          <p:cNvSpPr/>
          <p:nvPr/>
        </p:nvSpPr>
        <p:spPr>
          <a:xfrm>
            <a:off x="2545794" y="5748933"/>
            <a:ext cx="4618792" cy="1606748"/>
          </a:xfrm>
          <a:prstGeom prst="rect">
            <a:avLst/>
          </a:prstGeom>
          <a:noFill/>
          <a:ln/>
        </p:spPr>
        <p:txBody>
          <a:bodyPr wrap="square" rtlCol="0" anchor="t"/>
          <a:lstStyle/>
          <a:p>
            <a:pPr marL="0" indent="0" algn="l">
              <a:lnSpc>
                <a:spcPts val="2530"/>
              </a:lnSpc>
              <a:buNone/>
            </a:pPr>
            <a:r>
              <a:rPr lang="en-US" sz="1581" dirty="0">
                <a:solidFill>
                  <a:srgbClr val="454240"/>
                </a:solidFill>
                <a:latin typeface="DM Sans" pitchFamily="34" charset="0"/>
                <a:ea typeface="DM Sans" pitchFamily="34" charset="-122"/>
                <a:cs typeface="DM Sans" pitchFamily="34" charset="-120"/>
              </a:rPr>
              <a:t>Trong phần này, chúng ta sẽ xác định rõ các yêu cầu cũng như các chức năng cần thiết cho hệ thống sàn thương mại điện tử. Việc này rất quan trọng để đảm bảo rằng website được xây dựng đáp ứng mọi nhu cầu của người dùng.</a:t>
            </a:r>
            <a:endParaRPr lang="en-US" sz="1581" dirty="0"/>
          </a:p>
        </p:txBody>
      </p:sp>
      <p:pic>
        <p:nvPicPr>
          <p:cNvPr id="8" name="Image 2" descr="preencoded.png"/>
          <p:cNvPicPr>
            <a:picLocks noChangeAspect="1"/>
          </p:cNvPicPr>
          <p:nvPr/>
        </p:nvPicPr>
        <p:blipFill>
          <a:blip r:embed="rId5"/>
          <a:stretch>
            <a:fillRect/>
          </a:stretch>
        </p:blipFill>
        <p:spPr>
          <a:xfrm>
            <a:off x="7465695" y="2209324"/>
            <a:ext cx="4618792" cy="2854523"/>
          </a:xfrm>
          <a:prstGeom prst="rect">
            <a:avLst/>
          </a:prstGeom>
        </p:spPr>
      </p:pic>
      <p:sp>
        <p:nvSpPr>
          <p:cNvPr id="9" name="Text 4"/>
          <p:cNvSpPr/>
          <p:nvPr/>
        </p:nvSpPr>
        <p:spPr>
          <a:xfrm>
            <a:off x="7465695" y="5314831"/>
            <a:ext cx="2156460" cy="313730"/>
          </a:xfrm>
          <a:prstGeom prst="rect">
            <a:avLst/>
          </a:prstGeom>
          <a:noFill/>
          <a:ln/>
        </p:spPr>
        <p:txBody>
          <a:bodyPr wrap="none" rtlCol="0" anchor="t"/>
          <a:lstStyle/>
          <a:p>
            <a:pPr marL="0" indent="0" algn="l">
              <a:lnSpc>
                <a:spcPts val="2471"/>
              </a:lnSpc>
              <a:buNone/>
            </a:pPr>
            <a:r>
              <a:rPr lang="en-US" sz="1977" dirty="0">
                <a:solidFill>
                  <a:srgbClr val="5C4E3D"/>
                </a:solidFill>
                <a:latin typeface="Libre Baskerville" pitchFamily="34" charset="0"/>
                <a:ea typeface="Libre Baskerville" pitchFamily="34" charset="-122"/>
                <a:cs typeface="Libre Baskerville" pitchFamily="34" charset="-120"/>
              </a:rPr>
              <a:t>Thiết kế hiện đại</a:t>
            </a:r>
            <a:endParaRPr lang="en-US" sz="1977" dirty="0"/>
          </a:p>
        </p:txBody>
      </p:sp>
      <p:sp>
        <p:nvSpPr>
          <p:cNvPr id="10" name="Text 5"/>
          <p:cNvSpPr/>
          <p:nvPr/>
        </p:nvSpPr>
        <p:spPr>
          <a:xfrm>
            <a:off x="7465695" y="5748933"/>
            <a:ext cx="4618792" cy="1928098"/>
          </a:xfrm>
          <a:prstGeom prst="rect">
            <a:avLst/>
          </a:prstGeom>
          <a:noFill/>
          <a:ln/>
        </p:spPr>
        <p:txBody>
          <a:bodyPr wrap="square" rtlCol="0" anchor="t"/>
          <a:lstStyle/>
          <a:p>
            <a:pPr marL="0" indent="0" algn="l">
              <a:lnSpc>
                <a:spcPts val="2530"/>
              </a:lnSpc>
              <a:buNone/>
            </a:pPr>
            <a:r>
              <a:rPr lang="en-US" sz="1581" dirty="0">
                <a:solidFill>
                  <a:srgbClr val="454240"/>
                </a:solidFill>
                <a:latin typeface="DM Sans" pitchFamily="34" charset="0"/>
                <a:ea typeface="DM Sans" pitchFamily="34" charset="-122"/>
                <a:cs typeface="DM Sans" pitchFamily="34" charset="-120"/>
              </a:rPr>
              <a:t>Một trong những điều quan trọng nhất khi xây dựng website sàn thương mại điện tử là phải có một thiết kế hiện đại và thu hút người dùng. Chúng ta sẽ tìm hiểu về các yêu cầu thiết kế để đảm bảo website có giao diện thân thiện và dễ sử dụng.</a:t>
            </a:r>
            <a:endParaRPr lang="en-US" sz="1581" dirty="0"/>
          </a:p>
        </p:txBody>
      </p:sp>
      <p:pic>
        <p:nvPicPr>
          <p:cNvPr id="11"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219"/>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2493407"/>
          </a:xfrm>
          <a:prstGeom prst="rect">
            <a:avLst/>
          </a:prstGeom>
        </p:spPr>
      </p:pic>
      <p:sp>
        <p:nvSpPr>
          <p:cNvPr id="5" name="Text 1"/>
          <p:cNvSpPr/>
          <p:nvPr/>
        </p:nvSpPr>
        <p:spPr>
          <a:xfrm>
            <a:off x="2577584" y="3041928"/>
            <a:ext cx="9250680" cy="623411"/>
          </a:xfrm>
          <a:prstGeom prst="rect">
            <a:avLst/>
          </a:prstGeom>
          <a:noFill/>
          <a:ln/>
        </p:spPr>
        <p:txBody>
          <a:bodyPr wrap="none" rtlCol="0" anchor="t"/>
          <a:lstStyle/>
          <a:p>
            <a:pPr marL="0" indent="0">
              <a:lnSpc>
                <a:spcPts val="4908"/>
              </a:lnSpc>
              <a:buNone/>
            </a:pPr>
            <a:r>
              <a:rPr lang="en-US" sz="3927" dirty="0">
                <a:solidFill>
                  <a:srgbClr val="5C4E3D"/>
                </a:solidFill>
                <a:latin typeface="Libre Baskerville" pitchFamily="34" charset="0"/>
                <a:ea typeface="Libre Baskerville" pitchFamily="34" charset="-122"/>
                <a:cs typeface="Libre Baskerville" pitchFamily="34" charset="-120"/>
              </a:rPr>
              <a:t>Phân tích yêu cầu và thiết kế website</a:t>
            </a:r>
            <a:endParaRPr lang="en-US" sz="3927" dirty="0"/>
          </a:p>
        </p:txBody>
      </p:sp>
      <p:sp>
        <p:nvSpPr>
          <p:cNvPr id="6" name="Shape 2"/>
          <p:cNvSpPr/>
          <p:nvPr/>
        </p:nvSpPr>
        <p:spPr>
          <a:xfrm>
            <a:off x="2577584" y="3964543"/>
            <a:ext cx="3025497" cy="3719155"/>
          </a:xfrm>
          <a:prstGeom prst="roundRect">
            <a:avLst>
              <a:gd name="adj" fmla="val 2967"/>
            </a:avLst>
          </a:prstGeom>
          <a:solidFill>
            <a:srgbClr val="F7EDD4"/>
          </a:solidFill>
          <a:ln w="12383">
            <a:solidFill>
              <a:srgbClr val="DDD3BA"/>
            </a:solidFill>
            <a:prstDash val="solid"/>
          </a:ln>
        </p:spPr>
        <p:txBody>
          <a:bodyPr/>
          <a:lstStyle/>
          <a:p>
            <a:endParaRPr lang="en-US"/>
          </a:p>
        </p:txBody>
      </p:sp>
      <p:sp>
        <p:nvSpPr>
          <p:cNvPr id="7" name="Text 3"/>
          <p:cNvSpPr/>
          <p:nvPr/>
        </p:nvSpPr>
        <p:spPr>
          <a:xfrm>
            <a:off x="2789396" y="4176355"/>
            <a:ext cx="2217420" cy="311587"/>
          </a:xfrm>
          <a:prstGeom prst="rect">
            <a:avLst/>
          </a:prstGeom>
          <a:noFill/>
          <a:ln/>
        </p:spPr>
        <p:txBody>
          <a:bodyPr wrap="none" rtlCol="0" anchor="t"/>
          <a:lstStyle/>
          <a:p>
            <a:pPr marL="0" indent="0">
              <a:lnSpc>
                <a:spcPts val="2454"/>
              </a:lnSpc>
              <a:buNone/>
            </a:pPr>
            <a:r>
              <a:rPr lang="en-US" sz="1963" dirty="0">
                <a:solidFill>
                  <a:srgbClr val="454240"/>
                </a:solidFill>
                <a:latin typeface="Libre Baskerville" pitchFamily="34" charset="0"/>
                <a:ea typeface="Libre Baskerville" pitchFamily="34" charset="-122"/>
                <a:cs typeface="Libre Baskerville" pitchFamily="34" charset="-120"/>
              </a:rPr>
              <a:t>Phân tích Chi tiết</a:t>
            </a:r>
            <a:endParaRPr lang="en-US" sz="1963" dirty="0"/>
          </a:p>
        </p:txBody>
      </p:sp>
      <p:sp>
        <p:nvSpPr>
          <p:cNvPr id="8" name="Text 4"/>
          <p:cNvSpPr/>
          <p:nvPr/>
        </p:nvSpPr>
        <p:spPr>
          <a:xfrm>
            <a:off x="2789396" y="4607600"/>
            <a:ext cx="2601873" cy="1914525"/>
          </a:xfrm>
          <a:prstGeom prst="rect">
            <a:avLst/>
          </a:prstGeom>
          <a:noFill/>
          <a:ln/>
        </p:spPr>
        <p:txBody>
          <a:bodyPr wrap="square" rtlCol="0" anchor="t"/>
          <a:lstStyle/>
          <a:p>
            <a:pPr marL="0" indent="0">
              <a:lnSpc>
                <a:spcPts val="2513"/>
              </a:lnSpc>
              <a:buNone/>
            </a:pPr>
            <a:r>
              <a:rPr lang="en-US" sz="1571" dirty="0">
                <a:solidFill>
                  <a:srgbClr val="454240"/>
                </a:solidFill>
                <a:latin typeface="DM Sans" pitchFamily="34" charset="0"/>
                <a:ea typeface="DM Sans" pitchFamily="34" charset="-122"/>
                <a:cs typeface="DM Sans" pitchFamily="34" charset="-120"/>
              </a:rPr>
              <a:t>Trước khi bắt tay vào việc thiết kế, chúng ta cần phân tích các yêu cầu cụ thể của website để đảm bảo rằng tất cả các chức năng được tính toán và tối ưu.</a:t>
            </a:r>
            <a:endParaRPr lang="en-US" sz="1571" dirty="0"/>
          </a:p>
        </p:txBody>
      </p:sp>
      <p:sp>
        <p:nvSpPr>
          <p:cNvPr id="9" name="Shape 5"/>
          <p:cNvSpPr/>
          <p:nvPr/>
        </p:nvSpPr>
        <p:spPr>
          <a:xfrm>
            <a:off x="5802511" y="3964543"/>
            <a:ext cx="3025497" cy="3719155"/>
          </a:xfrm>
          <a:prstGeom prst="roundRect">
            <a:avLst>
              <a:gd name="adj" fmla="val 2967"/>
            </a:avLst>
          </a:prstGeom>
          <a:solidFill>
            <a:srgbClr val="F7EDD4"/>
          </a:solidFill>
          <a:ln w="12383">
            <a:solidFill>
              <a:srgbClr val="DDD3BA"/>
            </a:solidFill>
            <a:prstDash val="solid"/>
          </a:ln>
        </p:spPr>
        <p:txBody>
          <a:bodyPr/>
          <a:lstStyle/>
          <a:p>
            <a:endParaRPr lang="en-US"/>
          </a:p>
        </p:txBody>
      </p:sp>
      <p:sp>
        <p:nvSpPr>
          <p:cNvPr id="10" name="Text 6"/>
          <p:cNvSpPr/>
          <p:nvPr/>
        </p:nvSpPr>
        <p:spPr>
          <a:xfrm>
            <a:off x="6014323" y="4176355"/>
            <a:ext cx="2263140" cy="311587"/>
          </a:xfrm>
          <a:prstGeom prst="rect">
            <a:avLst/>
          </a:prstGeom>
          <a:noFill/>
          <a:ln/>
        </p:spPr>
        <p:txBody>
          <a:bodyPr wrap="none" rtlCol="0" anchor="t"/>
          <a:lstStyle/>
          <a:p>
            <a:pPr marL="0" indent="0">
              <a:lnSpc>
                <a:spcPts val="2454"/>
              </a:lnSpc>
              <a:buNone/>
            </a:pPr>
            <a:r>
              <a:rPr lang="en-US" sz="1963" dirty="0">
                <a:solidFill>
                  <a:srgbClr val="454240"/>
                </a:solidFill>
                <a:latin typeface="Libre Baskerville" pitchFamily="34" charset="0"/>
                <a:ea typeface="Libre Baskerville" pitchFamily="34" charset="-122"/>
                <a:cs typeface="Libre Baskerville" pitchFamily="34" charset="-120"/>
              </a:rPr>
              <a:t>Thiết Kế Thu Hút</a:t>
            </a:r>
            <a:endParaRPr lang="en-US" sz="1963" dirty="0"/>
          </a:p>
        </p:txBody>
      </p:sp>
      <p:sp>
        <p:nvSpPr>
          <p:cNvPr id="11" name="Text 7"/>
          <p:cNvSpPr/>
          <p:nvPr/>
        </p:nvSpPr>
        <p:spPr>
          <a:xfrm>
            <a:off x="6014323" y="4607600"/>
            <a:ext cx="2601873" cy="2233613"/>
          </a:xfrm>
          <a:prstGeom prst="rect">
            <a:avLst/>
          </a:prstGeom>
          <a:noFill/>
          <a:ln/>
        </p:spPr>
        <p:txBody>
          <a:bodyPr wrap="square" rtlCol="0" anchor="t"/>
          <a:lstStyle/>
          <a:p>
            <a:pPr marL="0" indent="0">
              <a:lnSpc>
                <a:spcPts val="2513"/>
              </a:lnSpc>
              <a:buNone/>
            </a:pPr>
            <a:r>
              <a:rPr lang="en-US" sz="1571" dirty="0">
                <a:solidFill>
                  <a:srgbClr val="454240"/>
                </a:solidFill>
                <a:latin typeface="DM Sans" pitchFamily="34" charset="0"/>
                <a:ea typeface="DM Sans" pitchFamily="34" charset="-122"/>
                <a:cs typeface="DM Sans" pitchFamily="34" charset="-120"/>
              </a:rPr>
              <a:t>Một website thành công cần phải có một thiết kế hấp dẫn và chuyên nghiệp. Trong phần này, chúng ta sẽ tập trung vào việc thiết kế giao diện để tạo ấn tượng với người dùng.</a:t>
            </a:r>
            <a:endParaRPr lang="en-US" sz="1571" dirty="0"/>
          </a:p>
        </p:txBody>
      </p:sp>
      <p:sp>
        <p:nvSpPr>
          <p:cNvPr id="12" name="Shape 8"/>
          <p:cNvSpPr/>
          <p:nvPr/>
        </p:nvSpPr>
        <p:spPr>
          <a:xfrm>
            <a:off x="9027438" y="3964543"/>
            <a:ext cx="3025497" cy="3719155"/>
          </a:xfrm>
          <a:prstGeom prst="roundRect">
            <a:avLst>
              <a:gd name="adj" fmla="val 2967"/>
            </a:avLst>
          </a:prstGeom>
          <a:solidFill>
            <a:srgbClr val="F7EDD4"/>
          </a:solidFill>
          <a:ln w="12383">
            <a:solidFill>
              <a:srgbClr val="DDD3BA"/>
            </a:solidFill>
            <a:prstDash val="solid"/>
          </a:ln>
        </p:spPr>
        <p:txBody>
          <a:bodyPr/>
          <a:lstStyle/>
          <a:p>
            <a:endParaRPr lang="en-US"/>
          </a:p>
        </p:txBody>
      </p:sp>
      <p:sp>
        <p:nvSpPr>
          <p:cNvPr id="13" name="Text 9"/>
          <p:cNvSpPr/>
          <p:nvPr/>
        </p:nvSpPr>
        <p:spPr>
          <a:xfrm>
            <a:off x="9239250" y="4176355"/>
            <a:ext cx="2601873" cy="623173"/>
          </a:xfrm>
          <a:prstGeom prst="rect">
            <a:avLst/>
          </a:prstGeom>
          <a:noFill/>
          <a:ln/>
        </p:spPr>
        <p:txBody>
          <a:bodyPr wrap="square" rtlCol="0" anchor="t"/>
          <a:lstStyle/>
          <a:p>
            <a:pPr marL="0" indent="0">
              <a:lnSpc>
                <a:spcPts val="2454"/>
              </a:lnSpc>
              <a:buNone/>
            </a:pPr>
            <a:r>
              <a:rPr lang="en-US" sz="1963" dirty="0">
                <a:solidFill>
                  <a:srgbClr val="454240"/>
                </a:solidFill>
                <a:latin typeface="Libre Baskerville" pitchFamily="34" charset="0"/>
                <a:ea typeface="Libre Baskerville" pitchFamily="34" charset="-122"/>
                <a:cs typeface="Libre Baskerville" pitchFamily="34" charset="-120"/>
              </a:rPr>
              <a:t>Trải Nghiệm Người Dùng</a:t>
            </a:r>
            <a:endParaRPr lang="en-US" sz="1963" dirty="0"/>
          </a:p>
        </p:txBody>
      </p:sp>
      <p:sp>
        <p:nvSpPr>
          <p:cNvPr id="14" name="Text 10"/>
          <p:cNvSpPr/>
          <p:nvPr/>
        </p:nvSpPr>
        <p:spPr>
          <a:xfrm>
            <a:off x="9239250" y="4919186"/>
            <a:ext cx="2601873" cy="2552700"/>
          </a:xfrm>
          <a:prstGeom prst="rect">
            <a:avLst/>
          </a:prstGeom>
          <a:noFill/>
          <a:ln/>
        </p:spPr>
        <p:txBody>
          <a:bodyPr wrap="square" rtlCol="0" anchor="t"/>
          <a:lstStyle/>
          <a:p>
            <a:pPr marL="0" indent="0">
              <a:lnSpc>
                <a:spcPts val="2513"/>
              </a:lnSpc>
              <a:buNone/>
            </a:pPr>
            <a:r>
              <a:rPr lang="en-US" sz="1571" dirty="0">
                <a:solidFill>
                  <a:srgbClr val="454240"/>
                </a:solidFill>
                <a:latin typeface="DM Sans" pitchFamily="34" charset="0"/>
                <a:ea typeface="DM Sans" pitchFamily="34" charset="-122"/>
                <a:cs typeface="DM Sans" pitchFamily="34" charset="-120"/>
              </a:rPr>
              <a:t>Thiết kế website sẽ không hoàn chỉnh nếu không tập trung vào trải nghiệm của người dùng. Chúng ta sẽ nghiên cứu và tối ưu hóa trải nghiệm người dùng trên website sàn thương mại điện tử.</a:t>
            </a:r>
            <a:endParaRPr lang="en-US" sz="1571"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4" name="Text 1"/>
          <p:cNvSpPr/>
          <p:nvPr/>
        </p:nvSpPr>
        <p:spPr>
          <a:xfrm>
            <a:off x="2037993" y="1514118"/>
            <a:ext cx="10554414"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Các chức năng chính của sàn thương mại điện tử</a:t>
            </a:r>
            <a:endParaRPr lang="en-US" sz="4374" dirty="0"/>
          </a:p>
        </p:txBody>
      </p:sp>
      <p:sp>
        <p:nvSpPr>
          <p:cNvPr id="5" name="Text 2"/>
          <p:cNvSpPr/>
          <p:nvPr/>
        </p:nvSpPr>
        <p:spPr>
          <a:xfrm>
            <a:off x="2037993" y="3458289"/>
            <a:ext cx="264414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Quản lý Sản Phẩm</a:t>
            </a:r>
            <a:endParaRPr lang="en-US" sz="2187" dirty="0"/>
          </a:p>
        </p:txBody>
      </p:sp>
      <p:sp>
        <p:nvSpPr>
          <p:cNvPr id="6" name="Text 3"/>
          <p:cNvSpPr/>
          <p:nvPr/>
        </p:nvSpPr>
        <p:spPr>
          <a:xfrm>
            <a:off x="2037993" y="4027646"/>
            <a:ext cx="3156347"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Chúng ta sẽ xác định và phân tích các chức năng liên quan đến quản lý sản phẩm trong sàn thương mại điện tử, bao gồm thêm, sửa, xóa sản phẩm, quản lý danh mục, và hiển thị sản phẩm một cách hấp dẫn.</a:t>
            </a:r>
            <a:endParaRPr lang="en-US" sz="1750" dirty="0"/>
          </a:p>
        </p:txBody>
      </p:sp>
      <p:sp>
        <p:nvSpPr>
          <p:cNvPr id="7" name="Text 4"/>
          <p:cNvSpPr/>
          <p:nvPr/>
        </p:nvSpPr>
        <p:spPr>
          <a:xfrm>
            <a:off x="5743932" y="3458289"/>
            <a:ext cx="264414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Quản lý Đơn Hàng</a:t>
            </a:r>
            <a:endParaRPr lang="en-US" sz="2187" dirty="0"/>
          </a:p>
        </p:txBody>
      </p:sp>
      <p:sp>
        <p:nvSpPr>
          <p:cNvPr id="8" name="Text 5"/>
          <p:cNvSpPr/>
          <p:nvPr/>
        </p:nvSpPr>
        <p:spPr>
          <a:xfrm>
            <a:off x="5743932" y="4027646"/>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Việc quản lý đơn hàng trên sàn thương mại điện tử là một phần quan trọng để đảm bảo quy trình mua hàng diễn ra trơn tru và hiệu quả.</a:t>
            </a:r>
            <a:endParaRPr lang="en-US" sz="1750" dirty="0"/>
          </a:p>
        </p:txBody>
      </p:sp>
      <p:sp>
        <p:nvSpPr>
          <p:cNvPr id="9" name="Text 6"/>
          <p:cNvSpPr/>
          <p:nvPr/>
        </p:nvSpPr>
        <p:spPr>
          <a:xfrm>
            <a:off x="9449872" y="3458289"/>
            <a:ext cx="3156347" cy="694373"/>
          </a:xfrm>
          <a:prstGeom prst="rect">
            <a:avLst/>
          </a:prstGeom>
          <a:noFill/>
          <a:ln/>
        </p:spPr>
        <p:txBody>
          <a:bodyPr wrap="squar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Phương Thức Thanh Toán</a:t>
            </a:r>
            <a:endParaRPr lang="en-US" sz="2187" dirty="0"/>
          </a:p>
        </p:txBody>
      </p:sp>
      <p:sp>
        <p:nvSpPr>
          <p:cNvPr id="10" name="Text 7"/>
          <p:cNvSpPr/>
          <p:nvPr/>
        </p:nvSpPr>
        <p:spPr>
          <a:xfrm>
            <a:off x="9449872" y="4374832"/>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Khóa học sẽ tập trung vào việc phân tích và tối ưu hóa các phương thức thanh toán trên website để tạo thuận lợi nhất cho người dùng.</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DFA">
              <a:alpha val="85000"/>
            </a:srgbClr>
          </a:solidFill>
          <a:ln/>
        </p:spPr>
        <p:txBody>
          <a:bodyPr/>
          <a:lstStyle/>
          <a:p>
            <a:endParaRPr lang="en-US"/>
          </a:p>
        </p:txBody>
      </p:sp>
      <p:sp>
        <p:nvSpPr>
          <p:cNvPr id="6" name="Text 2"/>
          <p:cNvSpPr/>
          <p:nvPr/>
        </p:nvSpPr>
        <p:spPr>
          <a:xfrm>
            <a:off x="2037993" y="1293376"/>
            <a:ext cx="10554414"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Công nghệ và công cụ sử dụng trong xây dựng website</a:t>
            </a:r>
            <a:endParaRPr lang="en-US" sz="4374" dirty="0"/>
          </a:p>
        </p:txBody>
      </p:sp>
      <p:sp>
        <p:nvSpPr>
          <p:cNvPr id="7" name="Shape 3"/>
          <p:cNvSpPr/>
          <p:nvPr/>
        </p:nvSpPr>
        <p:spPr>
          <a:xfrm>
            <a:off x="2037993" y="3188970"/>
            <a:ext cx="499943" cy="499943"/>
          </a:xfrm>
          <a:prstGeom prst="roundRect">
            <a:avLst>
              <a:gd name="adj" fmla="val 20000"/>
            </a:avLst>
          </a:prstGeom>
          <a:solidFill>
            <a:srgbClr val="F7EDD4"/>
          </a:solidFill>
          <a:ln w="13811">
            <a:solidFill>
              <a:srgbClr val="DDD3BA"/>
            </a:solidFill>
            <a:prstDash val="solid"/>
          </a:ln>
        </p:spPr>
        <p:txBody>
          <a:bodyPr/>
          <a:lstStyle/>
          <a:p>
            <a:endParaRPr lang="en-US"/>
          </a:p>
        </p:txBody>
      </p:sp>
      <p:sp>
        <p:nvSpPr>
          <p:cNvPr id="8" name="Text 4"/>
          <p:cNvSpPr/>
          <p:nvPr/>
        </p:nvSpPr>
        <p:spPr>
          <a:xfrm>
            <a:off x="2211705" y="3230642"/>
            <a:ext cx="15240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5"/>
          <p:cNvSpPr/>
          <p:nvPr/>
        </p:nvSpPr>
        <p:spPr>
          <a:xfrm>
            <a:off x="2760107" y="3265289"/>
            <a:ext cx="2647950" cy="694373"/>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Front-end Development</a:t>
            </a:r>
            <a:endParaRPr lang="en-US" sz="2187" dirty="0"/>
          </a:p>
        </p:txBody>
      </p:sp>
      <p:sp>
        <p:nvSpPr>
          <p:cNvPr id="10" name="Text 6"/>
          <p:cNvSpPr/>
          <p:nvPr/>
        </p:nvSpPr>
        <p:spPr>
          <a:xfrm>
            <a:off x="2760107" y="4092893"/>
            <a:ext cx="2647950"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Trong khóa học này, chúng ta sẽ tìm hiểu về các công nghệ và công cụ front-end như HTML, CSS, và JavaScript để xây dựng giao diện thân thiện trên website.</a:t>
            </a:r>
            <a:endParaRPr lang="en-US" sz="1750" dirty="0"/>
          </a:p>
        </p:txBody>
      </p:sp>
      <p:sp>
        <p:nvSpPr>
          <p:cNvPr id="11" name="Shape 7"/>
          <p:cNvSpPr/>
          <p:nvPr/>
        </p:nvSpPr>
        <p:spPr>
          <a:xfrm>
            <a:off x="5630228" y="3188970"/>
            <a:ext cx="499943" cy="499943"/>
          </a:xfrm>
          <a:prstGeom prst="roundRect">
            <a:avLst>
              <a:gd name="adj" fmla="val 20000"/>
            </a:avLst>
          </a:prstGeom>
          <a:solidFill>
            <a:srgbClr val="F7EDD4"/>
          </a:solidFill>
          <a:ln w="13811">
            <a:solidFill>
              <a:srgbClr val="DDD3BA"/>
            </a:solidFill>
            <a:prstDash val="solid"/>
          </a:ln>
        </p:spPr>
        <p:txBody>
          <a:bodyPr/>
          <a:lstStyle/>
          <a:p>
            <a:endParaRPr lang="en-US"/>
          </a:p>
        </p:txBody>
      </p:sp>
      <p:sp>
        <p:nvSpPr>
          <p:cNvPr id="12" name="Text 8"/>
          <p:cNvSpPr/>
          <p:nvPr/>
        </p:nvSpPr>
        <p:spPr>
          <a:xfrm>
            <a:off x="5777270" y="3230642"/>
            <a:ext cx="20574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3" name="Text 9"/>
          <p:cNvSpPr/>
          <p:nvPr/>
        </p:nvSpPr>
        <p:spPr>
          <a:xfrm>
            <a:off x="6352342" y="3265289"/>
            <a:ext cx="2647950" cy="694373"/>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Back-end Development</a:t>
            </a:r>
            <a:endParaRPr lang="en-US" sz="2187" dirty="0"/>
          </a:p>
        </p:txBody>
      </p:sp>
      <p:sp>
        <p:nvSpPr>
          <p:cNvPr id="14" name="Text 10"/>
          <p:cNvSpPr/>
          <p:nvPr/>
        </p:nvSpPr>
        <p:spPr>
          <a:xfrm>
            <a:off x="6352342" y="4092893"/>
            <a:ext cx="2647950" cy="284321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Chương trình sẽ cung cấp kiến thức về các ngôn ngữ lập trình và cơ sở dữ liệu cần thiết để xây dựng hệ thống cơ sở dữ liệu và các tác vụ logic phức tạp trên server.</a:t>
            </a:r>
            <a:endParaRPr lang="en-US" sz="1750" dirty="0"/>
          </a:p>
        </p:txBody>
      </p:sp>
      <p:sp>
        <p:nvSpPr>
          <p:cNvPr id="15" name="Shape 11"/>
          <p:cNvSpPr/>
          <p:nvPr/>
        </p:nvSpPr>
        <p:spPr>
          <a:xfrm>
            <a:off x="9222462" y="3188970"/>
            <a:ext cx="499943" cy="499943"/>
          </a:xfrm>
          <a:prstGeom prst="roundRect">
            <a:avLst>
              <a:gd name="adj" fmla="val 20000"/>
            </a:avLst>
          </a:prstGeom>
          <a:solidFill>
            <a:srgbClr val="F7EDD4"/>
          </a:solidFill>
          <a:ln w="13811">
            <a:solidFill>
              <a:srgbClr val="DDD3BA"/>
            </a:solidFill>
            <a:prstDash val="solid"/>
          </a:ln>
        </p:spPr>
        <p:txBody>
          <a:bodyPr/>
          <a:lstStyle/>
          <a:p>
            <a:endParaRPr lang="en-US"/>
          </a:p>
        </p:txBody>
      </p:sp>
      <p:sp>
        <p:nvSpPr>
          <p:cNvPr id="16" name="Text 12"/>
          <p:cNvSpPr/>
          <p:nvPr/>
        </p:nvSpPr>
        <p:spPr>
          <a:xfrm>
            <a:off x="9369504" y="3230642"/>
            <a:ext cx="20574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7" name="Text 13"/>
          <p:cNvSpPr/>
          <p:nvPr/>
        </p:nvSpPr>
        <p:spPr>
          <a:xfrm>
            <a:off x="9944576" y="3265289"/>
            <a:ext cx="263652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Responsive Design</a:t>
            </a:r>
            <a:endParaRPr lang="en-US" sz="2187" dirty="0"/>
          </a:p>
        </p:txBody>
      </p:sp>
      <p:sp>
        <p:nvSpPr>
          <p:cNvPr id="18" name="Text 14"/>
          <p:cNvSpPr/>
          <p:nvPr/>
        </p:nvSpPr>
        <p:spPr>
          <a:xfrm>
            <a:off x="9944576" y="3745706"/>
            <a:ext cx="2647950" cy="284321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Tính năng này là một phần quan trọng để tối ưu hóa trải nghiệm người dùng trên các thiết bị di động, và chúng ta sẽ học cách triển khai trên website sàn thương mại điện tử.</a:t>
            </a:r>
            <a:endParaRPr lang="en-US" sz="1750" dirty="0"/>
          </a:p>
        </p:txBody>
      </p:sp>
      <p:pic>
        <p:nvPicPr>
          <p:cNvPr id="1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4" name="Text 1"/>
          <p:cNvSpPr/>
          <p:nvPr/>
        </p:nvSpPr>
        <p:spPr>
          <a:xfrm>
            <a:off x="2037993" y="1516975"/>
            <a:ext cx="838962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Phân tích và thiết kế hệ thống</a:t>
            </a:r>
            <a:endParaRPr lang="en-US" sz="4374" dirty="0"/>
          </a:p>
        </p:txBody>
      </p:sp>
      <p:pic>
        <p:nvPicPr>
          <p:cNvPr id="5" name="Image 1" descr="preencoded.png"/>
          <p:cNvPicPr>
            <a:picLocks noChangeAspect="1"/>
          </p:cNvPicPr>
          <p:nvPr/>
        </p:nvPicPr>
        <p:blipFill>
          <a:blip r:embed="rId4"/>
          <a:stretch>
            <a:fillRect/>
          </a:stretch>
        </p:blipFill>
        <p:spPr>
          <a:xfrm>
            <a:off x="2037993" y="2655689"/>
            <a:ext cx="3518059" cy="888682"/>
          </a:xfrm>
          <a:prstGeom prst="rect">
            <a:avLst/>
          </a:prstGeom>
        </p:spPr>
      </p:pic>
      <p:sp>
        <p:nvSpPr>
          <p:cNvPr id="6" name="Text 2"/>
          <p:cNvSpPr/>
          <p:nvPr/>
        </p:nvSpPr>
        <p:spPr>
          <a:xfrm>
            <a:off x="2260163" y="3877628"/>
            <a:ext cx="265176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Phân Tích Yêu Cầu</a:t>
            </a:r>
            <a:endParaRPr lang="en-US" sz="2187" dirty="0"/>
          </a:p>
        </p:txBody>
      </p:sp>
      <p:sp>
        <p:nvSpPr>
          <p:cNvPr id="7" name="Text 3"/>
          <p:cNvSpPr/>
          <p:nvPr/>
        </p:nvSpPr>
        <p:spPr>
          <a:xfrm>
            <a:off x="2260163" y="4358045"/>
            <a:ext cx="3073718" cy="1777008"/>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Trong giai đoạn này, chúng ta sẽ tập trung vào việc lắng nghe và hiểu rõ yêu cầu của người dùng để xác định kỹ thuật và chức năng cần thiết.</a:t>
            </a:r>
            <a:endParaRPr lang="en-US" sz="1750" dirty="0"/>
          </a:p>
        </p:txBody>
      </p:sp>
      <p:pic>
        <p:nvPicPr>
          <p:cNvPr id="8" name="Image 2" descr="preencoded.png"/>
          <p:cNvPicPr>
            <a:picLocks noChangeAspect="1"/>
          </p:cNvPicPr>
          <p:nvPr/>
        </p:nvPicPr>
        <p:blipFill>
          <a:blip r:embed="rId5"/>
          <a:stretch>
            <a:fillRect/>
          </a:stretch>
        </p:blipFill>
        <p:spPr>
          <a:xfrm>
            <a:off x="5556052" y="2655689"/>
            <a:ext cx="3518178" cy="888682"/>
          </a:xfrm>
          <a:prstGeom prst="rect">
            <a:avLst/>
          </a:prstGeom>
        </p:spPr>
      </p:pic>
      <p:sp>
        <p:nvSpPr>
          <p:cNvPr id="9" name="Text 4"/>
          <p:cNvSpPr/>
          <p:nvPr/>
        </p:nvSpPr>
        <p:spPr>
          <a:xfrm>
            <a:off x="5778222" y="3877628"/>
            <a:ext cx="268986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Thiết Kế Hệ Thống</a:t>
            </a:r>
            <a:endParaRPr lang="en-US" sz="2187" dirty="0"/>
          </a:p>
        </p:txBody>
      </p:sp>
      <p:sp>
        <p:nvSpPr>
          <p:cNvPr id="10" name="Text 5"/>
          <p:cNvSpPr/>
          <p:nvPr/>
        </p:nvSpPr>
        <p:spPr>
          <a:xfrm>
            <a:off x="5778222" y="4358045"/>
            <a:ext cx="3073837" cy="2132409"/>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Sau khi có đủ thông tin từ phân tích yêu cầu, chúng ta sẽ bắt đầu xây dựng thiết kế cho hệ thống, bao gồm cấu trúc dữ liệu và giao diện người dùng.</a:t>
            </a:r>
            <a:endParaRPr lang="en-US" sz="1750" dirty="0"/>
          </a:p>
        </p:txBody>
      </p:sp>
      <p:pic>
        <p:nvPicPr>
          <p:cNvPr id="11" name="Image 3" descr="preencoded.png"/>
          <p:cNvPicPr>
            <a:picLocks noChangeAspect="1"/>
          </p:cNvPicPr>
          <p:nvPr/>
        </p:nvPicPr>
        <p:blipFill>
          <a:blip r:embed="rId6"/>
          <a:stretch>
            <a:fillRect/>
          </a:stretch>
        </p:blipFill>
        <p:spPr>
          <a:xfrm>
            <a:off x="9074229" y="2655689"/>
            <a:ext cx="3518178" cy="888682"/>
          </a:xfrm>
          <a:prstGeom prst="rect">
            <a:avLst/>
          </a:prstGeom>
        </p:spPr>
      </p:pic>
      <p:sp>
        <p:nvSpPr>
          <p:cNvPr id="12" name="Text 6"/>
          <p:cNvSpPr/>
          <p:nvPr/>
        </p:nvSpPr>
        <p:spPr>
          <a:xfrm>
            <a:off x="9296400" y="3877628"/>
            <a:ext cx="3073837" cy="694373"/>
          </a:xfrm>
          <a:prstGeom prst="rect">
            <a:avLst/>
          </a:prstGeom>
          <a:noFill/>
          <a:ln/>
        </p:spPr>
        <p:txBody>
          <a:bodyPr wrap="squar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Kiểm Tra và Đánh Giá</a:t>
            </a:r>
            <a:endParaRPr lang="en-US" sz="2187" dirty="0"/>
          </a:p>
        </p:txBody>
      </p:sp>
      <p:sp>
        <p:nvSpPr>
          <p:cNvPr id="13" name="Text 7"/>
          <p:cNvSpPr/>
          <p:nvPr/>
        </p:nvSpPr>
        <p:spPr>
          <a:xfrm>
            <a:off x="9296400" y="4705231"/>
            <a:ext cx="3073837" cy="1421606"/>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Cuối cùng, chúng ta sẽ tiến hành kiểm tra kỹ thuật và đánh giá toàn bộ hệ thống trước khi triển khai.</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25473"/>
            <a:ext cx="723900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Kết quả và đánh giá đồ án</a:t>
            </a:r>
            <a:endParaRPr lang="en-US" sz="4374" dirty="0"/>
          </a:p>
        </p:txBody>
      </p:sp>
      <p:sp>
        <p:nvSpPr>
          <p:cNvPr id="6" name="Shape 2"/>
          <p:cNvSpPr/>
          <p:nvPr/>
        </p:nvSpPr>
        <p:spPr>
          <a:xfrm>
            <a:off x="4801910" y="1953101"/>
            <a:ext cx="44410" cy="5351026"/>
          </a:xfrm>
          <a:prstGeom prst="roundRect">
            <a:avLst>
              <a:gd name="adj" fmla="val 225151"/>
            </a:avLst>
          </a:prstGeom>
          <a:solidFill>
            <a:srgbClr val="DDD3BA"/>
          </a:solidFill>
          <a:ln/>
        </p:spPr>
        <p:txBody>
          <a:bodyPr/>
          <a:lstStyle/>
          <a:p>
            <a:endParaRPr lang="en-US"/>
          </a:p>
        </p:txBody>
      </p:sp>
      <p:sp>
        <p:nvSpPr>
          <p:cNvPr id="7" name="Shape 3"/>
          <p:cNvSpPr/>
          <p:nvPr/>
        </p:nvSpPr>
        <p:spPr>
          <a:xfrm>
            <a:off x="5074027" y="2354401"/>
            <a:ext cx="777597" cy="44410"/>
          </a:xfrm>
          <a:prstGeom prst="roundRect">
            <a:avLst>
              <a:gd name="adj" fmla="val 225151"/>
            </a:avLst>
          </a:prstGeom>
          <a:solidFill>
            <a:srgbClr val="DDD3BA"/>
          </a:solidFill>
          <a:ln/>
        </p:spPr>
        <p:txBody>
          <a:bodyPr/>
          <a:lstStyle/>
          <a:p>
            <a:endParaRPr lang="en-US"/>
          </a:p>
        </p:txBody>
      </p:sp>
      <p:sp>
        <p:nvSpPr>
          <p:cNvPr id="8" name="Shape 4"/>
          <p:cNvSpPr/>
          <p:nvPr/>
        </p:nvSpPr>
        <p:spPr>
          <a:xfrm>
            <a:off x="4574084" y="2126694"/>
            <a:ext cx="499943" cy="499943"/>
          </a:xfrm>
          <a:prstGeom prst="roundRect">
            <a:avLst>
              <a:gd name="adj" fmla="val 20000"/>
            </a:avLst>
          </a:prstGeom>
          <a:solidFill>
            <a:srgbClr val="F7EDD4"/>
          </a:solidFill>
          <a:ln w="13811">
            <a:solidFill>
              <a:srgbClr val="DDD3BA"/>
            </a:solidFill>
            <a:prstDash val="solid"/>
          </a:ln>
        </p:spPr>
        <p:txBody>
          <a:bodyPr/>
          <a:lstStyle/>
          <a:p>
            <a:endParaRPr lang="en-US"/>
          </a:p>
        </p:txBody>
      </p:sp>
      <p:sp>
        <p:nvSpPr>
          <p:cNvPr id="9" name="Text 5"/>
          <p:cNvSpPr/>
          <p:nvPr/>
        </p:nvSpPr>
        <p:spPr>
          <a:xfrm>
            <a:off x="4747796" y="2168366"/>
            <a:ext cx="15240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10" name="Text 6"/>
          <p:cNvSpPr/>
          <p:nvPr/>
        </p:nvSpPr>
        <p:spPr>
          <a:xfrm>
            <a:off x="6046113" y="2175272"/>
            <a:ext cx="2221944"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Kết Quả</a:t>
            </a: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Chúng ta sẽ đánh giá kết quả và hiệu suất của website sàn thương mại điện tử, cũng như phản hồi từ người dùng.</a:t>
            </a:r>
            <a:endParaRPr lang="en-US" sz="1750" dirty="0"/>
          </a:p>
        </p:txBody>
      </p:sp>
      <p:sp>
        <p:nvSpPr>
          <p:cNvPr id="12" name="Shape 8"/>
          <p:cNvSpPr/>
          <p:nvPr/>
        </p:nvSpPr>
        <p:spPr>
          <a:xfrm>
            <a:off x="5074027" y="4212134"/>
            <a:ext cx="777597" cy="44410"/>
          </a:xfrm>
          <a:prstGeom prst="roundRect">
            <a:avLst>
              <a:gd name="adj" fmla="val 225151"/>
            </a:avLst>
          </a:prstGeom>
          <a:solidFill>
            <a:srgbClr val="DDD3BA"/>
          </a:solidFill>
          <a:ln/>
        </p:spPr>
        <p:txBody>
          <a:bodyPr/>
          <a:lstStyle/>
          <a:p>
            <a:endParaRPr lang="en-US"/>
          </a:p>
        </p:txBody>
      </p:sp>
      <p:sp>
        <p:nvSpPr>
          <p:cNvPr id="13" name="Shape 9"/>
          <p:cNvSpPr/>
          <p:nvPr/>
        </p:nvSpPr>
        <p:spPr>
          <a:xfrm>
            <a:off x="4574084" y="3984427"/>
            <a:ext cx="499943" cy="499943"/>
          </a:xfrm>
          <a:prstGeom prst="roundRect">
            <a:avLst>
              <a:gd name="adj" fmla="val 20000"/>
            </a:avLst>
          </a:prstGeom>
          <a:solidFill>
            <a:srgbClr val="F7EDD4"/>
          </a:solidFill>
          <a:ln w="13811">
            <a:solidFill>
              <a:srgbClr val="DDD3BA"/>
            </a:solidFill>
            <a:prstDash val="solid"/>
          </a:ln>
        </p:spPr>
        <p:txBody>
          <a:bodyPr/>
          <a:lstStyle/>
          <a:p>
            <a:endParaRPr lang="en-US"/>
          </a:p>
        </p:txBody>
      </p:sp>
      <p:sp>
        <p:nvSpPr>
          <p:cNvPr id="14" name="Text 10"/>
          <p:cNvSpPr/>
          <p:nvPr/>
        </p:nvSpPr>
        <p:spPr>
          <a:xfrm>
            <a:off x="4721126" y="4026098"/>
            <a:ext cx="20574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5" name="Text 11"/>
          <p:cNvSpPr/>
          <p:nvPr/>
        </p:nvSpPr>
        <p:spPr>
          <a:xfrm>
            <a:off x="6046113" y="4033004"/>
            <a:ext cx="278130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Phân tích Thống Kê</a:t>
            </a: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Từ dữ liệu thu thập được, chúng ta sẽ phân tích các số liệu và thống kê để đánh giá hiệu suất của website.</a:t>
            </a:r>
            <a:endParaRPr lang="en-US" sz="1750" dirty="0"/>
          </a:p>
        </p:txBody>
      </p:sp>
      <p:sp>
        <p:nvSpPr>
          <p:cNvPr id="17" name="Shape 13"/>
          <p:cNvSpPr/>
          <p:nvPr/>
        </p:nvSpPr>
        <p:spPr>
          <a:xfrm>
            <a:off x="5074027" y="6069866"/>
            <a:ext cx="777597" cy="44410"/>
          </a:xfrm>
          <a:prstGeom prst="roundRect">
            <a:avLst>
              <a:gd name="adj" fmla="val 225151"/>
            </a:avLst>
          </a:prstGeom>
          <a:solidFill>
            <a:srgbClr val="DDD3BA"/>
          </a:solidFill>
          <a:ln/>
        </p:spPr>
        <p:txBody>
          <a:bodyPr/>
          <a:lstStyle/>
          <a:p>
            <a:endParaRPr lang="en-US"/>
          </a:p>
        </p:txBody>
      </p:sp>
      <p:sp>
        <p:nvSpPr>
          <p:cNvPr id="18" name="Shape 14"/>
          <p:cNvSpPr/>
          <p:nvPr/>
        </p:nvSpPr>
        <p:spPr>
          <a:xfrm>
            <a:off x="4574084" y="5842159"/>
            <a:ext cx="499943" cy="499943"/>
          </a:xfrm>
          <a:prstGeom prst="roundRect">
            <a:avLst>
              <a:gd name="adj" fmla="val 20000"/>
            </a:avLst>
          </a:prstGeom>
          <a:solidFill>
            <a:srgbClr val="F7EDD4"/>
          </a:solidFill>
          <a:ln w="13811">
            <a:solidFill>
              <a:srgbClr val="DDD3BA"/>
            </a:solidFill>
            <a:prstDash val="solid"/>
          </a:ln>
        </p:spPr>
        <p:txBody>
          <a:bodyPr/>
          <a:lstStyle/>
          <a:p>
            <a:endParaRPr lang="en-US"/>
          </a:p>
        </p:txBody>
      </p:sp>
      <p:sp>
        <p:nvSpPr>
          <p:cNvPr id="19" name="Text 15"/>
          <p:cNvSpPr/>
          <p:nvPr/>
        </p:nvSpPr>
        <p:spPr>
          <a:xfrm>
            <a:off x="4721126" y="5883831"/>
            <a:ext cx="20574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20" name="Text 16"/>
          <p:cNvSpPr/>
          <p:nvPr/>
        </p:nvSpPr>
        <p:spPr>
          <a:xfrm>
            <a:off x="6046113" y="5890736"/>
            <a:ext cx="278130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Đánh Giá Tổng Thể</a:t>
            </a: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Kế đến, chúng ta sẽ đánh giá tổng thể về khả năng làm việc, hiệu suất và khả năng mở rộng của hệ thống website.</a:t>
            </a:r>
            <a:endParaRPr lang="en-US" sz="1750"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US"/>
          </a:p>
        </p:txBody>
      </p:sp>
      <p:sp>
        <p:nvSpPr>
          <p:cNvPr id="4" name="Text 1"/>
          <p:cNvSpPr/>
          <p:nvPr/>
        </p:nvSpPr>
        <p:spPr>
          <a:xfrm>
            <a:off x="2037993" y="1836539"/>
            <a:ext cx="10554414"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Kết luận và hướng phát triển tương lai</a:t>
            </a:r>
            <a:endParaRPr lang="en-US" sz="4374" dirty="0"/>
          </a:p>
        </p:txBody>
      </p:sp>
      <p:sp>
        <p:nvSpPr>
          <p:cNvPr id="5" name="Shape 2"/>
          <p:cNvSpPr/>
          <p:nvPr/>
        </p:nvSpPr>
        <p:spPr>
          <a:xfrm>
            <a:off x="2037993" y="3669625"/>
            <a:ext cx="10554414" cy="2723436"/>
          </a:xfrm>
          <a:prstGeom prst="roundRect">
            <a:avLst>
              <a:gd name="adj" fmla="val 3671"/>
            </a:avLst>
          </a:prstGeom>
          <a:noFill/>
          <a:ln w="13811">
            <a:solidFill>
              <a:srgbClr val="000000">
                <a:alpha val="8000"/>
              </a:srgbClr>
            </a:solidFill>
            <a:prstDash val="solid"/>
          </a:ln>
        </p:spPr>
        <p:txBody>
          <a:bodyPr/>
          <a:lstStyle/>
          <a:p>
            <a:endParaRPr lang="en-US"/>
          </a:p>
        </p:txBody>
      </p:sp>
      <p:sp>
        <p:nvSpPr>
          <p:cNvPr id="6" name="Shape 3"/>
          <p:cNvSpPr/>
          <p:nvPr/>
        </p:nvSpPr>
        <p:spPr>
          <a:xfrm>
            <a:off x="2051804" y="3683437"/>
            <a:ext cx="10525720" cy="637103"/>
          </a:xfrm>
          <a:prstGeom prst="rect">
            <a:avLst/>
          </a:prstGeom>
          <a:solidFill>
            <a:srgbClr val="FFFFFF">
              <a:alpha val="4000"/>
            </a:srgbClr>
          </a:solidFill>
          <a:ln/>
        </p:spPr>
        <p:txBody>
          <a:bodyPr/>
          <a:lstStyle/>
          <a:p>
            <a:endParaRPr lang="en-US"/>
          </a:p>
        </p:txBody>
      </p:sp>
      <p:sp>
        <p:nvSpPr>
          <p:cNvPr id="7" name="Text 4"/>
          <p:cNvSpPr/>
          <p:nvPr/>
        </p:nvSpPr>
        <p:spPr>
          <a:xfrm>
            <a:off x="2275165" y="3824288"/>
            <a:ext cx="3060025" cy="355402"/>
          </a:xfrm>
          <a:prstGeom prst="rect">
            <a:avLst/>
          </a:prstGeom>
          <a:noFill/>
          <a:ln/>
        </p:spPr>
        <p:txBody>
          <a:bodyPr wrap="non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Ưu Điểm</a:t>
            </a:r>
            <a:endParaRPr lang="en-US" sz="1750" dirty="0"/>
          </a:p>
        </p:txBody>
      </p:sp>
      <p:sp>
        <p:nvSpPr>
          <p:cNvPr id="8" name="Text 5"/>
          <p:cNvSpPr/>
          <p:nvPr/>
        </p:nvSpPr>
        <p:spPr>
          <a:xfrm>
            <a:off x="5787152" y="3824288"/>
            <a:ext cx="3056215" cy="355402"/>
          </a:xfrm>
          <a:prstGeom prst="rect">
            <a:avLst/>
          </a:prstGeom>
          <a:noFill/>
          <a:ln/>
        </p:spPr>
        <p:txBody>
          <a:bodyPr wrap="non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Rút Kinh Nghiệm</a:t>
            </a:r>
            <a:endParaRPr lang="en-US" sz="1750" dirty="0"/>
          </a:p>
        </p:txBody>
      </p:sp>
      <p:sp>
        <p:nvSpPr>
          <p:cNvPr id="9" name="Text 6"/>
          <p:cNvSpPr/>
          <p:nvPr/>
        </p:nvSpPr>
        <p:spPr>
          <a:xfrm>
            <a:off x="9295328" y="3824288"/>
            <a:ext cx="3060025" cy="355402"/>
          </a:xfrm>
          <a:prstGeom prst="rect">
            <a:avLst/>
          </a:prstGeom>
          <a:noFill/>
          <a:ln/>
        </p:spPr>
        <p:txBody>
          <a:bodyPr wrap="non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Hướng Phát Triển</a:t>
            </a:r>
            <a:endParaRPr lang="en-US" sz="1750" dirty="0"/>
          </a:p>
        </p:txBody>
      </p:sp>
      <p:sp>
        <p:nvSpPr>
          <p:cNvPr id="10" name="Shape 7"/>
          <p:cNvSpPr/>
          <p:nvPr/>
        </p:nvSpPr>
        <p:spPr>
          <a:xfrm>
            <a:off x="2051804" y="4320540"/>
            <a:ext cx="10525720" cy="2058710"/>
          </a:xfrm>
          <a:prstGeom prst="rect">
            <a:avLst/>
          </a:prstGeom>
          <a:solidFill>
            <a:srgbClr val="000000">
              <a:alpha val="4000"/>
            </a:srgbClr>
          </a:solidFill>
          <a:ln/>
        </p:spPr>
        <p:txBody>
          <a:bodyPr/>
          <a:lstStyle/>
          <a:p>
            <a:endParaRPr lang="en-US"/>
          </a:p>
        </p:txBody>
      </p:sp>
      <p:sp>
        <p:nvSpPr>
          <p:cNvPr id="11" name="Text 8"/>
          <p:cNvSpPr/>
          <p:nvPr/>
        </p:nvSpPr>
        <p:spPr>
          <a:xfrm>
            <a:off x="2275165" y="4461391"/>
            <a:ext cx="3060025"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Chúng ta sẽ đánh giá lại các ưu điểm và điểm mạnh của dự án để nắm bắt những gì cần phải tiếp tục duy trì.</a:t>
            </a:r>
            <a:endParaRPr lang="en-US" sz="1750" dirty="0"/>
          </a:p>
        </p:txBody>
      </p:sp>
      <p:sp>
        <p:nvSpPr>
          <p:cNvPr id="12" name="Text 9"/>
          <p:cNvSpPr/>
          <p:nvPr/>
        </p:nvSpPr>
        <p:spPr>
          <a:xfrm>
            <a:off x="5787152" y="4461391"/>
            <a:ext cx="3056215"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Sau khi hoàn thành, chúng ta sẽ rút kinh nghiệm để cải thiện quá trình xây dựng website sàn thương mại điện tử.</a:t>
            </a:r>
            <a:endParaRPr lang="en-US" sz="1750" dirty="0"/>
          </a:p>
        </p:txBody>
      </p:sp>
      <p:sp>
        <p:nvSpPr>
          <p:cNvPr id="13" name="Text 10"/>
          <p:cNvSpPr/>
          <p:nvPr/>
        </p:nvSpPr>
        <p:spPr>
          <a:xfrm>
            <a:off x="9295328" y="4461391"/>
            <a:ext cx="3060025"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Chúng ta cũng sẽ đề xuất những hướng phát triển tương lai để nâng cao hiệu suất và trải nghiệm người dùng.</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925</Words>
  <Application>Microsoft Office PowerPoint</Application>
  <PresentationFormat>Custom</PresentationFormat>
  <Paragraphs>64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Bùi Hoài Nam</cp:lastModifiedBy>
  <cp:revision>2</cp:revision>
  <dcterms:created xsi:type="dcterms:W3CDTF">2024-01-12T22:46:26Z</dcterms:created>
  <dcterms:modified xsi:type="dcterms:W3CDTF">2024-01-12T22:49:13Z</dcterms:modified>
</cp:coreProperties>
</file>