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9" r:id="rId3"/>
    <p:sldId id="257" r:id="rId4"/>
    <p:sldId id="260" r:id="rId5"/>
    <p:sldId id="258" r:id="rId6"/>
    <p:sldId id="259" r:id="rId7"/>
    <p:sldId id="278" r:id="rId8"/>
    <p:sldId id="268" r:id="rId9"/>
    <p:sldId id="269" r:id="rId10"/>
    <p:sldId id="270" r:id="rId11"/>
    <p:sldId id="271" r:id="rId12"/>
    <p:sldId id="272" r:id="rId13"/>
    <p:sldId id="273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F0F"/>
    <a:srgbClr val="C8C8C8"/>
    <a:srgbClr val="7A797E"/>
    <a:srgbClr val="3D4144"/>
    <a:srgbClr val="3C3F44"/>
    <a:srgbClr val="3B3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0473" autoAdjust="0"/>
  </p:normalViewPr>
  <p:slideViewPr>
    <p:cSldViewPr snapToGrid="0">
      <p:cViewPr varScale="1">
        <p:scale>
          <a:sx n="116" d="100"/>
          <a:sy n="116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F8EB6-D942-4BE7-9432-CA4B36BAF40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FA156-2D38-41D3-B50F-010C14A3F4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1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</a:t>
            </a:r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形容词很多，不读了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有趣的故事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FA156-2D38-41D3-B50F-010C14A3F4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54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然后，我怎么判断是否签到成功呢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我先看看我能得到什么</a:t>
            </a:r>
            <a:endParaRPr lang="en-US" altLang="zh-CN" dirty="0" smtClean="0"/>
          </a:p>
          <a:p>
            <a:r>
              <a:rPr lang="zh-CN" altLang="en-US" dirty="0" smtClean="0"/>
              <a:t>经纬度和精度这个就是刚刚那里得到的啊，然后范围就是管理员开放签到时要输入的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然后通过两点经纬度我可以算出他们之间的距离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然后再用这三个东西算出组员落在管理员设的签到区域内的概率</a:t>
            </a:r>
            <a:endParaRPr lang="en-US" altLang="zh-CN" dirty="0" smtClean="0"/>
          </a:p>
          <a:p>
            <a:r>
              <a:rPr lang="zh-CN" altLang="en-US" dirty="0" smtClean="0"/>
              <a:t>然后划分概率区间判断签到结果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FA156-2D38-41D3-B50F-010C14A3F4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63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首先是算距离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具体就不讲了，随便看看吧，反正我也不懂，随便代公式的</a:t>
            </a:r>
            <a:endParaRPr lang="en-US" altLang="zh-CN" dirty="0" smtClean="0"/>
          </a:p>
          <a:p>
            <a:r>
              <a:rPr lang="zh-CN" altLang="en-US" dirty="0" smtClean="0"/>
              <a:t>最后那个公式在这啊，很长所以缩小一点，反正也没人看是吧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不会打出公式，所以直接拷贝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FA156-2D38-41D3-B50F-010C14A3F4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然后就是算概率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我也没找到什么好的算概率的方法啊，所以就自己算的，具体就不说了，各种积分，主要就是一句话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那么长的话，缩进一下更优雅是吧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然后为什么不用正态分布呢，一个是我并没有查到具体是怎么分布的，虽然正态分布可能更符合实际</a:t>
            </a:r>
            <a:endParaRPr lang="en-US" altLang="zh-CN" dirty="0" smtClean="0"/>
          </a:p>
          <a:p>
            <a:r>
              <a:rPr lang="zh-CN" altLang="en-US" dirty="0" smtClean="0"/>
              <a:t>但是这个不是重点啊，判决的概率区间划好也一样的</a:t>
            </a:r>
            <a:endParaRPr lang="en-US" altLang="zh-CN" dirty="0" smtClean="0"/>
          </a:p>
          <a:p>
            <a:r>
              <a:rPr lang="zh-CN" altLang="en-US" dirty="0" smtClean="0"/>
              <a:t>重要的是正态分布难算啊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你们没有看见刚刚那句话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FA156-2D38-41D3-B50F-010C14A3F41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96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然后就到划设概率区间了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就是定几个阈值，概率大于百分之多少就当是签到成功，概率小于百分之多少就是失败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那怎么定这个阈值呢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首先看概率跟什么有关系，主要就跟精度、距离和范围有关系嘛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FA156-2D38-41D3-B50F-010C14A3F41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644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然后看一下这几个</a:t>
            </a:r>
            <a:endParaRPr lang="en-US" altLang="zh-CN" dirty="0" smtClean="0"/>
          </a:p>
          <a:p>
            <a:r>
              <a:rPr lang="zh-CN" altLang="en-US" dirty="0" smtClean="0"/>
              <a:t>签到一般在教室嘛，所以我就去教室试了一下，精度一般就</a:t>
            </a:r>
            <a:r>
              <a:rPr lang="en-US" altLang="zh-CN" dirty="0" smtClean="0"/>
              <a:t>40m</a:t>
            </a:r>
          </a:p>
          <a:p>
            <a:r>
              <a:rPr lang="zh-CN" altLang="en-US" dirty="0" smtClean="0"/>
              <a:t>范围，课室一般都不会小于半径</a:t>
            </a:r>
            <a:r>
              <a:rPr lang="en-US" altLang="zh-CN" dirty="0" smtClean="0"/>
              <a:t>10m</a:t>
            </a:r>
          </a:p>
          <a:p>
            <a:r>
              <a:rPr lang="zh-CN" altLang="en-US" dirty="0" smtClean="0"/>
              <a:t>距离我就这样设一下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没问题吧，然后实际测量，在这种情况下，各概率是这样的</a:t>
            </a:r>
            <a:endParaRPr lang="en-US" altLang="zh-CN" dirty="0" smtClean="0"/>
          </a:p>
          <a:p>
            <a:r>
              <a:rPr lang="zh-CN" altLang="en-US" dirty="0" smtClean="0"/>
              <a:t>于是我就把这三个概率设为阈值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然后就会得出结果，像刚刚那张幻灯片那样 绿、黄、红代表三种结果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FA156-2D38-41D3-B50F-010C14A3F41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08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虽然我刚刚说了一堆怎么准确判断是否落在签到区，但是实际使用的情况下还是不能保证百分百准确，特别是使用不当的话</a:t>
            </a:r>
            <a:endParaRPr lang="en-US" altLang="zh-CN" dirty="0" smtClean="0"/>
          </a:p>
          <a:p>
            <a:r>
              <a:rPr lang="zh-CN" altLang="en-US" dirty="0" smtClean="0"/>
              <a:t>所以看看用户能做些什么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尽量提高定位精度，这个一会再讲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然后看一下定位精度啊，我测了各种环境下的定位精度，大概是这样</a:t>
            </a:r>
            <a:endParaRPr lang="en-US" altLang="zh-CN" dirty="0" smtClean="0"/>
          </a:p>
          <a:p>
            <a:r>
              <a:rPr lang="zh-CN" altLang="en-US" dirty="0" smtClean="0"/>
              <a:t>还有开和不开</a:t>
            </a:r>
            <a:r>
              <a:rPr lang="en-US" altLang="zh-CN" dirty="0" smtClean="0"/>
              <a:t>GPS</a:t>
            </a:r>
            <a:r>
              <a:rPr lang="zh-CN" altLang="en-US" dirty="0" smtClean="0"/>
              <a:t>的情况啊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所以我建议是，在课室里走走找个定位精度好的地方，比如窗边，还有就是打开</a:t>
            </a:r>
            <a:r>
              <a:rPr lang="en-US" altLang="zh-CN" dirty="0" smtClean="0"/>
              <a:t>GPS</a:t>
            </a:r>
          </a:p>
          <a:p>
            <a:r>
              <a:rPr lang="zh-CN" altLang="en-US" dirty="0" smtClean="0"/>
              <a:t>特别是管理员的定位精度要尽量高一点，因为所有人都是跟管理员的位置比较的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至于说怎么知道自己定位精度，可以访问这个，里面有我一个测试用的页面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FA156-2D38-41D3-B50F-010C14A3F41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42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兼容性问题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主要就是</a:t>
            </a:r>
            <a:r>
              <a:rPr lang="en-US" altLang="zh-CN" dirty="0" smtClean="0"/>
              <a:t>QQ</a:t>
            </a:r>
            <a:r>
              <a:rPr lang="zh-CN" altLang="en-US" dirty="0" smtClean="0"/>
              <a:t>浏览器和</a:t>
            </a:r>
            <a:r>
              <a:rPr lang="en-US" altLang="zh-CN" dirty="0" smtClean="0"/>
              <a:t>UC</a:t>
            </a:r>
            <a:r>
              <a:rPr lang="zh-CN" altLang="en-US" dirty="0" smtClean="0"/>
              <a:t>浏览器的国际版比较有问题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浏览器要关闭“省流浪模式”，</a:t>
            </a:r>
            <a:r>
              <a:rPr lang="en-US" altLang="zh-CN" dirty="0" smtClean="0"/>
              <a:t>UC</a:t>
            </a:r>
            <a:r>
              <a:rPr lang="zh-CN" altLang="en-US" dirty="0" smtClean="0"/>
              <a:t>浏览器的国际版根本就不行啊，我也不知道为什么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FA156-2D38-41D3-B50F-010C14A3F41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20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参与制作和测试的人员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FA156-2D38-41D3-B50F-010C14A3F41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4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讲完了啊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FA156-2D38-41D3-B50F-010C14A3F41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5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这个应用主要用到的一些东西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这总的来讲就是一个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FA156-2D38-41D3-B50F-010C14A3F4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6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就是前不久，在我们物理老师的施压下我们班开始用手机</a:t>
            </a:r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签到，</a:t>
            </a:r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级的应该都知道，其他班的应该也听说过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FA156-2D38-41D3-B50F-010C14A3F4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3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于是我多了一个应用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FA156-2D38-41D3-B50F-010C14A3F4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6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三位</a:t>
            </a:r>
            <a:r>
              <a:rPr lang="en-US" altLang="zh-CN" dirty="0" smtClean="0"/>
              <a:t>CEO</a:t>
            </a:r>
            <a:r>
              <a:rPr lang="zh-CN" altLang="en-US" dirty="0" smtClean="0"/>
              <a:t>智慧的凝视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我们来看看钉钉啊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FA156-2D38-41D3-B50F-010C14A3F4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20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钉钉是一个怎样的软件呢</a:t>
            </a:r>
            <a:endParaRPr lang="en-US" altLang="zh-CN" dirty="0" smtClean="0"/>
          </a:p>
          <a:p>
            <a:r>
              <a:rPr lang="zh-CN" altLang="en-US" dirty="0" smtClean="0"/>
              <a:t>他的安装大小达</a:t>
            </a:r>
            <a:r>
              <a:rPr lang="en-US" altLang="zh-CN" dirty="0" smtClean="0"/>
              <a:t>136M</a:t>
            </a:r>
          </a:p>
          <a:p>
            <a:r>
              <a:rPr lang="zh-CN" altLang="en-US" dirty="0" smtClean="0"/>
              <a:t>需要这样一堆权限（发短信、打电话、新建修改删除联系人）</a:t>
            </a:r>
            <a:endParaRPr lang="en-US" altLang="zh-CN" dirty="0" smtClean="0"/>
          </a:p>
          <a:p>
            <a:r>
              <a:rPr lang="zh-CN" altLang="en-US" dirty="0" smtClean="0"/>
              <a:t>那么他有什么功能呢</a:t>
            </a:r>
            <a:endParaRPr lang="en-US" altLang="zh-CN" dirty="0" smtClean="0"/>
          </a:p>
          <a:p>
            <a:r>
              <a:rPr lang="zh-CN" altLang="en-US" dirty="0" smtClean="0"/>
              <a:t>这不是我编的啊，是他们自己的文案这么说的</a:t>
            </a:r>
            <a:endParaRPr lang="en-US" altLang="zh-CN" dirty="0" smtClean="0"/>
          </a:p>
          <a:p>
            <a:r>
              <a:rPr lang="zh-CN" altLang="en-US" dirty="0" smtClean="0"/>
              <a:t>这样一堆</a:t>
            </a:r>
            <a:endParaRPr lang="en-US" altLang="zh-CN" dirty="0" smtClean="0"/>
          </a:p>
          <a:p>
            <a:r>
              <a:rPr lang="zh-CN" altLang="en-US" dirty="0" smtClean="0"/>
              <a:t>但是我们基本上只需要</a:t>
            </a:r>
            <a:r>
              <a:rPr lang="en-US" altLang="zh-CN" dirty="0" smtClean="0"/>
              <a:t>···</a:t>
            </a:r>
            <a:r>
              <a:rPr lang="zh-CN" altLang="en-US" dirty="0" smtClean="0"/>
              <a:t>这一个，考勤打卡</a:t>
            </a:r>
            <a:endParaRPr lang="en-US" altLang="zh-CN" dirty="0" smtClean="0"/>
          </a:p>
          <a:p>
            <a:r>
              <a:rPr lang="zh-CN" altLang="en-US" dirty="0" smtClean="0"/>
              <a:t>于是我就想，我为什么要用这么庞大的一个软件，仅仅为了打卡，于是我就想自己写一个简单的打卡软件</a:t>
            </a:r>
            <a:endParaRPr lang="en-US" altLang="zh-CN" dirty="0" smtClean="0"/>
          </a:p>
          <a:p>
            <a:r>
              <a:rPr lang="zh-CN" altLang="en-US" dirty="0" smtClean="0"/>
              <a:t>他应该足够小</a:t>
            </a:r>
            <a:endParaRPr lang="en-US" altLang="zh-CN" dirty="0" smtClean="0"/>
          </a:p>
          <a:p>
            <a:r>
              <a:rPr lang="zh-CN" altLang="en-US" dirty="0" smtClean="0"/>
              <a:t>需要足够少的权限</a:t>
            </a:r>
            <a:endParaRPr lang="en-US" altLang="zh-CN" dirty="0" smtClean="0"/>
          </a:p>
          <a:p>
            <a:r>
              <a:rPr lang="zh-CN" altLang="en-US" dirty="0" smtClean="0"/>
              <a:t>仅拥有简单的功能</a:t>
            </a:r>
            <a:endParaRPr lang="en-US" altLang="zh-CN" dirty="0" smtClean="0"/>
          </a:p>
          <a:p>
            <a:r>
              <a:rPr lang="zh-CN" altLang="en-US" dirty="0" smtClean="0"/>
              <a:t>于是我想到了跟浏览器的结合，也就是</a:t>
            </a:r>
            <a:r>
              <a:rPr lang="en-US" altLang="zh-CN" dirty="0" smtClean="0"/>
              <a:t>Web APP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我们先看看他的样子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FA156-2D38-41D3-B50F-010C14A3F4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45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FA156-2D38-41D3-B50F-010C14A3F4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1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然后我讲讲我一些原理的问题啊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首先，我想到要做这个应用的时候，我首先翻了一下我的手机</a:t>
            </a:r>
            <a:endParaRPr lang="en-US" altLang="zh-CN" dirty="0" smtClean="0"/>
          </a:p>
          <a:p>
            <a:r>
              <a:rPr lang="zh-CN" altLang="en-US" dirty="0" smtClean="0"/>
              <a:t>有些什么东西可以用来签到</a:t>
            </a:r>
            <a:endParaRPr lang="en-US" altLang="zh-CN" dirty="0" smtClean="0"/>
          </a:p>
          <a:p>
            <a:r>
              <a:rPr lang="en-US" altLang="zh-CN" dirty="0" smtClean="0"/>
              <a:t>WIFI</a:t>
            </a:r>
            <a:r>
              <a:rPr lang="zh-CN" altLang="en-US" dirty="0" smtClean="0"/>
              <a:t>、蓝牙、地理位置、</a:t>
            </a:r>
            <a:r>
              <a:rPr lang="en-US" altLang="zh-CN" dirty="0" smtClean="0"/>
              <a:t>NFC</a:t>
            </a:r>
          </a:p>
          <a:p>
            <a:r>
              <a:rPr lang="zh-CN" altLang="en-US" dirty="0" smtClean="0"/>
              <a:t>首先我就排除了蓝牙和</a:t>
            </a:r>
            <a:r>
              <a:rPr lang="en-US" altLang="zh-CN" dirty="0" smtClean="0"/>
              <a:t>NFC</a:t>
            </a:r>
            <a:r>
              <a:rPr lang="zh-CN" altLang="en-US" dirty="0" smtClean="0"/>
              <a:t>，因为蓝牙不是很好操作，距离也只能</a:t>
            </a:r>
            <a:r>
              <a:rPr lang="en-US" altLang="zh-CN" dirty="0" smtClean="0"/>
              <a:t>10m</a:t>
            </a:r>
            <a:r>
              <a:rPr lang="zh-CN" altLang="en-US" dirty="0" smtClean="0"/>
              <a:t>内，</a:t>
            </a:r>
            <a:endParaRPr lang="en-US" altLang="zh-CN" dirty="0" smtClean="0"/>
          </a:p>
          <a:p>
            <a:r>
              <a:rPr lang="en-US" altLang="zh-CN" dirty="0" smtClean="0"/>
              <a:t>NFC</a:t>
            </a:r>
            <a:r>
              <a:rPr lang="zh-CN" altLang="en-US" dirty="0" smtClean="0"/>
              <a:t>的话可以一个一个刷卡，但是</a:t>
            </a:r>
            <a:r>
              <a:rPr lang="en-US" altLang="zh-CN" dirty="0" smtClean="0"/>
              <a:t>NFC</a:t>
            </a:r>
            <a:r>
              <a:rPr lang="zh-CN" altLang="en-US" dirty="0" smtClean="0"/>
              <a:t>需要比较高的系统权限，一般都是操作不了的，而且也不是每个手机都有</a:t>
            </a:r>
            <a:r>
              <a:rPr lang="en-US" altLang="zh-CN" dirty="0" smtClean="0"/>
              <a:t>NFC</a:t>
            </a:r>
          </a:p>
          <a:p>
            <a:r>
              <a:rPr lang="zh-CN" altLang="en-US" dirty="0" smtClean="0"/>
              <a:t>然后我又否定了</a:t>
            </a:r>
            <a:r>
              <a:rPr lang="en-US" altLang="zh-CN" dirty="0" smtClean="0"/>
              <a:t>WIFI</a:t>
            </a:r>
            <a:r>
              <a:rPr lang="zh-CN" altLang="en-US" dirty="0" smtClean="0"/>
              <a:t>，虽然很多签到应用都是用</a:t>
            </a:r>
            <a:r>
              <a:rPr lang="en-US" altLang="zh-CN" dirty="0" smtClean="0"/>
              <a:t>WIFI</a:t>
            </a:r>
            <a:r>
              <a:rPr lang="zh-CN" altLang="en-US" dirty="0" smtClean="0"/>
              <a:t>，但是在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端操作</a:t>
            </a:r>
            <a:r>
              <a:rPr lang="en-US" altLang="zh-CN" dirty="0" smtClean="0"/>
              <a:t>WIFI</a:t>
            </a:r>
            <a:r>
              <a:rPr lang="zh-CN" altLang="en-US" dirty="0" smtClean="0"/>
              <a:t>还是挺困难的，而且也不安全，而且距离也不能远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于是就只剩下地理位置了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FA156-2D38-41D3-B50F-010C14A3F41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14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那我怎么获取地理位置呢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就用这个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，具体可以百度啊</a:t>
            </a:r>
            <a:endParaRPr lang="en-US" altLang="zh-CN" dirty="0" smtClean="0"/>
          </a:p>
          <a:p>
            <a:r>
              <a:rPr lang="zh-CN" altLang="en-US" dirty="0" smtClean="0"/>
              <a:t>然后这个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可以给我提供各种位置信息，经纬度、精度、海拔、速度之类的</a:t>
            </a:r>
            <a:endParaRPr lang="en-US" altLang="zh-CN" dirty="0" smtClean="0"/>
          </a:p>
          <a:p>
            <a:r>
              <a:rPr lang="zh-CN" altLang="en-US" dirty="0" smtClean="0"/>
              <a:t>但是我们只需要经度、纬度和定位精度</a:t>
            </a:r>
            <a:endParaRPr lang="en-US" altLang="zh-CN" dirty="0" smtClean="0"/>
          </a:p>
          <a:p>
            <a:r>
              <a:rPr lang="zh-CN" altLang="en-US" dirty="0" smtClean="0"/>
              <a:t>我就用这三个判断是否签到成功啊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顺便声明一下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FA156-2D38-41D3-B50F-010C14A3F41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740-19B2-4FD1-8714-E420BA08185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23DE-40E5-4D68-ACFC-66C59EEC3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9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740-19B2-4FD1-8714-E420BA08185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23DE-40E5-4D68-ACFC-66C59EEC3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3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740-19B2-4FD1-8714-E420BA08185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23DE-40E5-4D68-ACFC-66C59EEC3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4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740-19B2-4FD1-8714-E420BA08185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23DE-40E5-4D68-ACFC-66C59EEC3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1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740-19B2-4FD1-8714-E420BA08185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23DE-40E5-4D68-ACFC-66C59EEC3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3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740-19B2-4FD1-8714-E420BA08185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23DE-40E5-4D68-ACFC-66C59EEC3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9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740-19B2-4FD1-8714-E420BA08185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23DE-40E5-4D68-ACFC-66C59EEC3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80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740-19B2-4FD1-8714-E420BA08185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23DE-40E5-4D68-ACFC-66C59EEC3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2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740-19B2-4FD1-8714-E420BA08185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23DE-40E5-4D68-ACFC-66C59EEC3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87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740-19B2-4FD1-8714-E420BA08185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23DE-40E5-4D68-ACFC-66C59EEC3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0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740-19B2-4FD1-8714-E420BA08185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23DE-40E5-4D68-ACFC-66C59EEC3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6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A740-19B2-4FD1-8714-E420BA08185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523DE-40E5-4D68-ACFC-66C59EEC3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5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签到应用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 基于地理位置的 以组为单位的 安全的 纯粹而简洁地 用于签到考勤的 微型</a:t>
            </a:r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57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创建组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62" y="1690689"/>
            <a:ext cx="2430000" cy="432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06" y="1690689"/>
            <a:ext cx="2430000" cy="432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350" y="1690689"/>
            <a:ext cx="243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加入组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4" y="1690689"/>
            <a:ext cx="2430000" cy="43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12" y="1690689"/>
            <a:ext cx="2430000" cy="43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350" y="1690689"/>
            <a:ext cx="243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0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管理组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1690689"/>
            <a:ext cx="2430000" cy="432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000" y="1690689"/>
            <a:ext cx="2430000" cy="432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88" y="1690689"/>
            <a:ext cx="243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9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87" y="1690689"/>
            <a:ext cx="2025000" cy="36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5" y="1690689"/>
            <a:ext cx="2025000" cy="36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623" y="1690689"/>
            <a:ext cx="2025000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91" y="1690689"/>
            <a:ext cx="2025000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636" y="1690689"/>
            <a:ext cx="2025000" cy="360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签到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7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45" y="2532492"/>
            <a:ext cx="1796424" cy="17875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882" y="2497145"/>
            <a:ext cx="1341012" cy="18114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7" y="2509130"/>
            <a:ext cx="2321798" cy="17875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45" y="2535245"/>
            <a:ext cx="1796424" cy="17875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626" y="2511588"/>
            <a:ext cx="1323268" cy="17875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7" y="2513442"/>
            <a:ext cx="2321798" cy="17875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659" y="2497145"/>
            <a:ext cx="1131920" cy="181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8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9566 0.0039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185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25" y="2523600"/>
            <a:ext cx="1131750" cy="1810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12255" y="3117646"/>
            <a:ext cx="3519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Geolocation API</a:t>
            </a:r>
            <a:endParaRPr lang="zh-CN" altLang="en-US" sz="32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486025" y="4048814"/>
            <a:ext cx="4171950" cy="9525"/>
          </a:xfrm>
          <a:prstGeom prst="line">
            <a:avLst/>
          </a:prstGeom>
          <a:ln w="1905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486025" y="4048814"/>
            <a:ext cx="0" cy="432000"/>
          </a:xfrm>
          <a:prstGeom prst="line">
            <a:avLst/>
          </a:prstGeom>
          <a:ln w="1905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57975" y="4058339"/>
            <a:ext cx="0" cy="432000"/>
          </a:xfrm>
          <a:prstGeom prst="line">
            <a:avLst/>
          </a:prstGeom>
          <a:ln w="1905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572000" y="3724967"/>
            <a:ext cx="0" cy="333372"/>
          </a:xfrm>
          <a:prstGeom prst="line">
            <a:avLst/>
          </a:prstGeom>
          <a:ln w="1905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72000" y="4058339"/>
            <a:ext cx="0" cy="432000"/>
          </a:xfrm>
          <a:prstGeom prst="line">
            <a:avLst/>
          </a:prstGeom>
          <a:ln w="1905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006338" y="4480814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Latitude</a:t>
            </a:r>
            <a:endParaRPr lang="zh-CN" altLang="en-US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06125" y="448081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Longitude</a:t>
            </a:r>
            <a:endParaRPr lang="zh-CN" altLang="en-US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46424" y="448081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</a:t>
            </a:r>
            <a:endParaRPr lang="zh-CN" altLang="en-US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812255" y="5602305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顺便声明一下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服务器不保留组员的地理位置信息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仅在开放签到期间短暂保留管理员的地理位置信息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12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36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4" grpId="0"/>
      <p:bldP spid="24" grpId="1"/>
      <p:bldP spid="27" grpId="0"/>
      <p:bldP spid="27" grpId="1"/>
      <p:bldP spid="28" grpId="0"/>
      <p:bldP spid="28" grpId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7901" y="1013714"/>
            <a:ext cx="2504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Latitude(</a:t>
            </a:r>
            <a:r>
              <a:rPr lang="zh-CN" altLang="en-US" sz="24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经度</a:t>
            </a:r>
            <a:r>
              <a:rPr lang="en-US" altLang="zh-CN" sz="24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Longitude(</a:t>
            </a:r>
            <a:r>
              <a:rPr lang="zh-CN" altLang="en-US" sz="24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纬度</a:t>
            </a:r>
            <a:r>
              <a:rPr lang="en-US" altLang="zh-CN" sz="24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10464" y="1198379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Accuracy(</a:t>
            </a:r>
            <a:r>
              <a:rPr lang="zh-CN" altLang="en-US" sz="24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en-US" altLang="zh-CN" sz="24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89897" y="22094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endParaRPr lang="zh-CN" altLang="en-US" sz="24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58752" y="119837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endParaRPr lang="zh-CN" altLang="en-US" sz="24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9298" y="31366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10484" y="43682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签到成功</a:t>
            </a:r>
            <a:endParaRPr lang="zh-CN" altLang="en-US" sz="24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71890" y="4368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可疑</a:t>
            </a:r>
            <a:endParaRPr lang="zh-CN" altLang="en-US" sz="24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17743" y="43682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签到失败</a:t>
            </a:r>
            <a:endParaRPr lang="zh-CN" altLang="en-US" sz="24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stCxn id="4" idx="2"/>
            <a:endCxn id="9" idx="0"/>
          </p:cNvCxnSpPr>
          <p:nvPr/>
        </p:nvCxnSpPr>
        <p:spPr>
          <a:xfrm>
            <a:off x="1990007" y="1844711"/>
            <a:ext cx="0" cy="364777"/>
          </a:xfrm>
          <a:prstGeom prst="straightConnector1">
            <a:avLst/>
          </a:prstGeom>
          <a:ln w="28575">
            <a:solidFill>
              <a:srgbClr val="C8C8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11" idx="0"/>
          </p:cNvCxnSpPr>
          <p:nvPr/>
        </p:nvCxnSpPr>
        <p:spPr>
          <a:xfrm>
            <a:off x="4572000" y="1660044"/>
            <a:ext cx="0" cy="1476568"/>
          </a:xfrm>
          <a:prstGeom prst="straightConnector1">
            <a:avLst/>
          </a:prstGeom>
          <a:ln w="28575">
            <a:solidFill>
              <a:srgbClr val="C8C8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9" idx="3"/>
            <a:endCxn id="10" idx="2"/>
          </p:cNvCxnSpPr>
          <p:nvPr/>
        </p:nvCxnSpPr>
        <p:spPr>
          <a:xfrm flipV="1">
            <a:off x="2390116" y="1660043"/>
            <a:ext cx="4468746" cy="780278"/>
          </a:xfrm>
          <a:prstGeom prst="bentConnector2">
            <a:avLst/>
          </a:prstGeom>
          <a:ln w="285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2"/>
            <a:endCxn id="13" idx="0"/>
          </p:cNvCxnSpPr>
          <p:nvPr/>
        </p:nvCxnSpPr>
        <p:spPr>
          <a:xfrm>
            <a:off x="4572000" y="3721387"/>
            <a:ext cx="0" cy="646897"/>
          </a:xfrm>
          <a:prstGeom prst="line">
            <a:avLst/>
          </a:prstGeom>
          <a:ln w="285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0"/>
            <a:endCxn id="14" idx="0"/>
          </p:cNvCxnSpPr>
          <p:nvPr/>
        </p:nvCxnSpPr>
        <p:spPr>
          <a:xfrm rot="5400000" flipH="1" flipV="1">
            <a:off x="4571999" y="2714655"/>
            <a:ext cx="12700" cy="3307259"/>
          </a:xfrm>
          <a:prstGeom prst="bentConnector3">
            <a:avLst>
              <a:gd name="adj1" fmla="val 1800000"/>
            </a:avLst>
          </a:prstGeom>
          <a:ln w="285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10" y="1690689"/>
            <a:ext cx="3870640" cy="3858449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通过两点经纬度计算距离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650" y="1690689"/>
            <a:ext cx="3999813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度数转弧度</a:t>
            </a:r>
            <a:endParaRPr lang="en-US" altLang="zh-CN" sz="1600" dirty="0" smtClean="0">
              <a:solidFill>
                <a:srgbClr val="C8C8C8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radLat1 = </a:t>
            </a:r>
            <a:r>
              <a:rPr lang="en-US" altLang="zh-CN" sz="1600" dirty="0" err="1" smtClean="0">
                <a:solidFill>
                  <a:srgbClr val="C8C8C8"/>
                </a:solidFill>
                <a:latin typeface="Consolas" panose="020B0609020204030204" pitchFamily="49" charset="0"/>
              </a:rPr>
              <a:t>math.radians</a:t>
            </a:r>
            <a:r>
              <a:rPr lang="en-US" altLang="zh-CN" sz="16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(latitude1)</a:t>
            </a:r>
          </a:p>
          <a:p>
            <a:r>
              <a:rPr lang="en-US" altLang="zh-CN" sz="16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radLat2 </a:t>
            </a:r>
            <a:r>
              <a:rPr lang="en-US" altLang="zh-CN" sz="1600" dirty="0">
                <a:solidFill>
                  <a:srgbClr val="C8C8C8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dirty="0" err="1" smtClean="0">
                <a:solidFill>
                  <a:srgbClr val="C8C8C8"/>
                </a:solidFill>
                <a:latin typeface="Consolas" panose="020B0609020204030204" pitchFamily="49" charset="0"/>
              </a:rPr>
              <a:t>math.radians</a:t>
            </a:r>
            <a:r>
              <a:rPr lang="en-US" altLang="zh-CN" sz="16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(latitude2)</a:t>
            </a:r>
            <a:endParaRPr lang="zh-CN" altLang="en-US" sz="1600" dirty="0">
              <a:solidFill>
                <a:srgbClr val="C8C8C8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radLon1 </a:t>
            </a:r>
            <a:r>
              <a:rPr lang="en-US" altLang="zh-CN" sz="1600" dirty="0">
                <a:solidFill>
                  <a:srgbClr val="C8C8C8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dirty="0" err="1" smtClean="0">
                <a:solidFill>
                  <a:srgbClr val="C8C8C8"/>
                </a:solidFill>
                <a:latin typeface="Consolas" panose="020B0609020204030204" pitchFamily="49" charset="0"/>
              </a:rPr>
              <a:t>math.radians</a:t>
            </a:r>
            <a:r>
              <a:rPr lang="en-US" altLang="zh-CN" sz="16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(longitude1)</a:t>
            </a:r>
            <a:endParaRPr lang="zh-CN" altLang="en-US" sz="1600" dirty="0">
              <a:solidFill>
                <a:srgbClr val="C8C8C8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radLon2 </a:t>
            </a:r>
            <a:r>
              <a:rPr lang="en-US" altLang="zh-CN" sz="1600" dirty="0">
                <a:solidFill>
                  <a:srgbClr val="C8C8C8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dirty="0" err="1" smtClean="0">
                <a:solidFill>
                  <a:srgbClr val="C8C8C8"/>
                </a:solidFill>
                <a:latin typeface="Consolas" panose="020B0609020204030204" pitchFamily="49" charset="0"/>
              </a:rPr>
              <a:t>math.radians</a:t>
            </a:r>
            <a:r>
              <a:rPr lang="en-US" altLang="zh-CN" sz="16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(longitude2)</a:t>
            </a:r>
            <a:endParaRPr lang="zh-CN" altLang="en-US" sz="1600" dirty="0">
              <a:solidFill>
                <a:srgbClr val="C8C8C8"/>
              </a:solidFill>
              <a:latin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C8C8C8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a = radLat1 – radLat2</a:t>
            </a:r>
          </a:p>
          <a:p>
            <a:r>
              <a:rPr lang="en-US" altLang="zh-CN" sz="1600" dirty="0">
                <a:solidFill>
                  <a:srgbClr val="C8C8C8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 = radLon1 – radLon2</a:t>
            </a:r>
          </a:p>
          <a:p>
            <a:r>
              <a:rPr lang="en-US" altLang="zh-CN" sz="16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R = 6378137   # </a:t>
            </a:r>
            <a:r>
              <a:rPr lang="zh-CN" altLang="en-US" sz="16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地球平均半径</a:t>
            </a:r>
            <a:endParaRPr lang="en-US" altLang="zh-CN" sz="1600" dirty="0" smtClean="0">
              <a:solidFill>
                <a:srgbClr val="C8C8C8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L </a:t>
            </a:r>
            <a:r>
              <a:rPr lang="en-US" altLang="zh-CN" sz="1600" dirty="0">
                <a:solidFill>
                  <a:srgbClr val="C8C8C8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700" dirty="0">
                <a:solidFill>
                  <a:srgbClr val="C8C8C8"/>
                </a:solidFill>
                <a:latin typeface="Consolas" panose="020B0609020204030204" pitchFamily="49" charset="0"/>
              </a:rPr>
              <a:t>2 * r * </a:t>
            </a:r>
            <a:r>
              <a:rPr lang="en-US" altLang="zh-CN" sz="700" dirty="0" err="1">
                <a:solidFill>
                  <a:srgbClr val="C8C8C8"/>
                </a:solidFill>
                <a:latin typeface="Consolas" panose="020B0609020204030204" pitchFamily="49" charset="0"/>
              </a:rPr>
              <a:t>math.asin</a:t>
            </a:r>
            <a:r>
              <a:rPr lang="en-US" altLang="zh-CN" sz="700" dirty="0">
                <a:solidFill>
                  <a:srgbClr val="C8C8C8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700" dirty="0" err="1">
                <a:solidFill>
                  <a:srgbClr val="C8C8C8"/>
                </a:solidFill>
                <a:latin typeface="Consolas" panose="020B0609020204030204" pitchFamily="49" charset="0"/>
              </a:rPr>
              <a:t>math.sin</a:t>
            </a:r>
            <a:r>
              <a:rPr lang="en-US" altLang="zh-CN" sz="700" dirty="0">
                <a:solidFill>
                  <a:srgbClr val="C8C8C8"/>
                </a:solidFill>
                <a:latin typeface="Consolas" panose="020B0609020204030204" pitchFamily="49" charset="0"/>
              </a:rPr>
              <a:t>(a / 2.) ** 2 + </a:t>
            </a:r>
            <a:r>
              <a:rPr lang="en-US" altLang="zh-CN" sz="700" dirty="0" err="1" smtClean="0">
                <a:solidFill>
                  <a:srgbClr val="C8C8C8"/>
                </a:solidFill>
                <a:latin typeface="Consolas" panose="020B0609020204030204" pitchFamily="49" charset="0"/>
              </a:rPr>
              <a:t>math.cos</a:t>
            </a:r>
            <a:r>
              <a:rPr lang="en-US" altLang="zh-CN" sz="7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(latitude1)</a:t>
            </a:r>
          </a:p>
          <a:p>
            <a:r>
              <a:rPr lang="en-US" altLang="zh-CN" sz="700" dirty="0">
                <a:solidFill>
                  <a:srgbClr val="C8C8C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7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        * </a:t>
            </a:r>
            <a:r>
              <a:rPr lang="en-US" altLang="zh-CN" sz="700" dirty="0" err="1" smtClean="0">
                <a:solidFill>
                  <a:srgbClr val="C8C8C8"/>
                </a:solidFill>
                <a:latin typeface="Consolas" panose="020B0609020204030204" pitchFamily="49" charset="0"/>
              </a:rPr>
              <a:t>math.cos</a:t>
            </a:r>
            <a:r>
              <a:rPr lang="en-US" altLang="zh-CN" sz="7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(latitude2</a:t>
            </a:r>
            <a:r>
              <a:rPr lang="en-US" altLang="zh-CN" sz="700" dirty="0">
                <a:solidFill>
                  <a:srgbClr val="C8C8C8"/>
                </a:solidFill>
                <a:latin typeface="Consolas" panose="020B0609020204030204" pitchFamily="49" charset="0"/>
              </a:rPr>
              <a:t>) * </a:t>
            </a:r>
            <a:r>
              <a:rPr lang="en-US" altLang="zh-CN" sz="700" dirty="0" err="1" smtClean="0">
                <a:solidFill>
                  <a:srgbClr val="C8C8C8"/>
                </a:solidFill>
                <a:latin typeface="Consolas" panose="020B0609020204030204" pitchFamily="49" charset="0"/>
              </a:rPr>
              <a:t>math.sin</a:t>
            </a:r>
            <a:r>
              <a:rPr lang="en-US" altLang="zh-CN" sz="700" dirty="0" smtClean="0">
                <a:solidFill>
                  <a:srgbClr val="C8C8C8"/>
                </a:solidFill>
                <a:latin typeface="Consolas" panose="020B0609020204030204" pitchFamily="49" charset="0"/>
              </a:rPr>
              <a:t>(b </a:t>
            </a:r>
            <a:r>
              <a:rPr lang="en-US" altLang="zh-CN" sz="700" dirty="0">
                <a:solidFill>
                  <a:srgbClr val="C8C8C8"/>
                </a:solidFill>
                <a:latin typeface="Consolas" panose="020B0609020204030204" pitchFamily="49" charset="0"/>
              </a:rPr>
              <a:t>/ 2.) ** 2) ** 0.5)</a:t>
            </a:r>
            <a:endParaRPr lang="zh-CN" altLang="en-US" sz="700" dirty="0">
              <a:solidFill>
                <a:srgbClr val="C8C8C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5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根据两点距离、签到范围、定位精度计算在签到区内的概率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7937" y="170021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777376" y="1700214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实际位置在定位精度范围</a:t>
            </a:r>
            <a:r>
              <a:rPr lang="zh-CN" altLang="en-US" sz="2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平均分布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45156" y="169068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097463" y="169068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几何概率模型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618004" y="169068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20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3793" y="169068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endParaRPr lang="zh-CN" altLang="en-US" sz="20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3793" y="3790950"/>
            <a:ext cx="5724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正态分布</a:t>
            </a:r>
            <a:r>
              <a:rPr lang="zh-CN" altLang="en-US" sz="2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应该更科学</a:t>
            </a:r>
            <a:endParaRPr lang="en-US" altLang="zh-CN" sz="2000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因为只要在判决时划设合适的概率区间也能准确地判断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还能避免不必要的计算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3793" y="474505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难道我</a:t>
            </a:r>
            <a:r>
              <a:rPr lang="zh-CN" altLang="en-US" dirty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会告诉</a:t>
            </a: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你是因为我不会算？</a:t>
            </a:r>
            <a:endParaRPr lang="zh-CN" altLang="en-US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34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00226 0.0465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31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0.00035 0.09098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453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5 0.13542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675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-0.52673 0.18125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37" y="905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0.7493 0.2224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65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1" grpId="0"/>
      <p:bldP spid="11" grpId="1"/>
      <p:bldP spid="12" grpId="0"/>
      <p:bldP spid="12" grpId="1"/>
      <p:bldP spid="13" grpId="0"/>
      <p:bldP spid="14" grpId="0"/>
      <p:bldP spid="15" grpId="0"/>
      <p:bldP spid="1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划设概率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判决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1819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23171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管理员和组员的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8650" y="281511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设置的签到区域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9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3" y="2321881"/>
            <a:ext cx="2239201" cy="72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00" y="2075977"/>
            <a:ext cx="2759269" cy="108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35" y="2321881"/>
            <a:ext cx="2546341" cy="72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15" y="3723857"/>
            <a:ext cx="1280370" cy="180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53" y="3723857"/>
            <a:ext cx="1279167" cy="180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280" y="3723857"/>
            <a:ext cx="128333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6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48148E-6 L -0.00035 0.1185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3950" y="1690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3950" y="47288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3950" y="320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24074" y="1737150"/>
            <a:ext cx="185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室内</a:t>
            </a:r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 m</a:t>
            </a:r>
            <a:endParaRPr lang="zh-CN" altLang="en-US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0249" y="3256091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一般课室</a:t>
            </a:r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10 m</a:t>
            </a: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zh-CN" altLang="en-US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4075" y="4498033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&lt;15 m </a:t>
            </a:r>
          </a:p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&gt;30 m</a:t>
            </a:r>
          </a:p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可疑</a:t>
            </a:r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15 – 30 m</a:t>
            </a:r>
            <a:endParaRPr lang="zh-CN" altLang="en-US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肘形连接符 13"/>
          <p:cNvCxnSpPr>
            <a:stCxn id="6" idx="3"/>
            <a:endCxn id="10" idx="3"/>
          </p:cNvCxnSpPr>
          <p:nvPr/>
        </p:nvCxnSpPr>
        <p:spPr>
          <a:xfrm>
            <a:off x="3982276" y="1921816"/>
            <a:ext cx="12700" cy="3037882"/>
          </a:xfrm>
          <a:prstGeom prst="bentConnector3">
            <a:avLst>
              <a:gd name="adj1" fmla="val 1800000"/>
            </a:avLst>
          </a:prstGeom>
          <a:ln w="285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3"/>
            <a:endCxn id="18" idx="1"/>
          </p:cNvCxnSpPr>
          <p:nvPr/>
        </p:nvCxnSpPr>
        <p:spPr>
          <a:xfrm flipV="1">
            <a:off x="4029074" y="3431233"/>
            <a:ext cx="1150052" cy="9524"/>
          </a:xfrm>
          <a:prstGeom prst="line">
            <a:avLst/>
          </a:prstGeom>
          <a:ln w="285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79126" y="2266950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24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&gt;5%</a:t>
            </a:r>
            <a:endParaRPr lang="zh-CN" altLang="en-US" sz="24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79126" y="3200400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&lt;1%</a:t>
            </a:r>
            <a:endParaRPr lang="zh-CN" altLang="en-US" sz="24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79126" y="4133850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 - 5%</a:t>
            </a:r>
            <a:endParaRPr lang="zh-CN" altLang="en-US" sz="24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肘形连接符 21"/>
          <p:cNvCxnSpPr>
            <a:stCxn id="17" idx="1"/>
            <a:endCxn id="19" idx="1"/>
          </p:cNvCxnSpPr>
          <p:nvPr/>
        </p:nvCxnSpPr>
        <p:spPr>
          <a:xfrm rot="10800000" flipV="1">
            <a:off x="5179126" y="2497783"/>
            <a:ext cx="12700" cy="1866900"/>
          </a:xfrm>
          <a:prstGeom prst="bentConnector3">
            <a:avLst>
              <a:gd name="adj1" fmla="val 1800000"/>
            </a:avLst>
          </a:prstGeom>
          <a:ln w="381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46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10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如何提升判决准确度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650" y="169068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尽量提高定位精度</a:t>
            </a:r>
            <a:endParaRPr lang="zh-CN" altLang="en-US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2060021"/>
            <a:ext cx="667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尽量不要设置小于</a:t>
            </a:r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10m</a:t>
            </a: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的签到范围（范围过小不利于概率计算）</a:t>
            </a:r>
            <a:endParaRPr lang="zh-CN" altLang="en-US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49" y="24293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重复多次直到成功（一般来说两三次就行）</a:t>
            </a:r>
            <a:endParaRPr lang="zh-CN" altLang="en-US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8648" y="2798685"/>
            <a:ext cx="773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适当加大签到范围（设个</a:t>
            </a:r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100m</a:t>
            </a: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，应该不会有人到了教学楼而不来上课的）</a:t>
            </a:r>
            <a:endParaRPr lang="zh-CN" altLang="en-US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8648" y="2253259"/>
            <a:ext cx="30796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室内正常：</a:t>
            </a:r>
            <a:r>
              <a:rPr lang="en-US" altLang="zh-CN" sz="16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40m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室内靠窗：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8-20m</a:t>
            </a:r>
          </a:p>
          <a:p>
            <a:r>
              <a:rPr lang="zh-CN" altLang="en-US" sz="16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室内风水不好：一般不大于</a:t>
            </a:r>
            <a:r>
              <a:rPr lang="en-US" altLang="zh-CN" sz="16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80m</a:t>
            </a:r>
          </a:p>
          <a:p>
            <a:r>
              <a:rPr lang="zh-CN" altLang="en-US" sz="16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室外开阔地：</a:t>
            </a:r>
            <a:r>
              <a:rPr lang="en-US" altLang="zh-CN" sz="16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2-6m</a:t>
            </a:r>
          </a:p>
          <a:p>
            <a:r>
              <a:rPr lang="zh-CN" altLang="en-US" sz="16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室外楼旁边：</a:t>
            </a:r>
            <a:r>
              <a:rPr lang="en-US" altLang="zh-CN" sz="16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10-30m</a:t>
            </a:r>
          </a:p>
          <a:p>
            <a:r>
              <a:rPr lang="zh-CN" altLang="en-US" sz="16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各种人品不好：</a:t>
            </a:r>
            <a:r>
              <a:rPr lang="en-US" altLang="zh-CN" sz="16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1000+</a:t>
            </a:r>
            <a:endParaRPr lang="zh-CN" altLang="en-US" sz="16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72000" y="2250342"/>
            <a:ext cx="33514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同为室外开阔地下</a:t>
            </a:r>
            <a:endParaRPr lang="en-US" altLang="zh-CN" sz="1600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GPS+WLAN/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数据网络：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2-3m</a:t>
            </a:r>
          </a:p>
          <a:p>
            <a:r>
              <a:rPr lang="zh-CN" altLang="en-US" sz="16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en-US" altLang="zh-CN" sz="16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16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4-6m</a:t>
            </a:r>
          </a:p>
          <a:p>
            <a:r>
              <a:rPr lang="zh-CN" altLang="en-US" sz="16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en-US" altLang="zh-CN" sz="16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WLAN/</a:t>
            </a:r>
            <a:r>
              <a:rPr lang="zh-CN" altLang="en-US" sz="16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数据网络：</a:t>
            </a:r>
            <a:r>
              <a:rPr lang="en-US" altLang="zh-CN" sz="16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60+</a:t>
            </a:r>
            <a:endParaRPr lang="zh-CN" altLang="en-US" sz="16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9125" y="6013342"/>
            <a:ext cx="331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://172.18.252.107/locate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29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-0.00157 0.2726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363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8148E-6 L -0.00087 0.2731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365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-0.00174 0.2719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7" grpId="1"/>
      <p:bldP spid="8" grpId="0"/>
      <p:bldP spid="8" grpId="1"/>
      <p:bldP spid="9" grpId="0"/>
      <p:bldP spid="11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兼容性问题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50" y="1690689"/>
            <a:ext cx="820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前文所有数据均是在</a:t>
            </a:r>
            <a:r>
              <a:rPr lang="en-US" altLang="zh-CN" dirty="0" smtClean="0">
                <a:solidFill>
                  <a:schemeClr val="bg1"/>
                </a:solidFill>
              </a:rPr>
              <a:t>Firefox</a:t>
            </a:r>
            <a:r>
              <a:rPr lang="zh-CN" altLang="en-US" dirty="0" smtClean="0">
                <a:solidFill>
                  <a:schemeClr val="bg1"/>
                </a:solidFill>
              </a:rPr>
              <a:t>上测试得到的，其他浏览器仅进行了简单的体验使用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3776" y="2355296"/>
            <a:ext cx="731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浏览器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以及本质上是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浏览器的微信、</a:t>
            </a:r>
            <a:r>
              <a:rPr lang="en-US" altLang="zh-CN" dirty="0" smtClean="0">
                <a:solidFill>
                  <a:schemeClr val="bg1"/>
                </a:solidFill>
              </a:rPr>
              <a:t>QQ) </a:t>
            </a:r>
            <a:r>
              <a:rPr lang="zh-CN" altLang="en-US" dirty="0" smtClean="0">
                <a:solidFill>
                  <a:schemeClr val="bg1"/>
                </a:solidFill>
              </a:rPr>
              <a:t>需关闭“省流量模式”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3776" y="3385584"/>
            <a:ext cx="7316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Firefox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Chrome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UC</a:t>
            </a:r>
            <a:r>
              <a:rPr lang="zh-CN" altLang="en-US" dirty="0" smtClean="0">
                <a:solidFill>
                  <a:schemeClr val="bg1"/>
                </a:solidFill>
              </a:rPr>
              <a:t>浏览器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中国版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Opera(</a:t>
            </a:r>
            <a:r>
              <a:rPr lang="zh-CN" altLang="en-US" dirty="0">
                <a:solidFill>
                  <a:schemeClr val="bg1"/>
                </a:solidFill>
              </a:rPr>
              <a:t>欧朋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浏览器、必应搜索都可正常使用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但是</a:t>
            </a:r>
            <a:r>
              <a:rPr lang="en-US" altLang="zh-CN" dirty="0" smtClean="0">
                <a:solidFill>
                  <a:schemeClr val="bg1"/>
                </a:solidFill>
              </a:rPr>
              <a:t>Chrome</a:t>
            </a:r>
            <a:r>
              <a:rPr lang="zh-CN" altLang="en-US" dirty="0" smtClean="0">
                <a:solidFill>
                  <a:schemeClr val="bg1"/>
                </a:solidFill>
              </a:rPr>
              <a:t>浏览器不支持所有非</a:t>
            </a:r>
            <a:r>
              <a:rPr lang="en-US" altLang="zh-CN" dirty="0" smtClean="0">
                <a:solidFill>
                  <a:schemeClr val="bg1"/>
                </a:solidFill>
              </a:rPr>
              <a:t>https</a:t>
            </a:r>
            <a:r>
              <a:rPr lang="zh-CN" altLang="en-US" dirty="0" smtClean="0">
                <a:solidFill>
                  <a:schemeClr val="bg1"/>
                </a:solidFill>
              </a:rPr>
              <a:t>的获取地理位置请求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776" y="2724628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UC</a:t>
            </a:r>
            <a:r>
              <a:rPr lang="zh-CN" altLang="en-US" dirty="0" smtClean="0">
                <a:solidFill>
                  <a:schemeClr val="bg1"/>
                </a:solidFill>
              </a:rPr>
              <a:t>浏览器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国际版</a:t>
            </a:r>
            <a:r>
              <a:rPr lang="en-US" altLang="zh-CN" dirty="0" smtClean="0">
                <a:solidFill>
                  <a:schemeClr val="bg1"/>
                </a:solidFill>
              </a:rPr>
              <a:t>) </a:t>
            </a:r>
            <a:r>
              <a:rPr lang="zh-CN" altLang="en-US" dirty="0" smtClean="0">
                <a:solidFill>
                  <a:schemeClr val="bg1"/>
                </a:solidFill>
              </a:rPr>
              <a:t>会产生原因不明的卡顿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3776" y="460053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除以上提到的浏览器外，其余浏览器兼容性未知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7" y="5382325"/>
            <a:ext cx="1080000" cy="108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25" y="5386212"/>
            <a:ext cx="1080000" cy="108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61" y="5382325"/>
            <a:ext cx="1080000" cy="108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76" y="5386212"/>
            <a:ext cx="1083313" cy="108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533" y="5382325"/>
            <a:ext cx="1080000" cy="10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69" y="5382325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5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96762" y="2015609"/>
            <a:ext cx="475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主要构想和全部代码实现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Keyboard(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罗阳豪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14471" y="2384941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部分界面设计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郑昊鹏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44892" y="2754273"/>
            <a:ext cx="5400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特别感谢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方浩杰 </a:t>
            </a: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提供了少量我不敢苟同的审美意见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李振 </a:t>
            </a: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参与体验</a:t>
            </a:r>
            <a:endParaRPr lang="zh-CN" altLang="en-US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0932" y="3769936"/>
            <a:ext cx="780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万分感谢</a:t>
            </a:r>
            <a:endParaRPr lang="en-US" altLang="zh-CN" sz="2800" b="1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cjr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dalao</a:t>
            </a:r>
            <a:r>
              <a:rPr lang="zh-CN" altLang="en-US" sz="2400" dirty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参与体验并给出</a:t>
            </a:r>
            <a:r>
              <a:rPr lang="zh-CN" altLang="en-US" sz="24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简练</a:t>
            </a:r>
            <a:r>
              <a:rPr lang="zh-CN" altLang="en-US" sz="24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而极具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建设性</a:t>
            </a:r>
            <a:r>
              <a:rPr lang="zh-CN" altLang="en-US" sz="24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的意见</a:t>
            </a:r>
            <a:endParaRPr lang="zh-CN" altLang="en-US" sz="24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08724" y="4831765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7A797E"/>
                </a:solidFill>
              </a:rPr>
              <a:t>(</a:t>
            </a:r>
            <a:r>
              <a:rPr lang="zh-CN" altLang="en-US" dirty="0" smtClean="0">
                <a:solidFill>
                  <a:srgbClr val="7A797E"/>
                </a:solidFill>
              </a:rPr>
              <a:t>调调参数、写写文档就交了吧</a:t>
            </a:r>
            <a:r>
              <a:rPr lang="en-US" altLang="zh-CN" dirty="0" smtClean="0">
                <a:solidFill>
                  <a:srgbClr val="7A797E"/>
                </a:solidFill>
              </a:rPr>
              <a:t>)</a:t>
            </a:r>
          </a:p>
          <a:p>
            <a:pPr algn="ctr"/>
            <a:r>
              <a:rPr lang="en-US" altLang="zh-CN" dirty="0" smtClean="0">
                <a:solidFill>
                  <a:srgbClr val="7A797E"/>
                </a:solidFill>
              </a:rPr>
              <a:t>(</a:t>
            </a:r>
            <a:r>
              <a:rPr lang="zh-CN" altLang="en-US" dirty="0" smtClean="0">
                <a:solidFill>
                  <a:srgbClr val="7A797E"/>
                </a:solidFill>
              </a:rPr>
              <a:t>记得准备一下</a:t>
            </a:r>
            <a:r>
              <a:rPr lang="en-US" altLang="zh-CN" dirty="0" smtClean="0">
                <a:solidFill>
                  <a:srgbClr val="7A797E"/>
                </a:solidFill>
              </a:rPr>
              <a:t>PPT</a:t>
            </a:r>
            <a:r>
              <a:rPr lang="zh-CN" altLang="en-US" dirty="0" smtClean="0">
                <a:solidFill>
                  <a:srgbClr val="7A797E"/>
                </a:solidFill>
              </a:rPr>
              <a:t>到时候装逼</a:t>
            </a:r>
            <a:r>
              <a:rPr lang="en-US" altLang="zh-CN" dirty="0" smtClean="0">
                <a:solidFill>
                  <a:srgbClr val="7A797E"/>
                </a:solidFill>
              </a:rPr>
              <a:t>)</a:t>
            </a:r>
            <a:endParaRPr lang="zh-CN" altLang="en-US" dirty="0">
              <a:solidFill>
                <a:srgbClr val="7A79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3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89812" y="3075057"/>
            <a:ext cx="2164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End</a:t>
            </a:r>
            <a:endParaRPr lang="zh-CN" altLang="en-US" sz="40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37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先讲一个有趣的故事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月某日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某电</a:t>
            </a:r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A-220</a:t>
            </a: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某老师：“上一个班他们有新东西了，他们不用指纹签到了，他们现在用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手机软件 </a:t>
            </a: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签到了，你们班也可以用一下，不用指纹那个机器”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于是</a:t>
            </a:r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  <a:endParaRPr lang="zh-CN" altLang="en-US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62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5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6009"/>
            <a:ext cx="9144000" cy="34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5555" y="887627"/>
            <a:ext cx="1051869" cy="50827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企业通讯录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外部联系人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智能客服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共享文件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上下游协同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业务管理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企业群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聊天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DING</a:t>
            </a: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一下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悄悄话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智能电话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电话会议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视频会议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网络电话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办公电话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工作待办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密聊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智能报表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考勤打卡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外勤签到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公告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钉邮</a:t>
            </a:r>
            <a:endParaRPr lang="en-US" altLang="zh-CN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盯盘</a:t>
            </a:r>
            <a:endParaRPr lang="zh-CN" altLang="en-US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44502" y="3198258"/>
            <a:ext cx="1210961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136M</a:t>
            </a:r>
            <a:endParaRPr lang="zh-CN" altLang="en-US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1709" y="3147003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28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42473" y="2086373"/>
            <a:ext cx="157607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自动启动</a:t>
            </a:r>
            <a:endParaRPr lang="en-US" altLang="zh-CN" sz="1000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发送短信</a:t>
            </a:r>
            <a:endParaRPr lang="en-US" altLang="zh-CN" sz="1000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发送彩信</a:t>
            </a:r>
            <a:endParaRPr lang="en-US" altLang="zh-CN" sz="1000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拨打电话</a:t>
            </a:r>
            <a:endParaRPr lang="en-US" altLang="zh-CN" sz="1000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读取通话记录</a:t>
            </a:r>
            <a:endParaRPr lang="en-US" altLang="zh-CN" sz="1000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删除通话记录</a:t>
            </a:r>
            <a:endParaRPr lang="en-US" altLang="zh-CN" sz="1000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读取本机识别码</a:t>
            </a:r>
            <a:endParaRPr lang="en-US" altLang="zh-CN" sz="1000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读取联系人</a:t>
            </a:r>
            <a:endParaRPr lang="en-US" altLang="zh-CN" sz="1000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删除联系人</a:t>
            </a:r>
            <a:endParaRPr lang="en-US" altLang="zh-CN" sz="1000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调用摄像头</a:t>
            </a:r>
            <a:endParaRPr lang="en-US" altLang="zh-CN" sz="1000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启用录音</a:t>
            </a:r>
            <a:endParaRPr lang="en-US" altLang="zh-CN" sz="1000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读取位置信息</a:t>
            </a:r>
            <a:endParaRPr lang="en-US" altLang="zh-CN" sz="1000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使用呼叫转移</a:t>
            </a:r>
            <a:endParaRPr lang="en-US" altLang="zh-CN" sz="1000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读取运动数据</a:t>
            </a:r>
            <a:endParaRPr lang="en-US" altLang="zh-CN" sz="1000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读取已安装应用列表</a:t>
            </a:r>
            <a:endParaRPr lang="en-US" altLang="zh-CN" sz="1000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创建桌面快捷方式</a:t>
            </a:r>
            <a:endParaRPr lang="en-US" altLang="zh-CN" sz="1000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悬浮窗</a:t>
            </a:r>
            <a:endParaRPr lang="en-US" altLang="zh-CN" sz="1000" dirty="0" smtClean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52900" y="3147003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28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94139" y="4477140"/>
            <a:ext cx="549352" cy="222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607004" y="297892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C8C8C8"/>
                </a:solidFill>
              </a:rPr>
              <a:t>0 MB</a:t>
            </a:r>
          </a:p>
          <a:p>
            <a:pPr algn="ctr"/>
            <a:r>
              <a:rPr lang="zh-CN" altLang="en-US" dirty="0" smtClean="0">
                <a:solidFill>
                  <a:srgbClr val="C8C8C8"/>
                </a:solidFill>
              </a:rPr>
              <a:t>读取位置信息</a:t>
            </a:r>
            <a:endParaRPr lang="en-US" altLang="zh-CN" dirty="0" smtClean="0">
              <a:solidFill>
                <a:srgbClr val="C8C8C8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C8C8C8"/>
                </a:solidFill>
              </a:rPr>
              <a:t>考勤打卡</a:t>
            </a:r>
            <a:endParaRPr lang="zh-CN" altLang="en-US" dirty="0">
              <a:solidFill>
                <a:srgbClr val="C8C8C8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6664" y="3147003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C8C8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2800" dirty="0">
              <a:solidFill>
                <a:srgbClr val="C8C8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27428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8C8C8"/>
                </a:solidFill>
              </a:rPr>
              <a:t>浏览器</a:t>
            </a:r>
            <a:endParaRPr lang="zh-CN" altLang="en-US" dirty="0">
              <a:solidFill>
                <a:srgbClr val="C8C8C8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405956" y="3429000"/>
            <a:ext cx="1029730" cy="0"/>
          </a:xfrm>
          <a:prstGeom prst="straightConnector1">
            <a:avLst/>
          </a:prstGeom>
          <a:ln w="57150">
            <a:solidFill>
              <a:srgbClr val="C8C8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2" idx="2"/>
            <a:endCxn id="5" idx="0"/>
          </p:cNvCxnSpPr>
          <p:nvPr/>
        </p:nvCxnSpPr>
        <p:spPr>
          <a:xfrm>
            <a:off x="7402046" y="3670223"/>
            <a:ext cx="0" cy="622251"/>
          </a:xfrm>
          <a:prstGeom prst="straightConnector1">
            <a:avLst/>
          </a:prstGeom>
          <a:ln w="38100">
            <a:solidFill>
              <a:srgbClr val="C8C8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798932" y="4292474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APP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0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2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7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25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7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25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7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25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5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75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60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62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65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/>
      <p:bldP spid="10" grpId="0" animBg="1"/>
      <p:bldP spid="12" grpId="0"/>
      <p:bldP spid="1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611349"/>
            <a:ext cx="7886700" cy="1635301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://172.18.252.107/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http://keyboard-l.cn/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65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1" y="1690688"/>
            <a:ext cx="2429999" cy="4319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95" y="1690688"/>
            <a:ext cx="2429999" cy="4319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350" y="1690689"/>
            <a:ext cx="2430000" cy="4320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17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" y="1690689"/>
            <a:ext cx="1682510" cy="432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19" y="1690689"/>
            <a:ext cx="1675862" cy="432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456" y="1690689"/>
            <a:ext cx="243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7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</TotalTime>
  <Words>1727</Words>
  <Application>Microsoft Office PowerPoint</Application>
  <PresentationFormat>全屏显示(4:3)</PresentationFormat>
  <Paragraphs>278</Paragraphs>
  <Slides>24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Calibri Light</vt:lpstr>
      <vt:lpstr>Consolas</vt:lpstr>
      <vt:lpstr>Office 主题</vt:lpstr>
      <vt:lpstr>签到应用</vt:lpstr>
      <vt:lpstr>PowerPoint 演示文稿</vt:lpstr>
      <vt:lpstr>先讲一个有趣的故事</vt:lpstr>
      <vt:lpstr>PowerPoint 演示文稿</vt:lpstr>
      <vt:lpstr>PowerPoint 演示文稿</vt:lpstr>
      <vt:lpstr>PowerPoint 演示文稿</vt:lpstr>
      <vt:lpstr>http://172.18.252.107/ http://keyboard-l.cn/</vt:lpstr>
      <vt:lpstr>登录</vt:lpstr>
      <vt:lpstr>注册</vt:lpstr>
      <vt:lpstr>创建组</vt:lpstr>
      <vt:lpstr>加入组</vt:lpstr>
      <vt:lpstr>管理组</vt:lpstr>
      <vt:lpstr>签到</vt:lpstr>
      <vt:lpstr>PowerPoint 演示文稿</vt:lpstr>
      <vt:lpstr>PowerPoint 演示文稿</vt:lpstr>
      <vt:lpstr>PowerPoint 演示文稿</vt:lpstr>
      <vt:lpstr>通过两点经纬度计算距离</vt:lpstr>
      <vt:lpstr>根据两点距离、签到范围、定位精度计算在签到区内的概率</vt:lpstr>
      <vt:lpstr>划设概率判决区间</vt:lpstr>
      <vt:lpstr>PowerPoint 演示文稿</vt:lpstr>
      <vt:lpstr>如何提升判决准确度</vt:lpstr>
      <vt:lpstr>兼容性问题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Keyboard</dc:creator>
  <cp:lastModifiedBy>Keyboard</cp:lastModifiedBy>
  <cp:revision>389</cp:revision>
  <dcterms:created xsi:type="dcterms:W3CDTF">2017-04-02T07:52:55Z</dcterms:created>
  <dcterms:modified xsi:type="dcterms:W3CDTF">2017-04-04T05:42:00Z</dcterms:modified>
</cp:coreProperties>
</file>