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F77F-8C5E-4198-81CF-7672C5E2B4CD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2FBF-62FD-4DFB-98B3-9BE150C8B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7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F77F-8C5E-4198-81CF-7672C5E2B4CD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2FBF-62FD-4DFB-98B3-9BE150C8B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8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F77F-8C5E-4198-81CF-7672C5E2B4CD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2FBF-62FD-4DFB-98B3-9BE150C8B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46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F77F-8C5E-4198-81CF-7672C5E2B4CD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2FBF-62FD-4DFB-98B3-9BE150C8B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4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F77F-8C5E-4198-81CF-7672C5E2B4CD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2FBF-62FD-4DFB-98B3-9BE150C8B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67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F77F-8C5E-4198-81CF-7672C5E2B4CD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2FBF-62FD-4DFB-98B3-9BE150C8B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F77F-8C5E-4198-81CF-7672C5E2B4CD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2FBF-62FD-4DFB-98B3-9BE150C8B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56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F77F-8C5E-4198-81CF-7672C5E2B4CD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2FBF-62FD-4DFB-98B3-9BE150C8B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14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F77F-8C5E-4198-81CF-7672C5E2B4CD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2FBF-62FD-4DFB-98B3-9BE150C8B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50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F77F-8C5E-4198-81CF-7672C5E2B4CD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2FBF-62FD-4DFB-98B3-9BE150C8B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8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F77F-8C5E-4198-81CF-7672C5E2B4CD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2FBF-62FD-4DFB-98B3-9BE150C8B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67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F77F-8C5E-4198-81CF-7672C5E2B4CD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2FBF-62FD-4DFB-98B3-9BE150C8B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69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958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數據分析與實驗誤差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</a:t>
            </a:r>
            <a:r>
              <a:rPr lang="en-US" altLang="zh-TW" sz="3100" dirty="0" smtClean="0"/>
              <a:t>ata Analysis and Experimental Uncertainty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782344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2017</a:t>
            </a:r>
            <a:r>
              <a:rPr lang="zh-TW" altLang="en-US" dirty="0" smtClean="0"/>
              <a:t>年秋 實驗物理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71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2329" y="996490"/>
            <a:ext cx="3209365" cy="132803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latin typeface="+mn-ea"/>
              </a:rPr>
              <a:t>errorbar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x,y,err</a:t>
            </a:r>
            <a:r>
              <a:rPr lang="en-US" altLang="zh-TW" dirty="0">
                <a:latin typeface="+mn-ea"/>
              </a:rPr>
              <a:t>)</a:t>
            </a:r>
            <a:endParaRPr lang="zh-TW" altLang="en-US" dirty="0">
              <a:latin typeface="+mn-ea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作圖</a:t>
            </a:r>
            <a:endParaRPr lang="en-US" altLang="zh-TW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2" y="2510133"/>
            <a:ext cx="4688541" cy="33585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06" y="2151531"/>
            <a:ext cx="5294423" cy="45399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66201" y="1524301"/>
            <a:ext cx="27334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+mn-ea"/>
              </a:rPr>
              <a:t>cftool</a:t>
            </a:r>
            <a:r>
              <a:rPr lang="en-US" altLang="zh-TW" sz="2800" dirty="0">
                <a:latin typeface="+mn-ea"/>
              </a:rPr>
              <a:t>(</a:t>
            </a:r>
            <a:r>
              <a:rPr lang="en-US" altLang="zh-TW" sz="2800" dirty="0" err="1">
                <a:latin typeface="+mn-ea"/>
              </a:rPr>
              <a:t>xdata,ydata</a:t>
            </a:r>
            <a:r>
              <a:rPr lang="en-US" altLang="zh-TW" sz="2800" dirty="0">
                <a:latin typeface="+mn-ea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9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>
                <a:latin typeface="+mn-ea"/>
              </a:rPr>
              <a:t>Notes on Data Analysis and Experimental Uncertainty</a:t>
            </a:r>
            <a:r>
              <a:rPr lang="en-US" altLang="zh-TW" dirty="0"/>
              <a:t>, </a:t>
            </a:r>
            <a:r>
              <a:rPr lang="en-US" altLang="zh-TW" sz="1800" dirty="0"/>
              <a:t>Prepared by David B. </a:t>
            </a:r>
            <a:r>
              <a:rPr lang="en-US" altLang="zh-TW" sz="1800" dirty="0" err="1"/>
              <a:t>Pengra</a:t>
            </a:r>
            <a:r>
              <a:rPr lang="en-US" altLang="zh-TW" sz="1800" dirty="0"/>
              <a:t>, University of Washington, and L. Thomas </a:t>
            </a:r>
            <a:r>
              <a:rPr lang="en-US" altLang="zh-TW" sz="1800" dirty="0" err="1"/>
              <a:t>Dillman</a:t>
            </a:r>
            <a:r>
              <a:rPr lang="en-US" altLang="zh-TW" sz="1800" dirty="0"/>
              <a:t>, Ohio Wesleyan University</a:t>
            </a:r>
            <a:endParaRPr lang="zh-TW" altLang="en-US" sz="18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參考資料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6171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誤差的種類</a:t>
            </a:r>
            <a:r>
              <a:rPr lang="en-US" altLang="zh-TW" dirty="0" smtClean="0"/>
              <a:t>(Types of Uncertainty)</a:t>
            </a:r>
          </a:p>
          <a:p>
            <a:r>
              <a:rPr lang="zh-TW" altLang="en-US" dirty="0" smtClean="0"/>
              <a:t>統計誤差分析方法</a:t>
            </a:r>
            <a:r>
              <a:rPr lang="en-US" altLang="zh-TW" dirty="0" smtClean="0"/>
              <a:t>(Analysis random uncertainty)</a:t>
            </a:r>
          </a:p>
          <a:p>
            <a:r>
              <a:rPr lang="zh-TW" altLang="en-US" dirty="0" smtClean="0"/>
              <a:t>如何標示數據</a:t>
            </a:r>
            <a:r>
              <a:rPr lang="en-US" altLang="zh-TW" dirty="0" smtClean="0"/>
              <a:t>(Stating Results with Uncertainty)</a:t>
            </a:r>
          </a:p>
          <a:p>
            <a:r>
              <a:rPr lang="zh-TW" altLang="en-US" dirty="0" smtClean="0"/>
              <a:t>如何分析數據</a:t>
            </a:r>
            <a:r>
              <a:rPr lang="en-US" altLang="zh-TW" dirty="0" smtClean="0"/>
              <a:t>(Comparing Quantities with Uncertainty)</a:t>
            </a:r>
          </a:p>
          <a:p>
            <a:r>
              <a:rPr lang="zh-TW" altLang="en-US" dirty="0" smtClean="0"/>
              <a:t>有效位數</a:t>
            </a:r>
            <a:r>
              <a:rPr lang="en-US" altLang="zh-TW" dirty="0" smtClean="0"/>
              <a:t>(Signiﬁcant Digits)</a:t>
            </a:r>
          </a:p>
          <a:p>
            <a:r>
              <a:rPr lang="zh-TW" altLang="en-US" dirty="0" smtClean="0"/>
              <a:t>誤差傳遞</a:t>
            </a:r>
            <a:r>
              <a:rPr lang="en-US" altLang="zh-TW" dirty="0" smtClean="0"/>
              <a:t>(Propagation of Uncertainty)</a:t>
            </a:r>
          </a:p>
          <a:p>
            <a:r>
              <a:rPr lang="zh-TW" altLang="en-US" dirty="0" smtClean="0"/>
              <a:t>作圖</a:t>
            </a:r>
            <a:endParaRPr lang="en-US" altLang="zh-TW" dirty="0" smtClean="0"/>
          </a:p>
          <a:p>
            <a:r>
              <a:rPr lang="zh-TW" altLang="en-US" dirty="0" smtClean="0"/>
              <a:t>參考資</a:t>
            </a:r>
            <a:r>
              <a:rPr lang="zh-TW" altLang="en-US" dirty="0"/>
              <a:t>料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52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誤差的種類</a:t>
            </a:r>
            <a:r>
              <a:rPr lang="en-US" altLang="zh-TW" sz="2800" dirty="0" smtClean="0"/>
              <a:t>(Types of Uncertainty)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6975" y="1690688"/>
            <a:ext cx="12272494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/>
              <a:t>系統誤差</a:t>
            </a:r>
            <a:r>
              <a:rPr lang="en-US" altLang="zh-TW" sz="2400" dirty="0" smtClean="0"/>
              <a:t>(Systematic Uncertainty)       V.S.       </a:t>
            </a:r>
            <a:r>
              <a:rPr lang="zh-TW" altLang="en-US" sz="2400" dirty="0" smtClean="0"/>
              <a:t>統計誤差</a:t>
            </a:r>
            <a:r>
              <a:rPr lang="en-US" altLang="zh-TW" sz="2400" dirty="0" smtClean="0"/>
              <a:t>(Random Uncertainty)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2400" dirty="0" smtClean="0"/>
              <a:t>🌡尺上的刻度有偏差                                         🌡每次測量的點不一樣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🌡量測的鐘走的比較快                                    🌡每次按碼錶開始跟結束的時間不同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🌡彈簧的彈性係數因為溫度而改變              🌡電子儀器有的</a:t>
            </a:r>
            <a:r>
              <a:rPr lang="en-US" altLang="zh-TW" sz="2400" dirty="0" smtClean="0"/>
              <a:t>thermal effect</a:t>
            </a:r>
            <a:r>
              <a:rPr lang="zh-TW" altLang="en-US" sz="2400" dirty="0" smtClean="0"/>
              <a:t>造成數值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                                                               fluctuate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746975" y="2331076"/>
            <a:ext cx="1000580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5407" y="4560808"/>
            <a:ext cx="4390623" cy="212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✅準確</a:t>
            </a:r>
            <a:r>
              <a:rPr lang="en-US" altLang="zh-TW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(Accurate)</a:t>
            </a:r>
            <a:r>
              <a:rPr lang="zh-TW" altLang="en-US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的實驗擁有很低的系統誤差</a:t>
            </a:r>
            <a:r>
              <a:rPr lang="en-US" altLang="zh-TW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 ;</a:t>
            </a:r>
            <a:r>
              <a:rPr lang="zh-TW" altLang="en-US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精確</a:t>
            </a:r>
            <a:r>
              <a:rPr lang="en-US" altLang="zh-TW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(Precise)</a:t>
            </a:r>
            <a:r>
              <a:rPr lang="zh-TW" altLang="en-US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的實驗則擁有很低的統計誤差</a:t>
            </a:r>
            <a:endParaRPr lang="en-US" altLang="zh-TW" dirty="0" smtClean="0">
              <a:latin typeface="Adobe 明體 Std L" panose="02020300000000000000" pitchFamily="18" charset="-120"/>
              <a:ea typeface="Adobe 明體 Std L" panose="02020300000000000000" pitchFamily="18" charset="-12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✅統計誤差比系統誤差好分析及處理</a:t>
            </a:r>
            <a:endParaRPr lang="en-US" altLang="zh-TW" dirty="0" smtClean="0">
              <a:latin typeface="Adobe 明體 Std L" panose="02020300000000000000" pitchFamily="18" charset="-120"/>
              <a:ea typeface="Adobe 明體 Std L" panose="02020300000000000000" pitchFamily="18" charset="-12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✅不要搞錯誤差</a:t>
            </a:r>
            <a:r>
              <a:rPr lang="en-US" altLang="zh-TW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(Uncertainty)</a:t>
            </a:r>
            <a:r>
              <a:rPr lang="zh-TW" altLang="en-US" dirty="0" smtClean="0">
                <a:latin typeface="Adobe 明體 Std L" panose="02020300000000000000" pitchFamily="18" charset="-120"/>
                <a:ea typeface="Adobe 明體 Std L" panose="02020300000000000000" pitchFamily="18" charset="-120"/>
              </a:rPr>
              <a:t>和你實驗上純粹的失誤像：打錯公式、弄錯單位</a:t>
            </a:r>
            <a:endParaRPr lang="en-US" altLang="zh-TW" dirty="0" smtClean="0">
              <a:latin typeface="Adobe 明體 Std L" panose="02020300000000000000" pitchFamily="18" charset="-120"/>
              <a:ea typeface="Adobe 明體 Std L" panose="020203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30" y="4615201"/>
            <a:ext cx="751627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6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360" y="1702486"/>
            <a:ext cx="6106611" cy="2861087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統計誤差分析方法</a:t>
            </a:r>
            <a:r>
              <a:rPr lang="en-US" altLang="zh-TW" sz="2800" dirty="0" smtClean="0"/>
              <a:t>(Analysis random uncertainty)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1690688"/>
            <a:ext cx="59394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n-ea"/>
              </a:rPr>
              <a:t>⚖平均數</a:t>
            </a:r>
            <a:r>
              <a:rPr lang="en-US" altLang="zh-TW" sz="2400" dirty="0" smtClean="0">
                <a:latin typeface="+mn-ea"/>
              </a:rPr>
              <a:t>(Mean)</a:t>
            </a:r>
          </a:p>
          <a:p>
            <a:endParaRPr lang="en-US" altLang="zh-TW" sz="2400" dirty="0" smtClean="0">
              <a:latin typeface="+mn-ea"/>
            </a:endParaRPr>
          </a:p>
          <a:p>
            <a:endParaRPr lang="en-US" altLang="zh-TW" sz="2400" dirty="0" smtClean="0">
              <a:latin typeface="+mn-ea"/>
            </a:endParaRPr>
          </a:p>
          <a:p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⚖標準差</a:t>
            </a:r>
            <a:r>
              <a:rPr lang="en-US" altLang="zh-TW" sz="2400" dirty="0" smtClean="0">
                <a:latin typeface="+mn-ea"/>
              </a:rPr>
              <a:t>(Standard Deviation)</a:t>
            </a:r>
          </a:p>
          <a:p>
            <a:endParaRPr lang="en-US" altLang="zh-TW" sz="2400" dirty="0">
              <a:latin typeface="+mn-ea"/>
            </a:endParaRPr>
          </a:p>
          <a:p>
            <a:endParaRPr lang="en-US" altLang="zh-TW" sz="2400" dirty="0" smtClean="0">
              <a:latin typeface="+mn-ea"/>
            </a:endParaRPr>
          </a:p>
          <a:p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⚖</a:t>
            </a:r>
            <a:r>
              <a:rPr lang="zh-TW" altLang="en-US" sz="2400" dirty="0" smtClean="0">
                <a:solidFill>
                  <a:srgbClr val="FF0000"/>
                </a:solidFill>
                <a:latin typeface="+mn-ea"/>
              </a:rPr>
              <a:t>平均標準差</a:t>
            </a:r>
            <a:r>
              <a:rPr lang="en-US" altLang="zh-TW" sz="2400" dirty="0" smtClean="0">
                <a:solidFill>
                  <a:srgbClr val="FF0000"/>
                </a:solidFill>
                <a:latin typeface="+mn-ea"/>
              </a:rPr>
              <a:t>(Standard Deviation of the Mean)</a:t>
            </a:r>
            <a:endParaRPr lang="zh-TW" altLang="en-US" sz="24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3492"/>
            <a:ext cx="4056623" cy="10342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9713"/>
            <a:ext cx="2742985" cy="9688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04" y="5153163"/>
            <a:ext cx="3537104" cy="97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3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dirty="0" smtClean="0">
                    <a:latin typeface="+mn-ea"/>
                  </a:rPr>
                  <a:t>📡</a:t>
                </a:r>
                <a:r>
                  <a:rPr lang="zh-TW" altLang="en-US" dirty="0">
                    <a:latin typeface="+mn-ea"/>
                  </a:rPr>
                  <a:t>用</a:t>
                </a:r>
                <a:r>
                  <a:rPr lang="zh-TW" altLang="en-US" dirty="0" smtClean="0">
                    <a:latin typeface="+mn-ea"/>
                  </a:rPr>
                  <a:t>平均標準差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sym typeface="Mathematica1" panose="05000502060100000001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 smtClean="0">
                            <a:latin typeface="+mn-ea"/>
                            <a:sym typeface="Mathematica1" panose="05000502060100000001" pitchFamily="2" charset="2"/>
                          </a:rPr>
                          <m:t>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Mathematica1" panose="05000502060100000001" pitchFamily="2" charset="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+mn-ea"/>
                    <a:sym typeface="Mathematica1" panose="05000502060100000001" pitchFamily="2" charset="2"/>
                  </a:rPr>
                  <a:t> </a:t>
                </a:r>
                <a:r>
                  <a:rPr lang="en-US" altLang="zh-TW" dirty="0" smtClean="0">
                    <a:latin typeface="+mn-ea"/>
                  </a:rPr>
                  <a:t>(Standard Deviation of the Mean)    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+mn-ea"/>
                  </a:rPr>
                  <a:t>單位為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+mn-ea"/>
                  </a:rPr>
                  <a:t>x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+mn-ea"/>
                  </a:rPr>
                  <a:t>    EX:</a:t>
                </a:r>
                <a:r>
                  <a:rPr lang="zh-TW" altLang="en-US" dirty="0" smtClean="0">
                    <a:latin typeface="+mn-ea"/>
                  </a:rPr>
                  <a:t> </a:t>
                </a:r>
                <a:r>
                  <a:rPr lang="en-US" altLang="zh-TW" dirty="0" smtClean="0">
                    <a:latin typeface="+mn-ea"/>
                  </a:rPr>
                  <a:t>9.2</a:t>
                </a:r>
                <a:r>
                  <a:rPr lang="en-US" altLang="zh-TW" dirty="0" smtClean="0">
                    <a:latin typeface="+mn-ea"/>
                    <a:sym typeface="Mathematica1" panose="05000502060100000001" pitchFamily="2" charset="2"/>
                  </a:rPr>
                  <a:t>0.3g / (</a:t>
                </a:r>
                <a:r>
                  <a:rPr lang="en-US" altLang="zh-TW" dirty="0" smtClean="0">
                    <a:latin typeface="+mn-ea"/>
                  </a:rPr>
                  <a:t>9.2</a:t>
                </a:r>
                <a:r>
                  <a:rPr lang="en-US" altLang="zh-TW" dirty="0" smtClean="0">
                    <a:latin typeface="+mn-ea"/>
                    <a:sym typeface="Mathematica1" panose="05000502060100000001" pitchFamily="2" charset="2"/>
                  </a:rPr>
                  <a:t>0.3)</a:t>
                </a:r>
                <a:r>
                  <a:rPr lang="en-US" altLang="zh-TW" dirty="0" smtClean="0">
                    <a:latin typeface="+mn-ea"/>
                  </a:rPr>
                  <a:t> </a:t>
                </a:r>
                <a:r>
                  <a:rPr lang="en-US" altLang="zh-TW" dirty="0" smtClean="0">
                    <a:latin typeface="+mn-ea"/>
                    <a:sym typeface="Mathematica1" panose="05000502060100000001" pitchFamily="2" charset="2"/>
                  </a:rPr>
                  <a:t>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sym typeface="Mathematica1" panose="05000502060100000001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dirty="0" smtClean="0">
                            <a:latin typeface="+mn-ea"/>
                            <a:sym typeface="Mathematica1" panose="05000502060100000001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sym typeface="Mathematica1" panose="05000502060100000001" pitchFamily="2" charset="2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sym typeface="Mathematica1" panose="05000502060100000001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+mn-ea"/>
                  </a:rPr>
                  <a:t>kg</a:t>
                </a:r>
              </a:p>
              <a:p>
                <a:pPr marL="0" indent="0">
                  <a:buNone/>
                </a:pPr>
                <a:endParaRPr lang="en-US" altLang="zh-TW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+mn-ea"/>
                  </a:rPr>
                  <a:t>📡用百分比誤差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sym typeface="Mathematica1" panose="05000502060100000001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 smtClean="0">
                            <a:latin typeface="+mn-ea"/>
                            <a:sym typeface="Mathematica1" panose="05000502060100000001" pitchFamily="2" charset="2"/>
                          </a:rPr>
                          <m:t>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Mathematica1" panose="05000502060100000001" pitchFamily="2" charset="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+mn-ea"/>
                    <a:sym typeface="Mathematica1" panose="05000502060100000001" pitchFamily="2" charset="2"/>
                  </a:rPr>
                  <a:t> </a:t>
                </a:r>
                <a:r>
                  <a:rPr lang="en-US" altLang="zh-TW" dirty="0" smtClean="0">
                    <a:latin typeface="+mn-ea"/>
                  </a:rPr>
                  <a:t>(percent/fractional </a:t>
                </a:r>
                <a:r>
                  <a:rPr lang="en-US" altLang="zh-TW" dirty="0">
                    <a:latin typeface="+mn-ea"/>
                  </a:rPr>
                  <a:t>Uncertainty</a:t>
                </a:r>
                <a:r>
                  <a:rPr lang="en-US" altLang="zh-TW" dirty="0" smtClean="0">
                    <a:latin typeface="+mn-ea"/>
                  </a:rPr>
                  <a:t>)        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+mn-ea"/>
                  </a:rPr>
                  <a:t>無單位</a:t>
                </a:r>
                <a:endParaRPr lang="en-US" altLang="zh-TW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sym typeface="Mathematica1" panose="05000502060100000001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TW" altLang="en-US" dirty="0" smtClean="0">
                              <a:latin typeface="+mn-ea"/>
                              <a:sym typeface="Mathematica1" panose="05000502060100000001" pitchFamily="2" charset="2"/>
                            </a:rPr>
                            <m:t>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Mathematica1" panose="05000502060100000001" pitchFamily="2" charset="2"/>
                            </a:rPr>
                            <m:t>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athematica1" panose="05000502060100000001" pitchFamily="2" charset="2"/>
                        </a:rPr>
                        <m:t>≡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athematica1" panose="05000502060100000001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sym typeface="Mathematica1" panose="05000502060100000001" pitchFamily="2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TW" altLang="en-US" dirty="0" smtClean="0">
                                  <a:latin typeface="+mn-ea"/>
                                  <a:sym typeface="Mathematica1" panose="05000502060100000001" pitchFamily="2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Mathematica1" panose="05000502060100000001" pitchFamily="2" charset="2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athematica1" panose="05000502060100000001" pitchFamily="2" charset="2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TW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+mn-ea"/>
                  </a:rPr>
                  <a:t> </a:t>
                </a:r>
                <a:r>
                  <a:rPr lang="en-US" altLang="zh-TW" dirty="0" smtClean="0">
                    <a:latin typeface="+mn-ea"/>
                  </a:rPr>
                  <a:t>   EX: The mass of the object is 9.2 grams with an uncertainty of 3%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如何標示數據</a:t>
            </a:r>
            <a:r>
              <a:rPr lang="en-US" altLang="zh-TW" sz="2800" dirty="0" smtClean="0"/>
              <a:t>(Stating Results with Uncertainty)</a:t>
            </a:r>
          </a:p>
        </p:txBody>
      </p:sp>
    </p:spTree>
    <p:extLst>
      <p:ext uri="{BB962C8B-B14F-4D97-AF65-F5344CB8AC3E}">
        <p14:creationId xmlns:p14="http://schemas.microsoft.com/office/powerpoint/2010/main" val="2354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如何分析數據</a:t>
            </a:r>
            <a:r>
              <a:rPr lang="en-US" altLang="zh-TW" sz="2800" dirty="0" smtClean="0"/>
              <a:t>(Comparing Quantities with Uncertainty)</a:t>
            </a:r>
          </a:p>
        </p:txBody>
      </p:sp>
      <p:sp>
        <p:nvSpPr>
          <p:cNvPr id="5" name="橢圓 4"/>
          <p:cNvSpPr/>
          <p:nvPr/>
        </p:nvSpPr>
        <p:spPr>
          <a:xfrm>
            <a:off x="1184856" y="1909629"/>
            <a:ext cx="1429555" cy="1361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848117" y="2538915"/>
            <a:ext cx="103031" cy="1030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171920" y="24057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0723" y="216461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Mathematica1" panose="05000502060100000001" pitchFamily="2" charset="2"/>
              </a:rPr>
              <a:t></a:t>
            </a:r>
            <a:r>
              <a:rPr lang="en-US" altLang="zh-TW" dirty="0" smtClean="0"/>
              <a:t>x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6" idx="1"/>
            <a:endCxn id="7" idx="1"/>
          </p:cNvCxnSpPr>
          <p:nvPr/>
        </p:nvCxnSpPr>
        <p:spPr>
          <a:xfrm>
            <a:off x="1863206" y="2554004"/>
            <a:ext cx="308714" cy="3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2503595" y="1873201"/>
            <a:ext cx="1429555" cy="1361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166856" y="2502487"/>
            <a:ext cx="103031" cy="1030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490659" y="23693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619462" y="212819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Mathematica1" panose="05000502060100000001" pitchFamily="2" charset="2"/>
              </a:rPr>
              <a:t></a:t>
            </a:r>
            <a:r>
              <a:rPr lang="en-US" altLang="zh-TW" dirty="0">
                <a:sym typeface="Mathematica1" panose="05000502060100000001" pitchFamily="2" charset="2"/>
              </a:rPr>
              <a:t>y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3" idx="1"/>
            <a:endCxn id="14" idx="1"/>
          </p:cNvCxnSpPr>
          <p:nvPr/>
        </p:nvCxnSpPr>
        <p:spPr>
          <a:xfrm>
            <a:off x="3181945" y="2517576"/>
            <a:ext cx="308714" cy="3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780467" y="1909627"/>
            <a:ext cx="1429555" cy="1361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443728" y="2538913"/>
            <a:ext cx="103031" cy="1030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767531" y="24057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96334" y="216461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Mathematica1" panose="05000502060100000001" pitchFamily="2" charset="2"/>
              </a:rPr>
              <a:t></a:t>
            </a:r>
            <a:r>
              <a:rPr lang="en-US" altLang="zh-TW" dirty="0" smtClean="0"/>
              <a:t>x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18" idx="1"/>
            <a:endCxn id="19" idx="1"/>
          </p:cNvCxnSpPr>
          <p:nvPr/>
        </p:nvCxnSpPr>
        <p:spPr>
          <a:xfrm>
            <a:off x="6458817" y="2554002"/>
            <a:ext cx="308714" cy="3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7604298" y="1873201"/>
            <a:ext cx="1429555" cy="1361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8267559" y="2502487"/>
            <a:ext cx="103031" cy="1030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591362" y="23693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720165" y="212819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Mathematica1" panose="05000502060100000001" pitchFamily="2" charset="2"/>
              </a:rPr>
              <a:t></a:t>
            </a:r>
            <a:r>
              <a:rPr lang="en-US" altLang="zh-TW" dirty="0">
                <a:sym typeface="Mathematica1" panose="05000502060100000001" pitchFamily="2" charset="2"/>
              </a:rPr>
              <a:t>y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3" idx="1"/>
            <a:endCxn id="24" idx="1"/>
          </p:cNvCxnSpPr>
          <p:nvPr/>
        </p:nvCxnSpPr>
        <p:spPr>
          <a:xfrm>
            <a:off x="8282648" y="2517576"/>
            <a:ext cx="308714" cy="3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265334" y="3453368"/>
            <a:ext cx="3026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在實驗誤差的合理範圍內</a:t>
            </a:r>
            <a:r>
              <a:rPr lang="en-US" altLang="zh-TW" dirty="0" smtClean="0"/>
              <a:t>(Agree within the experimental uncertainty)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129153" y="3457786"/>
            <a:ext cx="3026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不符</a:t>
            </a:r>
            <a:r>
              <a:rPr lang="zh-TW" altLang="en-US" dirty="0">
                <a:latin typeface="+mn-ea"/>
              </a:rPr>
              <a:t>合</a:t>
            </a:r>
            <a:r>
              <a:rPr lang="en-US" altLang="zh-TW" dirty="0" smtClean="0">
                <a:latin typeface="+mn-ea"/>
              </a:rPr>
              <a:t>(Not Agree)</a:t>
            </a:r>
          </a:p>
          <a:p>
            <a:r>
              <a:rPr lang="en-US" altLang="zh-TW" dirty="0" smtClean="0">
                <a:latin typeface="+mn-ea"/>
              </a:rPr>
              <a:t>--&gt; </a:t>
            </a:r>
            <a:r>
              <a:rPr lang="zh-TW" altLang="en-US" dirty="0" smtClean="0">
                <a:latin typeface="+mn-ea"/>
              </a:rPr>
              <a:t>可能有其他統計誤差，又或是系統誤差讓實驗失去準確</a:t>
            </a:r>
            <a:r>
              <a:rPr lang="en-US" altLang="zh-TW" dirty="0" smtClean="0">
                <a:latin typeface="+mn-ea"/>
              </a:rPr>
              <a:t>(Accurate)</a:t>
            </a:r>
            <a:endParaRPr lang="zh-TW" altLang="en-US" dirty="0">
              <a:latin typeface="+mn-ea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189508" y="4881095"/>
            <a:ext cx="7247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🔭如果是</a:t>
            </a:r>
            <a:r>
              <a:rPr lang="zh-TW" altLang="en-US" dirty="0" smtClean="0">
                <a:latin typeface="+mn-ea"/>
              </a:rPr>
              <a:t>不符合</a:t>
            </a:r>
            <a:r>
              <a:rPr lang="en-US" altLang="zh-TW" dirty="0" smtClean="0">
                <a:latin typeface="+mn-ea"/>
              </a:rPr>
              <a:t>(Not Agree)</a:t>
            </a:r>
            <a:r>
              <a:rPr lang="zh-TW" altLang="en-US" dirty="0" smtClean="0"/>
              <a:t>的情況，你可以說系統誤差主導了實驗誤差</a:t>
            </a:r>
            <a:endParaRPr lang="en-US" altLang="zh-TW" dirty="0" smtClean="0"/>
          </a:p>
          <a:p>
            <a:r>
              <a:rPr lang="zh-TW" altLang="en-US" dirty="0" smtClean="0"/>
              <a:t>🔭實驗者如果忽略實驗中的一些物理時，系統誤差就會進入實驗</a:t>
            </a:r>
            <a:endParaRPr lang="en-US" altLang="zh-TW" dirty="0" smtClean="0"/>
          </a:p>
          <a:p>
            <a:endParaRPr lang="en-US" altLang="zh-TW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724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Percentage disagreement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+mn-ea"/>
              </a:rPr>
              <a:t>如果小於</a:t>
            </a:r>
            <a:r>
              <a:rPr lang="en-US" altLang="zh-TW" sz="2400" dirty="0" smtClean="0">
                <a:latin typeface="+mn-ea"/>
              </a:rPr>
              <a:t>~%</a:t>
            </a:r>
            <a:r>
              <a:rPr lang="zh-TW" altLang="en-US" sz="2400" dirty="0" smtClean="0">
                <a:latin typeface="+mn-ea"/>
              </a:rPr>
              <a:t>，即說在實驗誤差的合理範圍內</a:t>
            </a:r>
            <a:r>
              <a:rPr lang="en-US" altLang="zh-TW" sz="2400" dirty="0" smtClean="0">
                <a:latin typeface="+mn-ea"/>
              </a:rPr>
              <a:t>(Agree within the experimental uncertainty)</a:t>
            </a:r>
            <a:endParaRPr lang="zh-TW" altLang="en-US" sz="2400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另一種分析數據的方式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不計算誤差</a:t>
            </a:r>
            <a:r>
              <a:rPr lang="en-US" altLang="zh-TW" sz="2800" dirty="0" smtClean="0"/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53312"/>
            <a:ext cx="3765618" cy="10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1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3600" dirty="0" smtClean="0">
                        <a:latin typeface="+mn-ea"/>
                      </a:rPr>
                      <m:t>x</m:t>
                    </m:r>
                    <m:r>
                      <m:rPr>
                        <m:nor/>
                      </m:rPr>
                      <a:rPr lang="en-US" altLang="zh-TW" sz="3600" dirty="0" smtClean="0">
                        <a:latin typeface="+mn-ea"/>
                        <a:sym typeface="Mathematica1" panose="05000502060100000001" pitchFamily="2" charset="2"/>
                      </a:rPr>
                      <m:t></m:t>
                    </m:r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3600" dirty="0" smtClean="0">
                            <a:latin typeface="+mn-ea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altLang="zh-TW" sz="3600" dirty="0" smtClean="0">
                    <a:latin typeface="+mn-ea"/>
                  </a:rPr>
                  <a:t>=9.52</a:t>
                </a:r>
                <a:r>
                  <a:rPr lang="en-US" altLang="zh-TW" sz="3600" dirty="0" smtClean="0">
                    <a:latin typeface="+mn-ea"/>
                    <a:sym typeface="Mathematica1" panose="05000502060100000001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3600" dirty="0" smtClean="0">
                        <a:latin typeface="+mn-ea"/>
                        <a:sym typeface="Mathematica1" panose="05000502060100000001" pitchFamily="2" charset="2"/>
                      </a:rPr>
                      <m:t></m:t>
                    </m:r>
                  </m:oMath>
                </a14:m>
                <a:r>
                  <a:rPr lang="en-US" altLang="zh-TW" sz="3600" dirty="0" smtClean="0">
                    <a:latin typeface="+mn-ea"/>
                  </a:rPr>
                  <a:t>0.14</a:t>
                </a:r>
                <a:endParaRPr lang="zh-TW" altLang="en-US" sz="36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5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有效位數</a:t>
            </a:r>
            <a:r>
              <a:rPr lang="en-US" altLang="zh-TW" sz="2800" dirty="0" smtClean="0"/>
              <a:t>(Signiﬁcant Digits)</a:t>
            </a:r>
          </a:p>
        </p:txBody>
      </p:sp>
      <p:sp>
        <p:nvSpPr>
          <p:cNvPr id="5" name="矩形 4"/>
          <p:cNvSpPr/>
          <p:nvPr/>
        </p:nvSpPr>
        <p:spPr>
          <a:xfrm>
            <a:off x="2704562" y="1825625"/>
            <a:ext cx="242987" cy="534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42082" y="26788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儀器準確</a:t>
            </a:r>
            <a:r>
              <a:rPr lang="zh-TW" altLang="en-US" dirty="0">
                <a:solidFill>
                  <a:srgbClr val="FF0000"/>
                </a:solidFill>
              </a:rPr>
              <a:t>位數</a:t>
            </a:r>
          </a:p>
        </p:txBody>
      </p:sp>
      <p:cxnSp>
        <p:nvCxnSpPr>
          <p:cNvPr id="8" name="直線單箭頭接點 7"/>
          <p:cNvCxnSpPr>
            <a:stCxn id="6" idx="0"/>
            <a:endCxn id="5" idx="2"/>
          </p:cNvCxnSpPr>
          <p:nvPr/>
        </p:nvCxnSpPr>
        <p:spPr>
          <a:xfrm flipH="1" flipV="1">
            <a:off x="2826056" y="2360198"/>
            <a:ext cx="856" cy="318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77353" y="1825625"/>
                <a:ext cx="7007820" cy="37229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latin typeface="+mn-ea"/>
                  </a:rPr>
                  <a:t>Rules:</a:t>
                </a:r>
              </a:p>
              <a:p>
                <a:r>
                  <a:rPr lang="zh-TW" altLang="en-US" sz="2400" dirty="0" smtClean="0">
                    <a:latin typeface="+mn-ea"/>
                  </a:rPr>
                  <a:t>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dirty="0" smtClean="0">
                            <a:latin typeface="+mn-ea"/>
                          </a:rPr>
                          <m:t>x</m:t>
                        </m:r>
                      </m:sub>
                    </m:sSub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最多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留</m:t>
                    </m:r>
                  </m:oMath>
                </a14:m>
                <a:r>
                  <a:rPr lang="zh-TW" altLang="en-US" sz="2400" dirty="0" smtClean="0">
                    <a:latin typeface="+mn-ea"/>
                  </a:rPr>
                  <a:t>兩位，如果第一位是</a:t>
                </a:r>
                <a:r>
                  <a:rPr lang="en-US" altLang="zh-TW" sz="2400" dirty="0" smtClean="0">
                    <a:latin typeface="+mn-ea"/>
                  </a:rPr>
                  <a:t>1</a:t>
                </a:r>
                <a:r>
                  <a:rPr lang="zh-TW" altLang="en-US" sz="2400" dirty="0" smtClean="0">
                    <a:latin typeface="+mn-ea"/>
                  </a:rPr>
                  <a:t>，在留兩位</a:t>
                </a:r>
                <a:endParaRPr lang="en-US" altLang="zh-TW" sz="2400" dirty="0" smtClean="0">
                  <a:latin typeface="+mn-ea"/>
                </a:endParaRPr>
              </a:p>
              <a:p>
                <a:r>
                  <a:rPr lang="zh-TW" altLang="en-US" sz="2400" dirty="0">
                    <a:latin typeface="+mn-ea"/>
                  </a:rPr>
                  <a:t> </a:t>
                </a:r>
                <a:r>
                  <a:rPr lang="zh-TW" altLang="en-US" sz="2400" dirty="0" smtClean="0">
                    <a:latin typeface="+mn-ea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dirty="0" smtClean="0">
                            <a:latin typeface="+mn-ea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ea"/>
                  </a:rPr>
                  <a:t>=0.14g (⭕)</a:t>
                </a:r>
              </a:p>
              <a:p>
                <a:r>
                  <a:rPr lang="en-US" altLang="zh-TW" sz="2400" dirty="0">
                    <a:latin typeface="+mn-ea"/>
                  </a:rPr>
                  <a:t> </a:t>
                </a:r>
                <a:r>
                  <a:rPr lang="en-US" altLang="zh-TW" sz="2400" dirty="0" smtClean="0">
                    <a:latin typeface="+mn-ea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dirty="0" smtClean="0">
                            <a:latin typeface="+mn-ea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ea"/>
                  </a:rPr>
                  <a:t>=0.3g (⭕)</a:t>
                </a:r>
              </a:p>
              <a:p>
                <a:r>
                  <a:rPr lang="en-US" altLang="zh-TW" sz="2400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dirty="0" smtClean="0">
                            <a:latin typeface="+mn-ea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ea"/>
                  </a:rPr>
                  <a:t>=0.34g (❌)</a:t>
                </a:r>
              </a:p>
              <a:p>
                <a:r>
                  <a:rPr lang="zh-TW" altLang="en-US" sz="2400" dirty="0" smtClean="0">
                    <a:latin typeface="+mn-ea"/>
                  </a:rPr>
                  <a:t>✅如果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dirty="0" smtClean="0">
                            <a:latin typeface="+mn-ea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ea"/>
                  </a:rPr>
                  <a:t>&lt;0.01</a:t>
                </a:r>
                <a:r>
                  <a:rPr lang="zh-TW" altLang="en-US" sz="2400" dirty="0" smtClean="0">
                    <a:latin typeface="+mn-ea"/>
                  </a:rPr>
                  <a:t>，以</a:t>
                </a:r>
                <a:r>
                  <a:rPr lang="en-US" altLang="zh-TW" sz="2400" dirty="0" smtClean="0">
                    <a:latin typeface="+mn-ea"/>
                  </a:rPr>
                  <a:t>0.01</a:t>
                </a:r>
                <a:r>
                  <a:rPr lang="zh-TW" altLang="en-US" sz="2400" dirty="0" smtClean="0">
                    <a:latin typeface="+mn-ea"/>
                  </a:rPr>
                  <a:t>計</a:t>
                </a:r>
                <a:endParaRPr lang="en-US" altLang="zh-TW" sz="2400" dirty="0" smtClean="0">
                  <a:latin typeface="+mn-ea"/>
                </a:endParaRPr>
              </a:p>
              <a:p>
                <a:r>
                  <a:rPr lang="zh-TW" altLang="en-US" sz="2400" dirty="0" smtClean="0">
                    <a:latin typeface="+mn-ea"/>
                  </a:rPr>
                  <a:t>✅如果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dirty="0" smtClean="0">
                            <a:latin typeface="+mn-ea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ea"/>
                  </a:rPr>
                  <a:t>&gt;x</a:t>
                </a:r>
                <a:r>
                  <a:rPr lang="zh-TW" altLang="en-US" sz="2400" dirty="0" smtClean="0">
                    <a:latin typeface="+mn-ea"/>
                  </a:rPr>
                  <a:t>，沒有有效的位數，只能以</a:t>
                </a:r>
                <a:r>
                  <a:rPr lang="en-US" altLang="zh-TW" sz="2400" dirty="0" smtClean="0">
                    <a:latin typeface="+mn-ea"/>
                  </a:rPr>
                  <a:t>upper/lower bound</a:t>
                </a:r>
                <a:r>
                  <a:rPr lang="zh-TW" altLang="en-US" sz="2400" dirty="0" smtClean="0">
                    <a:latin typeface="+mn-ea"/>
                  </a:rPr>
                  <a:t>表示</a:t>
                </a:r>
                <a:endParaRPr lang="en-US" altLang="zh-TW" sz="2400" dirty="0" smtClean="0">
                  <a:latin typeface="+mn-ea"/>
                </a:endParaRPr>
              </a:p>
              <a:p>
                <a:r>
                  <a:rPr lang="zh-TW" altLang="en-US" sz="2400" dirty="0" smtClean="0">
                    <a:latin typeface="+mn-ea"/>
                  </a:rPr>
                  <a:t>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 dirty="0" smtClean="0">
                            <a:latin typeface="+mn-ea"/>
                          </a:rPr>
                          <m:t>x</m:t>
                        </m:r>
                      </m:sub>
                    </m:sSub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TW" altLang="en-US" sz="2400" dirty="0" smtClean="0">
                    <a:latin typeface="+mn-ea"/>
                  </a:rPr>
                  <a:t>位數要一樣</a:t>
                </a:r>
                <a:endParaRPr lang="en-US" altLang="zh-TW" sz="2400" dirty="0" smtClean="0">
                  <a:latin typeface="+mn-ea"/>
                </a:endParaRPr>
              </a:p>
              <a:p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53" y="1825625"/>
                <a:ext cx="7007820" cy="3722942"/>
              </a:xfrm>
              <a:prstGeom prst="rect">
                <a:avLst/>
              </a:prstGeom>
              <a:blipFill rotWithShape="0">
                <a:blip r:embed="rId3"/>
                <a:stretch>
                  <a:fillRect l="-1303" t="-11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59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" y="1690688"/>
            <a:ext cx="11114466" cy="3877687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誤差傳遞</a:t>
            </a:r>
            <a:r>
              <a:rPr lang="en-US" altLang="zh-TW" sz="2800" dirty="0" smtClean="0"/>
              <a:t>(Propagation of Uncertainty)</a:t>
            </a:r>
          </a:p>
        </p:txBody>
      </p:sp>
    </p:spTree>
    <p:extLst>
      <p:ext uri="{BB962C8B-B14F-4D97-AF65-F5344CB8AC3E}">
        <p14:creationId xmlns:p14="http://schemas.microsoft.com/office/powerpoint/2010/main" val="19753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428</Words>
  <Application>Microsoft Office PowerPoint</Application>
  <PresentationFormat>寬螢幕</PresentationFormat>
  <Paragraphs>75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Adobe 明體 Std L</vt:lpstr>
      <vt:lpstr>新細明體</vt:lpstr>
      <vt:lpstr>Arial</vt:lpstr>
      <vt:lpstr>Calibri</vt:lpstr>
      <vt:lpstr>Calibri Light</vt:lpstr>
      <vt:lpstr>Cambria Math</vt:lpstr>
      <vt:lpstr>Mathematica1</vt:lpstr>
      <vt:lpstr>Office 佈景主題</vt:lpstr>
      <vt:lpstr>數據分析與實驗誤差 Data Analysis and Experimental Uncertainty </vt:lpstr>
      <vt:lpstr>Outline</vt:lpstr>
      <vt:lpstr>誤差的種類(Types of Uncertainty)</vt:lpstr>
      <vt:lpstr>統計誤差分析方法(Analysis random uncertainty)</vt:lpstr>
      <vt:lpstr>如何標示數據(Stating Results with Uncertainty)</vt:lpstr>
      <vt:lpstr>如何分析數據(Comparing Quantities with Uncertainty)</vt:lpstr>
      <vt:lpstr>另一種分析數據的方式(不計算誤差)</vt:lpstr>
      <vt:lpstr>有效位數(Signiﬁcant Digits)</vt:lpstr>
      <vt:lpstr>誤差傳遞(Propagation of Uncertainty)</vt:lpstr>
      <vt:lpstr>作圖</vt:lpstr>
      <vt:lpstr>參考資料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數據分析與實驗誤差 Data Analysis and Experimental Uncertainty</dc:title>
  <dc:creator>陳艾霖</dc:creator>
  <cp:lastModifiedBy>陳艾霖</cp:lastModifiedBy>
  <cp:revision>12</cp:revision>
  <dcterms:created xsi:type="dcterms:W3CDTF">2017-10-15T18:13:21Z</dcterms:created>
  <dcterms:modified xsi:type="dcterms:W3CDTF">2017-10-16T02:02:35Z</dcterms:modified>
</cp:coreProperties>
</file>