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5119350"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85" autoAdjust="0"/>
    <p:restoredTop sz="94660"/>
  </p:normalViewPr>
  <p:slideViewPr>
    <p:cSldViewPr snapToGrid="0">
      <p:cViewPr>
        <p:scale>
          <a:sx n="60" d="100"/>
          <a:sy n="60" d="100"/>
        </p:scale>
        <p:origin x="384" y="-4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45B2293E-5051-4810-9FDA-E9FBB3527D6F}" type="datetimeFigureOut">
              <a:rPr lang="zh-TW" altLang="en-US" smtClean="0"/>
              <a:t>2018/12/30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6D0924B-9A24-4AAB-933F-08D37EC99DCA}" type="slidenum">
              <a:rPr lang="zh-TW" altLang="en-US" smtClean="0"/>
              <a:t>‹#›</a:t>
            </a:fld>
            <a:endParaRPr lang="zh-TW" altLang="en-US"/>
          </a:p>
        </p:txBody>
      </p:sp>
    </p:spTree>
    <p:extLst>
      <p:ext uri="{BB962C8B-B14F-4D97-AF65-F5344CB8AC3E}">
        <p14:creationId xmlns:p14="http://schemas.microsoft.com/office/powerpoint/2010/main" val="530118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5B2293E-5051-4810-9FDA-E9FBB3527D6F}" type="datetimeFigureOut">
              <a:rPr lang="zh-TW" altLang="en-US" smtClean="0"/>
              <a:t>2018/12/30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6D0924B-9A24-4AAB-933F-08D37EC99DCA}" type="slidenum">
              <a:rPr lang="zh-TW" altLang="en-US" smtClean="0"/>
              <a:t>‹#›</a:t>
            </a:fld>
            <a:endParaRPr lang="zh-TW" altLang="en-US"/>
          </a:p>
        </p:txBody>
      </p:sp>
    </p:spTree>
    <p:extLst>
      <p:ext uri="{BB962C8B-B14F-4D97-AF65-F5344CB8AC3E}">
        <p14:creationId xmlns:p14="http://schemas.microsoft.com/office/powerpoint/2010/main" val="2502577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5B2293E-5051-4810-9FDA-E9FBB3527D6F}" type="datetimeFigureOut">
              <a:rPr lang="zh-TW" altLang="en-US" smtClean="0"/>
              <a:t>2018/12/30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6D0924B-9A24-4AAB-933F-08D37EC99DCA}" type="slidenum">
              <a:rPr lang="zh-TW" altLang="en-US" smtClean="0"/>
              <a:t>‹#›</a:t>
            </a:fld>
            <a:endParaRPr lang="zh-TW" altLang="en-US"/>
          </a:p>
        </p:txBody>
      </p:sp>
    </p:spTree>
    <p:extLst>
      <p:ext uri="{BB962C8B-B14F-4D97-AF65-F5344CB8AC3E}">
        <p14:creationId xmlns:p14="http://schemas.microsoft.com/office/powerpoint/2010/main" val="427947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5B2293E-5051-4810-9FDA-E9FBB3527D6F}" type="datetimeFigureOut">
              <a:rPr lang="zh-TW" altLang="en-US" smtClean="0"/>
              <a:t>2018/12/30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6D0924B-9A24-4AAB-933F-08D37EC99DCA}" type="slidenum">
              <a:rPr lang="zh-TW" altLang="en-US" smtClean="0"/>
              <a:t>‹#›</a:t>
            </a:fld>
            <a:endParaRPr lang="zh-TW" altLang="en-US"/>
          </a:p>
        </p:txBody>
      </p:sp>
    </p:spTree>
    <p:extLst>
      <p:ext uri="{BB962C8B-B14F-4D97-AF65-F5344CB8AC3E}">
        <p14:creationId xmlns:p14="http://schemas.microsoft.com/office/powerpoint/2010/main" val="2093262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5B2293E-5051-4810-9FDA-E9FBB3527D6F}" type="datetimeFigureOut">
              <a:rPr lang="zh-TW" altLang="en-US" smtClean="0"/>
              <a:t>2018/12/30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6D0924B-9A24-4AAB-933F-08D37EC99DCA}" type="slidenum">
              <a:rPr lang="zh-TW" altLang="en-US" smtClean="0"/>
              <a:t>‹#›</a:t>
            </a:fld>
            <a:endParaRPr lang="zh-TW" altLang="en-US"/>
          </a:p>
        </p:txBody>
      </p:sp>
    </p:spTree>
    <p:extLst>
      <p:ext uri="{BB962C8B-B14F-4D97-AF65-F5344CB8AC3E}">
        <p14:creationId xmlns:p14="http://schemas.microsoft.com/office/powerpoint/2010/main" val="881444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45B2293E-5051-4810-9FDA-E9FBB3527D6F}" type="datetimeFigureOut">
              <a:rPr lang="zh-TW" altLang="en-US" smtClean="0"/>
              <a:t>2018/12/30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6D0924B-9A24-4AAB-933F-08D37EC99DCA}" type="slidenum">
              <a:rPr lang="zh-TW" altLang="en-US" smtClean="0"/>
              <a:t>‹#›</a:t>
            </a:fld>
            <a:endParaRPr lang="zh-TW" altLang="en-US"/>
          </a:p>
        </p:txBody>
      </p:sp>
    </p:spTree>
    <p:extLst>
      <p:ext uri="{BB962C8B-B14F-4D97-AF65-F5344CB8AC3E}">
        <p14:creationId xmlns:p14="http://schemas.microsoft.com/office/powerpoint/2010/main" val="3972776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zh-TW" altLang="en-US" smtClean="0"/>
              <a:t>編輯母片文字樣式</a:t>
            </a:r>
          </a:p>
        </p:txBody>
      </p:sp>
      <p:sp>
        <p:nvSpPr>
          <p:cNvPr id="4" name="Content Placeholder 3"/>
          <p:cNvSpPr>
            <a:spLocks noGrp="1"/>
          </p:cNvSpPr>
          <p:nvPr>
            <p:ph sz="half" idx="2"/>
          </p:nvPr>
        </p:nvSpPr>
        <p:spPr>
          <a:xfrm>
            <a:off x="1041426" y="7810963"/>
            <a:ext cx="6396193" cy="1148875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zh-TW" altLang="en-US" smtClean="0"/>
              <a:t>編輯母片文字樣式</a:t>
            </a:r>
          </a:p>
        </p:txBody>
      </p:sp>
      <p:sp>
        <p:nvSpPr>
          <p:cNvPr id="6" name="Content Placeholder 5"/>
          <p:cNvSpPr>
            <a:spLocks noGrp="1"/>
          </p:cNvSpPr>
          <p:nvPr>
            <p:ph sz="quarter" idx="4"/>
          </p:nvPr>
        </p:nvSpPr>
        <p:spPr>
          <a:xfrm>
            <a:off x="7654172" y="7810963"/>
            <a:ext cx="6427693" cy="1148875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45B2293E-5051-4810-9FDA-E9FBB3527D6F}" type="datetimeFigureOut">
              <a:rPr lang="zh-TW" altLang="en-US" smtClean="0"/>
              <a:t>2018/12/30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6D0924B-9A24-4AAB-933F-08D37EC99DCA}" type="slidenum">
              <a:rPr lang="zh-TW" altLang="en-US" smtClean="0"/>
              <a:t>‹#›</a:t>
            </a:fld>
            <a:endParaRPr lang="zh-TW" altLang="en-US"/>
          </a:p>
        </p:txBody>
      </p:sp>
    </p:spTree>
    <p:extLst>
      <p:ext uri="{BB962C8B-B14F-4D97-AF65-F5344CB8AC3E}">
        <p14:creationId xmlns:p14="http://schemas.microsoft.com/office/powerpoint/2010/main" val="3259001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45B2293E-5051-4810-9FDA-E9FBB3527D6F}" type="datetimeFigureOut">
              <a:rPr lang="zh-TW" altLang="en-US" smtClean="0"/>
              <a:t>2018/12/30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6D0924B-9A24-4AAB-933F-08D37EC99DCA}" type="slidenum">
              <a:rPr lang="zh-TW" altLang="en-US" smtClean="0"/>
              <a:t>‹#›</a:t>
            </a:fld>
            <a:endParaRPr lang="zh-TW" altLang="en-US"/>
          </a:p>
        </p:txBody>
      </p:sp>
    </p:spTree>
    <p:extLst>
      <p:ext uri="{BB962C8B-B14F-4D97-AF65-F5344CB8AC3E}">
        <p14:creationId xmlns:p14="http://schemas.microsoft.com/office/powerpoint/2010/main" val="1285031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B2293E-5051-4810-9FDA-E9FBB3527D6F}" type="datetimeFigureOut">
              <a:rPr lang="zh-TW" altLang="en-US" smtClean="0"/>
              <a:t>2018/12/30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76D0924B-9A24-4AAB-933F-08D37EC99DCA}" type="slidenum">
              <a:rPr lang="zh-TW" altLang="en-US" smtClean="0"/>
              <a:t>‹#›</a:t>
            </a:fld>
            <a:endParaRPr lang="zh-TW" altLang="en-US"/>
          </a:p>
        </p:txBody>
      </p:sp>
    </p:spTree>
    <p:extLst>
      <p:ext uri="{BB962C8B-B14F-4D97-AF65-F5344CB8AC3E}">
        <p14:creationId xmlns:p14="http://schemas.microsoft.com/office/powerpoint/2010/main" val="77955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5B2293E-5051-4810-9FDA-E9FBB3527D6F}" type="datetimeFigureOut">
              <a:rPr lang="zh-TW" altLang="en-US" smtClean="0"/>
              <a:t>2018/12/30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6D0924B-9A24-4AAB-933F-08D37EC99DCA}" type="slidenum">
              <a:rPr lang="zh-TW" altLang="en-US" smtClean="0"/>
              <a:t>‹#›</a:t>
            </a:fld>
            <a:endParaRPr lang="zh-TW" altLang="en-US"/>
          </a:p>
        </p:txBody>
      </p:sp>
    </p:spTree>
    <p:extLst>
      <p:ext uri="{BB962C8B-B14F-4D97-AF65-F5344CB8AC3E}">
        <p14:creationId xmlns:p14="http://schemas.microsoft.com/office/powerpoint/2010/main" val="3883480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5B2293E-5051-4810-9FDA-E9FBB3527D6F}" type="datetimeFigureOut">
              <a:rPr lang="zh-TW" altLang="en-US" smtClean="0"/>
              <a:t>2018/12/30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6D0924B-9A24-4AAB-933F-08D37EC99DCA}" type="slidenum">
              <a:rPr lang="zh-TW" altLang="en-US" smtClean="0"/>
              <a:t>‹#›</a:t>
            </a:fld>
            <a:endParaRPr lang="zh-TW" altLang="en-US"/>
          </a:p>
        </p:txBody>
      </p:sp>
    </p:spTree>
    <p:extLst>
      <p:ext uri="{BB962C8B-B14F-4D97-AF65-F5344CB8AC3E}">
        <p14:creationId xmlns:p14="http://schemas.microsoft.com/office/powerpoint/2010/main" val="2450061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45B2293E-5051-4810-9FDA-E9FBB3527D6F}" type="datetimeFigureOut">
              <a:rPr lang="zh-TW" altLang="en-US" smtClean="0"/>
              <a:t>2018/12/30</a:t>
            </a:fld>
            <a:endParaRPr lang="zh-TW" altLang="en-US"/>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76D0924B-9A24-4AAB-933F-08D37EC99DCA}" type="slidenum">
              <a:rPr lang="zh-TW" altLang="en-US" smtClean="0"/>
              <a:t>‹#›</a:t>
            </a:fld>
            <a:endParaRPr lang="zh-TW" altLang="en-US"/>
          </a:p>
        </p:txBody>
      </p:sp>
    </p:spTree>
    <p:extLst>
      <p:ext uri="{BB962C8B-B14F-4D97-AF65-F5344CB8AC3E}">
        <p14:creationId xmlns:p14="http://schemas.microsoft.com/office/powerpoint/2010/main" val="4636944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image" Target="../media/image2.jpg"/><Relationship Id="rId7" Type="http://schemas.openxmlformats.org/officeDocument/2006/relationships/hyperlink" Target="http://hpc.seu.edu.cn/dong/class/2014-Ganqingyu.pdf" TargetMode="External"/><Relationship Id="rId12"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8.jpg"/><Relationship Id="rId5" Type="http://schemas.microsoft.com/office/2007/relationships/hdphoto" Target="../media/hdphoto1.wdp"/><Relationship Id="rId10" Type="http://schemas.openxmlformats.org/officeDocument/2006/relationships/image" Target="../media/image7.jpg"/><Relationship Id="rId4" Type="http://schemas.openxmlformats.org/officeDocument/2006/relationships/image" Target="../media/image3.png"/><Relationship Id="rId9"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圖片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9500" y="7872414"/>
            <a:ext cx="3371850" cy="2819400"/>
          </a:xfrm>
          <a:prstGeom prst="rect">
            <a:avLst/>
          </a:prstGeom>
        </p:spPr>
      </p:pic>
      <p:pic>
        <p:nvPicPr>
          <p:cNvPr id="27" name="圖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116" y="16880455"/>
            <a:ext cx="3429522" cy="2590646"/>
          </a:xfrm>
          <a:prstGeom prst="rect">
            <a:avLst/>
          </a:prstGeom>
        </p:spPr>
      </p:pic>
      <p:sp>
        <p:nvSpPr>
          <p:cNvPr id="6" name="文字方塊 5"/>
          <p:cNvSpPr txBox="1"/>
          <p:nvPr/>
        </p:nvSpPr>
        <p:spPr>
          <a:xfrm>
            <a:off x="3581401" y="612753"/>
            <a:ext cx="10477500" cy="1600438"/>
          </a:xfrm>
          <a:prstGeom prst="rect">
            <a:avLst/>
          </a:prstGeom>
          <a:noFill/>
        </p:spPr>
        <p:txBody>
          <a:bodyPr wrap="square" rtlCol="0">
            <a:spAutoFit/>
          </a:bodyPr>
          <a:lstStyle/>
          <a:p>
            <a:r>
              <a:rPr lang="en-US" altLang="zh-TW" sz="4000" b="1" dirty="0" smtClean="0">
                <a:latin typeface="Century Schoolbook" panose="02040604050505020304" pitchFamily="18" charset="0"/>
              </a:rPr>
              <a:t>2018 </a:t>
            </a:r>
            <a:r>
              <a:rPr lang="en-US" altLang="zh-TW" sz="4000" b="1" dirty="0">
                <a:latin typeface="Century Schoolbook" panose="02040604050505020304" pitchFamily="18" charset="0"/>
              </a:rPr>
              <a:t>Experimental Physics </a:t>
            </a:r>
            <a:r>
              <a:rPr lang="zh-TW" altLang="en-US" sz="4000" b="1" dirty="0">
                <a:latin typeface="Century Schoolbook" panose="02040604050505020304" pitchFamily="18" charset="0"/>
              </a:rPr>
              <a:t> </a:t>
            </a:r>
            <a:r>
              <a:rPr lang="en-US" altLang="zh-TW" sz="4000" b="1" dirty="0" smtClean="0">
                <a:latin typeface="Century Schoolbook" panose="02040604050505020304" pitchFamily="18" charset="0"/>
              </a:rPr>
              <a:t>MATLAB</a:t>
            </a:r>
            <a:r>
              <a:rPr lang="zh-TW" altLang="en-US" sz="4000" b="1" dirty="0" smtClean="0">
                <a:latin typeface="Century Schoolbook" panose="02040604050505020304" pitchFamily="18" charset="0"/>
              </a:rPr>
              <a:t> </a:t>
            </a:r>
            <a:r>
              <a:rPr lang="en-US" altLang="zh-TW" sz="4000" b="1" dirty="0">
                <a:latin typeface="Century Schoolbook" panose="02040604050505020304" pitchFamily="18" charset="0"/>
              </a:rPr>
              <a:t>Project</a:t>
            </a:r>
            <a:endParaRPr lang="zh-TW" altLang="en-US" sz="4400" dirty="0">
              <a:latin typeface="Century Schoolbook" panose="02040604050505020304" pitchFamily="18" charset="0"/>
            </a:endParaRPr>
          </a:p>
          <a:p>
            <a:endParaRPr lang="zh-TW" altLang="en-US" dirty="0"/>
          </a:p>
        </p:txBody>
      </p:sp>
      <p:sp>
        <p:nvSpPr>
          <p:cNvPr id="7" name="文字方塊 6"/>
          <p:cNvSpPr txBox="1"/>
          <p:nvPr/>
        </p:nvSpPr>
        <p:spPr>
          <a:xfrm>
            <a:off x="3577856" y="2213191"/>
            <a:ext cx="10477500" cy="1107996"/>
          </a:xfrm>
          <a:prstGeom prst="rect">
            <a:avLst/>
          </a:prstGeom>
          <a:noFill/>
        </p:spPr>
        <p:txBody>
          <a:bodyPr wrap="square" rtlCol="0">
            <a:spAutoFit/>
          </a:bodyPr>
          <a:lstStyle/>
          <a:p>
            <a:r>
              <a:rPr lang="en-US" altLang="zh-TW" sz="6600" dirty="0" smtClean="0"/>
              <a:t>Three- Body Problem</a:t>
            </a:r>
            <a:r>
              <a:rPr lang="zh-TW" altLang="en-US" sz="6600" dirty="0"/>
              <a:t> </a:t>
            </a:r>
            <a:r>
              <a:rPr lang="en-US" altLang="zh-TW" sz="6600" dirty="0" smtClean="0"/>
              <a:t>in 2D</a:t>
            </a:r>
          </a:p>
        </p:txBody>
      </p:sp>
      <p:sp>
        <p:nvSpPr>
          <p:cNvPr id="8" name="文字方塊 7"/>
          <p:cNvSpPr txBox="1"/>
          <p:nvPr/>
        </p:nvSpPr>
        <p:spPr>
          <a:xfrm>
            <a:off x="3577856" y="3418938"/>
            <a:ext cx="10477500" cy="523220"/>
          </a:xfrm>
          <a:prstGeom prst="rect">
            <a:avLst/>
          </a:prstGeom>
          <a:noFill/>
        </p:spPr>
        <p:txBody>
          <a:bodyPr wrap="square" rtlCol="0">
            <a:spAutoFit/>
          </a:bodyPr>
          <a:lstStyle/>
          <a:p>
            <a:pPr algn="ctr"/>
            <a:r>
              <a:rPr lang="en-US" altLang="zh-TW" sz="2800" b="1" dirty="0" smtClean="0">
                <a:latin typeface="標楷體" panose="03000509000000000000" pitchFamily="65" charset="-120"/>
                <a:ea typeface="標楷體" panose="03000509000000000000" pitchFamily="65" charset="-120"/>
              </a:rPr>
              <a:t>106022101 </a:t>
            </a:r>
            <a:r>
              <a:rPr lang="zh-TW" altLang="en-US" sz="2800" b="1" dirty="0" smtClean="0">
                <a:latin typeface="標楷體" panose="03000509000000000000" pitchFamily="65" charset="-120"/>
                <a:ea typeface="標楷體" panose="03000509000000000000" pitchFamily="65" charset="-120"/>
              </a:rPr>
              <a:t>李巧柔 </a:t>
            </a:r>
            <a:r>
              <a:rPr lang="en-US" altLang="zh-TW" sz="2800" b="1" dirty="0" smtClean="0">
                <a:latin typeface="標楷體" panose="03000509000000000000" pitchFamily="65" charset="-120"/>
                <a:ea typeface="標楷體" panose="03000509000000000000" pitchFamily="65" charset="-120"/>
              </a:rPr>
              <a:t>, 106022103 </a:t>
            </a:r>
            <a:r>
              <a:rPr lang="zh-TW" altLang="en-US" sz="2800" b="1" dirty="0" smtClean="0">
                <a:latin typeface="標楷體" panose="03000509000000000000" pitchFamily="65" charset="-120"/>
                <a:ea typeface="標楷體" panose="03000509000000000000" pitchFamily="65" charset="-120"/>
              </a:rPr>
              <a:t>劉弘祥</a:t>
            </a:r>
            <a:endParaRPr lang="zh-TW" altLang="en-US" sz="2800" b="1" dirty="0">
              <a:latin typeface="標楷體" panose="03000509000000000000" pitchFamily="65" charset="-120"/>
              <a:ea typeface="標楷體" panose="03000509000000000000" pitchFamily="65" charset="-120"/>
            </a:endParaRPr>
          </a:p>
        </p:txBody>
      </p:sp>
      <p:pic>
        <p:nvPicPr>
          <p:cNvPr id="9" name="圖片 8"/>
          <p:cNvPicPr>
            <a:picLocks noChangeAspect="1"/>
          </p:cNvPicPr>
          <p:nvPr/>
        </p:nvPicPr>
        <p:blipFill rotWithShape="1">
          <a:blip r:embed="rId4">
            <a:extLst>
              <a:ext uri="{BEBA8EAE-BF5A-486C-A8C5-ECC9F3942E4B}">
                <a14:imgProps xmlns:a14="http://schemas.microsoft.com/office/drawing/2010/main">
                  <a14:imgLayer r:embed="rId5">
                    <a14:imgEffect>
                      <a14:artisticPencilGrayscale trans="67000"/>
                    </a14:imgEffect>
                  </a14:imgLayer>
                </a14:imgProps>
              </a:ext>
              <a:ext uri="{28A0092B-C50C-407E-A947-70E740481C1C}">
                <a14:useLocalDpi xmlns:a14="http://schemas.microsoft.com/office/drawing/2010/main" val="0"/>
              </a:ext>
            </a:extLst>
          </a:blip>
          <a:srcRect t="49387"/>
          <a:stretch/>
        </p:blipFill>
        <p:spPr>
          <a:xfrm rot="16200000">
            <a:off x="-9595601" y="9595602"/>
            <a:ext cx="21383627" cy="2192425"/>
          </a:xfrm>
          <a:prstGeom prst="rect">
            <a:avLst/>
          </a:prstGeom>
        </p:spPr>
      </p:pic>
      <p:pic>
        <p:nvPicPr>
          <p:cNvPr id="4" name="圖片 3"/>
          <p:cNvPicPr>
            <a:picLocks noChangeAspect="1"/>
          </p:cNvPicPr>
          <p:nvPr/>
        </p:nvPicPr>
        <p:blipFill rotWithShape="1">
          <a:blip r:embed="rId6">
            <a:extLst>
              <a:ext uri="{28A0092B-C50C-407E-A947-70E740481C1C}">
                <a14:useLocalDpi xmlns:a14="http://schemas.microsoft.com/office/drawing/2010/main" val="0"/>
              </a:ext>
            </a:extLst>
          </a:blip>
          <a:srcRect l="14368" r="15981" b="13905"/>
          <a:stretch/>
        </p:blipFill>
        <p:spPr>
          <a:xfrm>
            <a:off x="340241" y="323995"/>
            <a:ext cx="2897373" cy="4269328"/>
          </a:xfrm>
          <a:prstGeom prst="round2SameRect">
            <a:avLst>
              <a:gd name="adj1" fmla="val 50000"/>
              <a:gd name="adj2" fmla="val 50000"/>
            </a:avLst>
          </a:prstGeom>
        </p:spPr>
      </p:pic>
      <p:sp>
        <p:nvSpPr>
          <p:cNvPr id="10" name="文字方塊 9"/>
          <p:cNvSpPr txBox="1"/>
          <p:nvPr/>
        </p:nvSpPr>
        <p:spPr>
          <a:xfrm>
            <a:off x="2400300" y="4288256"/>
            <a:ext cx="12211050" cy="707886"/>
          </a:xfrm>
          <a:prstGeom prst="rect">
            <a:avLst/>
          </a:prstGeom>
          <a:noFill/>
        </p:spPr>
        <p:txBody>
          <a:bodyPr wrap="square" rtlCol="0">
            <a:spAutoFit/>
          </a:bodyPr>
          <a:lstStyle/>
          <a:p>
            <a:r>
              <a:rPr lang="zh-TW" altLang="en-US" sz="3600" b="1" dirty="0" smtClean="0">
                <a:solidFill>
                  <a:srgbClr val="7030A0"/>
                </a:solidFill>
              </a:rPr>
              <a:t>▲</a:t>
            </a:r>
            <a:r>
              <a:rPr lang="zh-TW" altLang="en-US" sz="4000" b="1" dirty="0" smtClean="0">
                <a:solidFill>
                  <a:srgbClr val="7030A0"/>
                </a:solidFill>
              </a:rPr>
              <a:t> </a:t>
            </a:r>
            <a:r>
              <a:rPr lang="en-US" altLang="zh-TW" sz="4000" b="1" dirty="0" smtClean="0"/>
              <a:t>Abstract</a:t>
            </a:r>
            <a:endParaRPr lang="zh-TW" altLang="en-US" sz="4000" b="1" dirty="0"/>
          </a:p>
        </p:txBody>
      </p:sp>
      <p:sp>
        <p:nvSpPr>
          <p:cNvPr id="12" name="文字方塊 11"/>
          <p:cNvSpPr txBox="1"/>
          <p:nvPr/>
        </p:nvSpPr>
        <p:spPr>
          <a:xfrm>
            <a:off x="2400300" y="8427028"/>
            <a:ext cx="12211050" cy="707886"/>
          </a:xfrm>
          <a:prstGeom prst="rect">
            <a:avLst/>
          </a:prstGeom>
          <a:noFill/>
        </p:spPr>
        <p:txBody>
          <a:bodyPr wrap="square" rtlCol="0">
            <a:spAutoFit/>
          </a:bodyPr>
          <a:lstStyle/>
          <a:p>
            <a:r>
              <a:rPr lang="zh-TW" altLang="en-US" sz="3600" b="1" dirty="0" smtClean="0">
                <a:solidFill>
                  <a:srgbClr val="7030A0"/>
                </a:solidFill>
              </a:rPr>
              <a:t>▲</a:t>
            </a:r>
            <a:r>
              <a:rPr lang="zh-TW" altLang="en-US" sz="4000" b="1" dirty="0" smtClean="0">
                <a:solidFill>
                  <a:srgbClr val="7030A0"/>
                </a:solidFill>
              </a:rPr>
              <a:t> </a:t>
            </a:r>
            <a:r>
              <a:rPr lang="en-US" altLang="zh-TW" sz="4000" b="1" dirty="0" err="1" smtClean="0"/>
              <a:t>Matlab</a:t>
            </a:r>
            <a:r>
              <a:rPr lang="en-US" altLang="zh-TW" sz="4000" b="1" dirty="0" smtClean="0"/>
              <a:t> Simulation</a:t>
            </a:r>
            <a:endParaRPr lang="zh-TW" altLang="en-US" sz="4000" b="1" dirty="0"/>
          </a:p>
        </p:txBody>
      </p:sp>
      <p:sp>
        <p:nvSpPr>
          <p:cNvPr id="13" name="文字方塊 12"/>
          <p:cNvSpPr txBox="1"/>
          <p:nvPr/>
        </p:nvSpPr>
        <p:spPr>
          <a:xfrm>
            <a:off x="2400300" y="19247150"/>
            <a:ext cx="12211050" cy="646331"/>
          </a:xfrm>
          <a:prstGeom prst="rect">
            <a:avLst/>
          </a:prstGeom>
          <a:noFill/>
        </p:spPr>
        <p:txBody>
          <a:bodyPr wrap="square" rtlCol="0">
            <a:spAutoFit/>
          </a:bodyPr>
          <a:lstStyle/>
          <a:p>
            <a:r>
              <a:rPr lang="zh-TW" altLang="en-US" sz="3200" b="1" dirty="0" smtClean="0">
                <a:solidFill>
                  <a:srgbClr val="7030A0"/>
                </a:solidFill>
              </a:rPr>
              <a:t>▲</a:t>
            </a:r>
            <a:r>
              <a:rPr lang="zh-TW" altLang="en-US" sz="3600" b="1" dirty="0" smtClean="0">
                <a:solidFill>
                  <a:srgbClr val="7030A0"/>
                </a:solidFill>
              </a:rPr>
              <a:t> </a:t>
            </a:r>
            <a:r>
              <a:rPr lang="en-US" altLang="zh-TW" sz="3600" b="1" dirty="0" smtClean="0"/>
              <a:t>Reference</a:t>
            </a:r>
            <a:endParaRPr lang="zh-TW" altLang="en-US" sz="3600" b="1" dirty="0"/>
          </a:p>
        </p:txBody>
      </p:sp>
      <p:sp>
        <p:nvSpPr>
          <p:cNvPr id="2" name="文字方塊 1"/>
          <p:cNvSpPr txBox="1"/>
          <p:nvPr/>
        </p:nvSpPr>
        <p:spPr>
          <a:xfrm>
            <a:off x="2437606" y="19813965"/>
            <a:ext cx="12240126" cy="1569660"/>
          </a:xfrm>
          <a:prstGeom prst="rect">
            <a:avLst/>
          </a:prstGeom>
          <a:noFill/>
        </p:spPr>
        <p:txBody>
          <a:bodyPr wrap="square" rtlCol="0">
            <a:spAutoFit/>
          </a:bodyPr>
          <a:lstStyle/>
          <a:p>
            <a:pPr marL="342900" indent="-342900">
              <a:buAutoNum type="arabicPeriod"/>
            </a:pPr>
            <a:r>
              <a:rPr lang="en-US" altLang="zh-TW" sz="2400" dirty="0" smtClean="0"/>
              <a:t>https</a:t>
            </a:r>
            <a:r>
              <a:rPr lang="en-US" altLang="zh-TW" sz="2400" dirty="0"/>
              <a:t>://</a:t>
            </a:r>
            <a:r>
              <a:rPr lang="en-US" altLang="zh-TW" sz="2400" dirty="0" smtClean="0"/>
              <a:t>blog.csdn.net/ctyqy2015301200079/article/details/83177232</a:t>
            </a:r>
          </a:p>
          <a:p>
            <a:pPr marL="342900" indent="-342900">
              <a:buAutoNum type="arabicPeriod"/>
            </a:pPr>
            <a:r>
              <a:rPr lang="en-US" altLang="zh-TW" sz="2400" dirty="0"/>
              <a:t>https://</a:t>
            </a:r>
            <a:r>
              <a:rPr lang="en-US" altLang="zh-TW" sz="2400" dirty="0" smtClean="0"/>
              <a:t>wenku.baidu.com/view/4f6c960b844769eae009edc2.html</a:t>
            </a:r>
          </a:p>
          <a:p>
            <a:pPr marL="342900" indent="-342900">
              <a:buAutoNum type="arabicPeriod"/>
            </a:pPr>
            <a:r>
              <a:rPr lang="zh-TW" altLang="en-US" sz="2400" dirty="0" smtClean="0"/>
              <a:t>淺談三體問題</a:t>
            </a:r>
            <a:r>
              <a:rPr lang="en-US" altLang="zh-TW" sz="2400" dirty="0" smtClean="0"/>
              <a:t>—</a:t>
            </a:r>
            <a:r>
              <a:rPr lang="zh-TW" altLang="en-US" sz="2400" dirty="0" smtClean="0"/>
              <a:t>東南大學</a:t>
            </a:r>
            <a:r>
              <a:rPr lang="en-US" altLang="zh-TW" sz="2400" dirty="0" smtClean="0"/>
              <a:t>:</a:t>
            </a:r>
            <a:r>
              <a:rPr lang="zh-TW" altLang="en-US" sz="2400" dirty="0" smtClean="0"/>
              <a:t> </a:t>
            </a:r>
            <a:r>
              <a:rPr lang="en-US" altLang="zh-TW" sz="2400" dirty="0" smtClean="0">
                <a:hlinkClick r:id="rId7"/>
              </a:rPr>
              <a:t>http</a:t>
            </a:r>
            <a:r>
              <a:rPr lang="en-US" altLang="zh-TW" sz="2400" dirty="0">
                <a:hlinkClick r:id="rId7"/>
              </a:rPr>
              <a:t>://</a:t>
            </a:r>
            <a:r>
              <a:rPr lang="en-US" altLang="zh-TW" sz="2400" dirty="0" smtClean="0">
                <a:hlinkClick r:id="rId7"/>
              </a:rPr>
              <a:t>hpc.seu.edu.cn/dong/class/2014-Ganqingyu.pdf</a:t>
            </a:r>
            <a:endParaRPr lang="en-US" altLang="zh-TW" sz="2400" dirty="0" smtClean="0"/>
          </a:p>
          <a:p>
            <a:pPr marL="342900" indent="-342900">
              <a:buAutoNum type="arabicPeriod"/>
            </a:pPr>
            <a:r>
              <a:rPr lang="en-US" altLang="zh-TW" sz="2400" dirty="0"/>
              <a:t>https://phys.org/news/2017-10-scientists-periodic-orbits-famous-three-body.html</a:t>
            </a:r>
            <a:endParaRPr lang="en-US" altLang="zh-TW" sz="2400" dirty="0" smtClean="0"/>
          </a:p>
        </p:txBody>
      </p:sp>
      <p:sp>
        <p:nvSpPr>
          <p:cNvPr id="3" name="文字方塊 2"/>
          <p:cNvSpPr txBox="1"/>
          <p:nvPr/>
        </p:nvSpPr>
        <p:spPr>
          <a:xfrm>
            <a:off x="2400300" y="5095927"/>
            <a:ext cx="12240126" cy="3231654"/>
          </a:xfrm>
          <a:prstGeom prst="rect">
            <a:avLst/>
          </a:prstGeom>
          <a:noFill/>
        </p:spPr>
        <p:txBody>
          <a:bodyPr wrap="square" rtlCol="0">
            <a:spAutoFit/>
          </a:bodyPr>
          <a:lstStyle/>
          <a:p>
            <a:pPr marL="285750" indent="-285750">
              <a:buFont typeface="Arial" panose="020B0604020202020204" pitchFamily="34" charset="0"/>
              <a:buChar char="•"/>
            </a:pPr>
            <a:r>
              <a:rPr lang="en-US" altLang="zh-TW" sz="3400" dirty="0" smtClean="0"/>
              <a:t>The three-body problem is the problem of taking the initial positions and  velocities of three point masses and solving for their subsequent motion as dictated by Newton’s laws of motion and of universal gravitation.</a:t>
            </a:r>
          </a:p>
          <a:p>
            <a:pPr marL="285750" indent="-285750">
              <a:buFont typeface="Arial" panose="020B0604020202020204" pitchFamily="34" charset="0"/>
              <a:buChar char="•"/>
            </a:pPr>
            <a:r>
              <a:rPr lang="en-US" altLang="zh-TW" sz="3400" dirty="0" smtClean="0"/>
              <a:t>There is no closed-form solution for all sets of initial conditions, and numerical methods are generally required.</a:t>
            </a:r>
            <a:endParaRPr lang="zh-TW" altLang="en-US" sz="3400" dirty="0"/>
          </a:p>
        </p:txBody>
      </p:sp>
      <p:pic>
        <p:nvPicPr>
          <p:cNvPr id="5" name="圖片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11650" y="12902710"/>
            <a:ext cx="4144793" cy="2860720"/>
          </a:xfrm>
          <a:prstGeom prst="rect">
            <a:avLst/>
          </a:prstGeom>
        </p:spPr>
      </p:pic>
      <p:pic>
        <p:nvPicPr>
          <p:cNvPr id="11" name="圖片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890034" y="11084407"/>
            <a:ext cx="3909718" cy="3004309"/>
          </a:xfrm>
          <a:prstGeom prst="rect">
            <a:avLst/>
          </a:prstGeom>
        </p:spPr>
      </p:pic>
      <p:pic>
        <p:nvPicPr>
          <p:cNvPr id="14" name="圖片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97945" y="12520197"/>
            <a:ext cx="3551906" cy="2729359"/>
          </a:xfrm>
          <a:prstGeom prst="rect">
            <a:avLst/>
          </a:prstGeom>
        </p:spPr>
      </p:pic>
      <p:pic>
        <p:nvPicPr>
          <p:cNvPr id="15" name="圖片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95700" y="9278910"/>
            <a:ext cx="3554151" cy="2594530"/>
          </a:xfrm>
          <a:prstGeom prst="rect">
            <a:avLst/>
          </a:prstGeom>
        </p:spPr>
      </p:pic>
      <p:pic>
        <p:nvPicPr>
          <p:cNvPr id="16" name="圖片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11650" y="16364460"/>
            <a:ext cx="3463337" cy="2783241"/>
          </a:xfrm>
          <a:prstGeom prst="rect">
            <a:avLst/>
          </a:prstGeom>
        </p:spPr>
      </p:pic>
      <p:sp>
        <p:nvSpPr>
          <p:cNvPr id="17" name="文字方塊 16"/>
          <p:cNvSpPr txBox="1"/>
          <p:nvPr/>
        </p:nvSpPr>
        <p:spPr>
          <a:xfrm>
            <a:off x="6226342" y="12294175"/>
            <a:ext cx="4283242" cy="584775"/>
          </a:xfrm>
          <a:prstGeom prst="rect">
            <a:avLst/>
          </a:prstGeom>
          <a:noFill/>
        </p:spPr>
        <p:txBody>
          <a:bodyPr wrap="square" rtlCol="0">
            <a:spAutoFit/>
          </a:bodyPr>
          <a:lstStyle/>
          <a:p>
            <a:pPr algn="ctr"/>
            <a:r>
              <a:rPr lang="en-US" altLang="zh-TW" sz="3200" dirty="0" smtClean="0"/>
              <a:t>Control Panel</a:t>
            </a:r>
            <a:endParaRPr lang="zh-TW" altLang="en-US" sz="3200" dirty="0"/>
          </a:p>
        </p:txBody>
      </p:sp>
      <p:sp>
        <p:nvSpPr>
          <p:cNvPr id="18" name="圓角矩形 17"/>
          <p:cNvSpPr/>
          <p:nvPr/>
        </p:nvSpPr>
        <p:spPr>
          <a:xfrm>
            <a:off x="6106111" y="12181431"/>
            <a:ext cx="4555873" cy="3898146"/>
          </a:xfrm>
          <a:prstGeom prst="roundRect">
            <a:avLst/>
          </a:prstGeom>
          <a:no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TW" altLang="en-US"/>
          </a:p>
        </p:txBody>
      </p:sp>
      <p:sp>
        <p:nvSpPr>
          <p:cNvPr id="19" name="圓角矩形 18"/>
          <p:cNvSpPr/>
          <p:nvPr/>
        </p:nvSpPr>
        <p:spPr>
          <a:xfrm>
            <a:off x="2244890" y="9049825"/>
            <a:ext cx="8366963" cy="3032158"/>
          </a:xfrm>
          <a:prstGeom prst="roundRect">
            <a:avLst/>
          </a:prstGeom>
          <a:noFill/>
          <a:ln w="9525"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TW" altLang="en-US"/>
          </a:p>
        </p:txBody>
      </p:sp>
      <p:sp>
        <p:nvSpPr>
          <p:cNvPr id="20" name="圓角矩形 19"/>
          <p:cNvSpPr/>
          <p:nvPr/>
        </p:nvSpPr>
        <p:spPr>
          <a:xfrm>
            <a:off x="6126408" y="16179025"/>
            <a:ext cx="8780487" cy="3155378"/>
          </a:xfrm>
          <a:prstGeom prst="roundRect">
            <a:avLst/>
          </a:prstGeom>
          <a:noFill/>
          <a:ln w="9525"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TW" altLang="en-US"/>
          </a:p>
        </p:txBody>
      </p:sp>
      <p:sp>
        <p:nvSpPr>
          <p:cNvPr id="21" name="圓角矩形 20"/>
          <p:cNvSpPr/>
          <p:nvPr/>
        </p:nvSpPr>
        <p:spPr>
          <a:xfrm>
            <a:off x="10715124" y="10796337"/>
            <a:ext cx="4259538" cy="5283240"/>
          </a:xfrm>
          <a:prstGeom prst="roundRect">
            <a:avLst/>
          </a:prstGeom>
          <a:noFill/>
          <a:ln w="9525"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TW" altLang="en-US"/>
          </a:p>
        </p:txBody>
      </p:sp>
      <p:sp>
        <p:nvSpPr>
          <p:cNvPr id="22" name="圓角矩形 21"/>
          <p:cNvSpPr/>
          <p:nvPr/>
        </p:nvSpPr>
        <p:spPr>
          <a:xfrm>
            <a:off x="2244890" y="12181431"/>
            <a:ext cx="3829054" cy="4807158"/>
          </a:xfrm>
          <a:prstGeom prst="roundRect">
            <a:avLst/>
          </a:prstGeom>
          <a:noFill/>
          <a:ln w="9525"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TW" altLang="en-US"/>
          </a:p>
        </p:txBody>
      </p:sp>
      <p:sp>
        <p:nvSpPr>
          <p:cNvPr id="23" name="文字方塊 22"/>
          <p:cNvSpPr txBox="1"/>
          <p:nvPr/>
        </p:nvSpPr>
        <p:spPr>
          <a:xfrm>
            <a:off x="6053122" y="9786497"/>
            <a:ext cx="4382499" cy="1569660"/>
          </a:xfrm>
          <a:prstGeom prst="rect">
            <a:avLst/>
          </a:prstGeom>
          <a:noFill/>
        </p:spPr>
        <p:txBody>
          <a:bodyPr wrap="square" rtlCol="0">
            <a:spAutoFit/>
          </a:bodyPr>
          <a:lstStyle/>
          <a:p>
            <a:pPr marL="285750" indent="-285750">
              <a:buFont typeface="Wingdings" panose="05000000000000000000" pitchFamily="2" charset="2"/>
              <a:buChar char="u"/>
            </a:pPr>
            <a:r>
              <a:rPr lang="en-US" altLang="zh-TW" sz="2400" dirty="0" smtClean="0"/>
              <a:t>Three-star system</a:t>
            </a:r>
          </a:p>
          <a:p>
            <a:pPr marL="285750" indent="-285750">
              <a:buFont typeface="Wingdings" panose="05000000000000000000" pitchFamily="2" charset="2"/>
              <a:buChar char="u"/>
            </a:pPr>
            <a:r>
              <a:rPr lang="en-US" altLang="zh-TW" sz="2400" dirty="0" smtClean="0"/>
              <a:t>Binary star</a:t>
            </a:r>
          </a:p>
          <a:p>
            <a:pPr marL="285750" indent="-285750">
              <a:buFont typeface="Wingdings" panose="05000000000000000000" pitchFamily="2" charset="2"/>
              <a:buChar char="u"/>
            </a:pPr>
            <a:r>
              <a:rPr lang="en-US" altLang="zh-TW" sz="2400" dirty="0" smtClean="0"/>
              <a:t>Two stars that revolve around a common center star.</a:t>
            </a:r>
            <a:endParaRPr lang="zh-TW" altLang="en-US" sz="2400" dirty="0"/>
          </a:p>
        </p:txBody>
      </p:sp>
      <p:sp>
        <p:nvSpPr>
          <p:cNvPr id="24" name="文字方塊 23"/>
          <p:cNvSpPr txBox="1"/>
          <p:nvPr/>
        </p:nvSpPr>
        <p:spPr>
          <a:xfrm>
            <a:off x="9960229" y="16790411"/>
            <a:ext cx="4382499" cy="1938992"/>
          </a:xfrm>
          <a:prstGeom prst="rect">
            <a:avLst/>
          </a:prstGeom>
          <a:noFill/>
        </p:spPr>
        <p:txBody>
          <a:bodyPr wrap="square" rtlCol="0">
            <a:spAutoFit/>
          </a:bodyPr>
          <a:lstStyle/>
          <a:p>
            <a:pPr marL="285750" indent="-285750">
              <a:buFont typeface="Wingdings" panose="05000000000000000000" pitchFamily="2" charset="2"/>
              <a:buChar char="u"/>
            </a:pPr>
            <a:r>
              <a:rPr lang="en-US" altLang="zh-TW" sz="2400" dirty="0" smtClean="0"/>
              <a:t>Three-star system</a:t>
            </a:r>
          </a:p>
          <a:p>
            <a:pPr marL="285750" indent="-285750">
              <a:buFont typeface="Wingdings" panose="05000000000000000000" pitchFamily="2" charset="2"/>
              <a:buChar char="u"/>
            </a:pPr>
            <a:r>
              <a:rPr lang="en-US" altLang="zh-TW" sz="2400" dirty="0" smtClean="0"/>
              <a:t>Figure-eight shape</a:t>
            </a:r>
          </a:p>
          <a:p>
            <a:pPr marL="285750" indent="-285750">
              <a:buFont typeface="Wingdings" panose="05000000000000000000" pitchFamily="2" charset="2"/>
              <a:buChar char="u"/>
            </a:pPr>
            <a:r>
              <a:rPr lang="en-US" altLang="zh-TW" sz="2400" dirty="0" smtClean="0"/>
              <a:t>Discovered by physicist </a:t>
            </a:r>
            <a:r>
              <a:rPr lang="en-US" altLang="zh-TW" sz="2400" dirty="0" err="1" smtClean="0"/>
              <a:t>Cris</a:t>
            </a:r>
            <a:r>
              <a:rPr lang="en-US" altLang="zh-TW" sz="2400" dirty="0" smtClean="0"/>
              <a:t> Moore at the Santa Fe </a:t>
            </a:r>
            <a:r>
              <a:rPr lang="en-US" altLang="zh-TW" sz="2400" dirty="0" err="1" smtClean="0"/>
              <a:t>Insitute</a:t>
            </a:r>
            <a:r>
              <a:rPr lang="en-US" altLang="zh-TW" sz="2400" dirty="0" smtClean="0"/>
              <a:t> in 1993.</a:t>
            </a:r>
          </a:p>
        </p:txBody>
      </p:sp>
      <p:sp>
        <p:nvSpPr>
          <p:cNvPr id="25" name="文字方塊 24"/>
          <p:cNvSpPr txBox="1"/>
          <p:nvPr/>
        </p:nvSpPr>
        <p:spPr>
          <a:xfrm>
            <a:off x="10890034" y="14091471"/>
            <a:ext cx="3909718" cy="1569660"/>
          </a:xfrm>
          <a:prstGeom prst="rect">
            <a:avLst/>
          </a:prstGeom>
          <a:noFill/>
        </p:spPr>
        <p:txBody>
          <a:bodyPr wrap="square" rtlCol="0">
            <a:spAutoFit/>
          </a:bodyPr>
          <a:lstStyle/>
          <a:p>
            <a:pPr marL="285750" indent="-285750">
              <a:buFont typeface="Wingdings" panose="05000000000000000000" pitchFamily="2" charset="2"/>
              <a:buChar char="u"/>
            </a:pPr>
            <a:r>
              <a:rPr lang="en-US" altLang="zh-TW" sz="2400" dirty="0" smtClean="0"/>
              <a:t>Two-star system</a:t>
            </a:r>
          </a:p>
          <a:p>
            <a:pPr marL="285750" indent="-285750">
              <a:buFont typeface="Wingdings" panose="05000000000000000000" pitchFamily="2" charset="2"/>
              <a:buChar char="u"/>
            </a:pPr>
            <a:r>
              <a:rPr lang="en-US" altLang="zh-TW" sz="2400" dirty="0"/>
              <a:t>Binary </a:t>
            </a:r>
            <a:r>
              <a:rPr lang="en-US" altLang="zh-TW" sz="2400" dirty="0" smtClean="0"/>
              <a:t>star</a:t>
            </a:r>
          </a:p>
          <a:p>
            <a:pPr marL="285750" indent="-285750">
              <a:buFont typeface="Wingdings" panose="05000000000000000000" pitchFamily="2" charset="2"/>
              <a:buChar char="u"/>
            </a:pPr>
            <a:r>
              <a:rPr lang="en-US" altLang="zh-TW" sz="2400" dirty="0" smtClean="0"/>
              <a:t>Two stars run elliptic around a center.</a:t>
            </a:r>
          </a:p>
        </p:txBody>
      </p:sp>
      <p:sp>
        <p:nvSpPr>
          <p:cNvPr id="26" name="文字方塊 25"/>
          <p:cNvSpPr txBox="1"/>
          <p:nvPr/>
        </p:nvSpPr>
        <p:spPr>
          <a:xfrm>
            <a:off x="2395700" y="15394964"/>
            <a:ext cx="3554151" cy="1938992"/>
          </a:xfrm>
          <a:prstGeom prst="rect">
            <a:avLst/>
          </a:prstGeom>
          <a:noFill/>
        </p:spPr>
        <p:txBody>
          <a:bodyPr wrap="square" rtlCol="0">
            <a:spAutoFit/>
          </a:bodyPr>
          <a:lstStyle/>
          <a:p>
            <a:pPr marL="285750" indent="-285750">
              <a:buFont typeface="Wingdings" panose="05000000000000000000" pitchFamily="2" charset="2"/>
              <a:buChar char="u"/>
            </a:pPr>
            <a:r>
              <a:rPr lang="en-US" altLang="zh-TW" sz="2400" dirty="0" smtClean="0"/>
              <a:t>Three-star system</a:t>
            </a:r>
          </a:p>
          <a:p>
            <a:pPr marL="285750" indent="-285750">
              <a:buFont typeface="Wingdings" panose="05000000000000000000" pitchFamily="2" charset="2"/>
              <a:buChar char="u"/>
            </a:pPr>
            <a:r>
              <a:rPr lang="en-US" altLang="zh-TW" sz="2400" dirty="0" smtClean="0"/>
              <a:t>Equilateral triangle</a:t>
            </a:r>
          </a:p>
          <a:p>
            <a:pPr marL="285750" indent="-285750">
              <a:buFont typeface="Wingdings" panose="05000000000000000000" pitchFamily="2" charset="2"/>
              <a:buChar char="u"/>
            </a:pPr>
            <a:r>
              <a:rPr lang="en-US" altLang="zh-TW" sz="2400" dirty="0" smtClean="0"/>
              <a:t>Relative to three points, center is immobile. </a:t>
            </a:r>
          </a:p>
          <a:p>
            <a:pPr marL="285750" indent="-285750">
              <a:buFont typeface="Wingdings" panose="05000000000000000000" pitchFamily="2" charset="2"/>
              <a:buChar char="u"/>
            </a:pPr>
            <a:endParaRPr lang="en-US" altLang="zh-TW" sz="2400" dirty="0" smtClean="0"/>
          </a:p>
        </p:txBody>
      </p:sp>
    </p:spTree>
    <p:extLst>
      <p:ext uri="{BB962C8B-B14F-4D97-AF65-F5344CB8AC3E}">
        <p14:creationId xmlns:p14="http://schemas.microsoft.com/office/powerpoint/2010/main" val="33534218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1436</TotalTime>
  <Words>155</Words>
  <Application>Microsoft Office PowerPoint</Application>
  <PresentationFormat>自訂</PresentationFormat>
  <Paragraphs>25</Paragraphs>
  <Slides>1</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vt:i4>
      </vt:variant>
    </vt:vector>
  </HeadingPairs>
  <TitlesOfParts>
    <vt:vector size="9" baseType="lpstr">
      <vt:lpstr>新細明體</vt:lpstr>
      <vt:lpstr>標楷體</vt:lpstr>
      <vt:lpstr>Arial</vt:lpstr>
      <vt:lpstr>Calibri</vt:lpstr>
      <vt:lpstr>Calibri Light</vt:lpstr>
      <vt:lpstr>Century Schoolbook</vt:lpstr>
      <vt:lpstr>Wingdings</vt:lpstr>
      <vt:lpstr>Office 佈景主題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巧柔 李</dc:creator>
  <cp:lastModifiedBy>巧柔 李</cp:lastModifiedBy>
  <cp:revision>21</cp:revision>
  <dcterms:created xsi:type="dcterms:W3CDTF">2018-12-21T06:06:00Z</dcterms:created>
  <dcterms:modified xsi:type="dcterms:W3CDTF">2018-12-30T15:34:37Z</dcterms:modified>
</cp:coreProperties>
</file>