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3" r:id="rId2"/>
    <p:sldId id="270" r:id="rId3"/>
    <p:sldId id="265" r:id="rId4"/>
    <p:sldId id="266" r:id="rId5"/>
    <p:sldId id="271" r:id="rId6"/>
    <p:sldId id="268" r:id="rId7"/>
    <p:sldId id="269" r:id="rId8"/>
    <p:sldId id="281" r:id="rId9"/>
    <p:sldId id="272" r:id="rId10"/>
    <p:sldId id="273" r:id="rId11"/>
    <p:sldId id="274" r:id="rId12"/>
    <p:sldId id="282" r:id="rId13"/>
    <p:sldId id="275" r:id="rId14"/>
    <p:sldId id="276" r:id="rId15"/>
    <p:sldId id="277" r:id="rId16"/>
    <p:sldId id="278" r:id="rId17"/>
    <p:sldId id="279" r:id="rId18"/>
    <p:sldId id="280" r:id="rId19"/>
    <p:sldId id="294" r:id="rId20"/>
    <p:sldId id="284" r:id="rId21"/>
    <p:sldId id="285" r:id="rId22"/>
    <p:sldId id="286" r:id="rId23"/>
    <p:sldId id="292" r:id="rId24"/>
    <p:sldId id="288" r:id="rId25"/>
    <p:sldId id="289" r:id="rId26"/>
    <p:sldId id="290" r:id="rId27"/>
    <p:sldId id="291" r:id="rId28"/>
    <p:sldId id="256" r:id="rId29"/>
    <p:sldId id="257" r:id="rId30"/>
    <p:sldId id="260" r:id="rId31"/>
    <p:sldId id="262" r:id="rId32"/>
    <p:sldId id="259" r:id="rId33"/>
    <p:sldId id="25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199E5-D56D-483C-8355-C062F3BF9A39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D3218-934C-4015-9165-12B90862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9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f5bbda9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f5bbda9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9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f9d99d2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f9d99d2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52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f9d99d2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f9d99d2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2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f9d99d2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f9d99d2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9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f9d99d2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f9d99d2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5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f5bbda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f5bbda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6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f5bbda9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f5bbda9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5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f5bbda9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f5bbda9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94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f9d99d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f9d99d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56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f9d99d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f9d99d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8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f9d99d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f9d99d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8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f9d99d2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f9d99d2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f9d99d2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f9d99d2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3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759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3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76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60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8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29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4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762A-1F0F-4FAF-B539-D7EEFAC17EC0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72FF-67E3-49F2-BE4A-F6A49FF82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00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n-lt"/>
              </a:rPr>
              <a:t>CSI2P(I) 2019 Spring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Final 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9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/>
              <a:t>12152 - youbike racer</a:t>
            </a:r>
            <a:endParaRPr/>
          </a:p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3600" y="1536633"/>
            <a:ext cx="11564800" cy="52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/>
              <a:t> |---|---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---|---</a:t>
            </a:r>
            <a:r>
              <a:rPr lang="zh-TW">
                <a:solidFill>
                  <a:srgbClr val="4A86E8"/>
                </a:solidFill>
              </a:rPr>
              <a:t>|</a:t>
            </a:r>
            <a:r>
              <a:rPr lang="zh-TW"/>
              <a:t>---|---|---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---|---</a:t>
            </a:r>
            <a:r>
              <a:rPr lang="zh-TW">
                <a:solidFill>
                  <a:srgbClr val="4A86E8"/>
                </a:solidFill>
              </a:rPr>
              <a:t>|</a:t>
            </a:r>
            <a:r>
              <a:rPr lang="zh-TW"/>
              <a:t>---|---|---|---|---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A       2       </a:t>
            </a:r>
            <a:r>
              <a:rPr lang="zh-TW">
                <a:solidFill>
                  <a:srgbClr val="4A86E8"/>
                </a:solidFill>
              </a:rPr>
              <a:t>4</a:t>
            </a:r>
            <a:r>
              <a:rPr lang="zh-TW"/>
              <a:t>            </a:t>
            </a:r>
            <a:r>
              <a:rPr lang="zh-TW">
                <a:solidFill>
                  <a:srgbClr val="FF0000"/>
                </a:solidFill>
              </a:rPr>
              <a:t>7       </a:t>
            </a:r>
            <a:r>
              <a:rPr lang="zh-TW">
                <a:solidFill>
                  <a:srgbClr val="4A86E8"/>
                </a:solidFill>
              </a:rPr>
              <a:t>9</a:t>
            </a:r>
            <a:r>
              <a:rPr lang="zh-TW">
                <a:solidFill>
                  <a:srgbClr val="FF0000"/>
                </a:solidFill>
              </a:rPr>
              <a:t>                     </a:t>
            </a:r>
            <a:r>
              <a:rPr lang="zh-TW">
                <a:solidFill>
                  <a:srgbClr val="000000"/>
                </a:solidFill>
              </a:rPr>
              <a:t>14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2133"/>
              </a:spcBef>
            </a:pPr>
            <a:r>
              <a:rPr lang="zh-TW"/>
              <a:t>A is able to pass checkpoint 4, however, it is impossible to reach checkpoint 7.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5 &gt; 2, no need to stop to change to a new bike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5 &gt; 4, same reason as above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5 &lt; 7, cannot reach 7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We have to change bike at the previous checkpoint, i.e., checkpoint 4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Now, the bike have the ability to ride (4 + 5) units.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9 &lt; 9, no need to change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9 &lt; 14, we cannot reach 14 unless the bike is a new one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Change the bike at its previous checkpoint, i.e., checkpoint 9  </a:t>
            </a:r>
            <a:endParaRPr/>
          </a:p>
          <a:p>
            <a:pPr lvl="2">
              <a:spcBef>
                <a:spcPts val="0"/>
              </a:spcBef>
            </a:pPr>
            <a:r>
              <a:rPr lang="zh-TW"/>
              <a:t>9 + 5 = 14, we’re good to go.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51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2133"/>
              </a:spcBef>
              <a:buClr>
                <a:schemeClr val="dk1"/>
              </a:buClr>
              <a:buSzPts val="1100"/>
            </a:pPr>
            <a:r>
              <a:rPr lang="en-US" altLang="zh-TW" sz="3200">
                <a:solidFill>
                  <a:srgbClr val="222222"/>
                </a:solidFill>
              </a:rPr>
              <a:t>12152 - youbike racer</a:t>
            </a:r>
            <a:endParaRPr sz="3200">
              <a:solidFill>
                <a:srgbClr val="222222"/>
              </a:solidFill>
            </a:endParaRPr>
          </a:p>
          <a:p>
            <a:pPr>
              <a:spcBef>
                <a:spcPts val="1067"/>
              </a:spcBef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534" y="715834"/>
            <a:ext cx="7221865" cy="56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83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TW" altLang="zh-TW" sz="5400" b="1" dirty="0">
                <a:latin typeface="+mn-lt"/>
              </a:rPr>
              <a:t>12289 - after rain</a:t>
            </a:r>
            <a:endParaRPr lang="zh-TW" altLang="en-US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80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12289 - after rain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TW"/>
              <a:t>Functions: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insert &lt;color&gt; &lt;dest&gt; :  insert Black 13 ---&gt; insert Black after the 13-th location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erase1 &lt;dest&gt; :   erase1 4                    ---&gt; erase the 4-th in the sequence 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erase2 &lt;color&gt; : erase2 White              ---&gt; erase all white in the sequence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reverse &lt;dest1&gt; &lt;dest2&gt;                      ---&gt; {‘A’, ‘B’, ‘C’} -&gt; {‘C’, ‘B’, 'A'}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zh-TW" strike="sngStrike"/>
              <a:t>show                                                      ---&gt; a simple show function</a:t>
            </a:r>
            <a:endParaRPr strike="sngStrike"/>
          </a:p>
        </p:txBody>
      </p:sp>
    </p:spTree>
    <p:extLst>
      <p:ext uri="{BB962C8B-B14F-4D97-AF65-F5344CB8AC3E}">
        <p14:creationId xmlns:p14="http://schemas.microsoft.com/office/powerpoint/2010/main" val="126022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/>
              <a:t>12289 - after rain</a:t>
            </a:r>
            <a:endParaRPr/>
          </a:p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TW"/>
              <a:t>Focus on the limitation on each functions.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For example,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	“erase1 n”,  what if n is larger than the length of the sequence?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……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zh-TW"/>
              <a:t>See 12289 for more details.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64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Insert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490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TW"/>
              <a:t>Data Structure: Linked list, Method: insert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00" y="2146967"/>
            <a:ext cx="9048733" cy="440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5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Erase1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/>
              <a:t>Method: remove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67" y="2119633"/>
            <a:ext cx="9107467" cy="4630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9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Erase2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356967"/>
            <a:ext cx="8624965" cy="52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60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Reverse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501" y="530851"/>
            <a:ext cx="8464567" cy="57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50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3200" b="1" dirty="0">
                <a:latin typeface="+mn-lt"/>
              </a:rPr>
              <a:t>12301 - Uncle Huang choose </a:t>
            </a:r>
            <a:r>
              <a:rPr lang="en-US" altLang="zh-TW" sz="3200" b="1" dirty="0" smtClean="0">
                <a:latin typeface="+mn-lt"/>
              </a:rPr>
              <a:t>Tutor (Easy </a:t>
            </a:r>
            <a:r>
              <a:rPr lang="en-US" altLang="zh-TW" sz="3200" b="1" dirty="0">
                <a:latin typeface="+mn-lt"/>
              </a:rPr>
              <a:t>version)</a:t>
            </a:r>
            <a:endParaRPr lang="zh-TW" alt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44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5400" b="1" dirty="0">
                <a:latin typeface="+mn-lt"/>
              </a:rPr>
              <a:t>12145 - Species of Knuckles</a:t>
            </a:r>
            <a:endParaRPr lang="zh-TW" alt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75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Josep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Joseph problem</a:t>
            </a:r>
          </a:p>
        </p:txBody>
      </p:sp>
      <p:sp>
        <p:nvSpPr>
          <p:cNvPr id="123" name="Given number of people and the steps you go to kill peopl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Given number of people and the steps you go to kill people</a:t>
            </a:r>
          </a:p>
        </p:txBody>
      </p:sp>
      <p:pic>
        <p:nvPicPr>
          <p:cNvPr id="124" name="螢幕快照 2019-06-18 上午11.44.54.png" descr="螢幕快照 2019-06-18 上午11.44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1393" y="2806537"/>
            <a:ext cx="3760948" cy="37299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655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Josep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Joseph problem</a:t>
            </a:r>
          </a:p>
        </p:txBody>
      </p:sp>
      <p:sp>
        <p:nvSpPr>
          <p:cNvPr id="127" name="Using link lis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Using link list</a:t>
            </a:r>
          </a:p>
        </p:txBody>
      </p:sp>
      <p:pic>
        <p:nvPicPr>
          <p:cNvPr id="128" name="螢幕快照 2019-06-18 上午11.47.02.png" descr="螢幕快照 2019-06-18 上午11.47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844" y="2419945"/>
            <a:ext cx="6439821" cy="37107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578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Josep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Joseph problem</a:t>
            </a:r>
          </a:p>
        </p:txBody>
      </p:sp>
      <p:sp>
        <p:nvSpPr>
          <p:cNvPr id="131" name="Using link lis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Using link list</a:t>
            </a:r>
          </a:p>
        </p:txBody>
      </p:sp>
      <p:pic>
        <p:nvPicPr>
          <p:cNvPr id="132" name="螢幕快照 2019-06-18 上午11.48.24.png" descr="螢幕快照 2019-06-18 上午11.4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7520" y="2268141"/>
            <a:ext cx="5545336" cy="3375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螢幕快照 2019-06-18 上午11.51.15.png" descr="螢幕快照 2019-06-18 上午11.51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7520" y="5635405"/>
            <a:ext cx="5545336" cy="9092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085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3200" b="1" dirty="0">
                <a:latin typeface="+mn-lt"/>
              </a:rPr>
              <a:t>12301 - Uncle Huang choose </a:t>
            </a:r>
            <a:r>
              <a:rPr lang="en-US" altLang="zh-TW" sz="3200" b="1" dirty="0" smtClean="0">
                <a:latin typeface="+mn-lt"/>
              </a:rPr>
              <a:t>Tutor (</a:t>
            </a:r>
            <a:r>
              <a:rPr lang="en-US" altLang="zh-TW" sz="3200" b="1" dirty="0">
                <a:latin typeface="+mn-lt"/>
              </a:rPr>
              <a:t>Hard version)</a:t>
            </a:r>
            <a:endParaRPr lang="zh-TW" alt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93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Josep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Joseph problem</a:t>
            </a:r>
          </a:p>
        </p:txBody>
      </p:sp>
      <p:sp>
        <p:nvSpPr>
          <p:cNvPr id="139" name="Given number of people and the steps you go to kill peopl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Given number of people and the steps you go to kill people</a:t>
            </a:r>
          </a:p>
        </p:txBody>
      </p:sp>
      <p:pic>
        <p:nvPicPr>
          <p:cNvPr id="140" name="螢幕快照 2019-06-18 上午11.44.54.png" descr="螢幕快照 2019-06-18 上午11.44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1393" y="2806537"/>
            <a:ext cx="3760948" cy="37299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491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Josep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Joseph problem</a:t>
            </a:r>
          </a:p>
        </p:txBody>
      </p:sp>
      <p:sp>
        <p:nvSpPr>
          <p:cNvPr id="143" name="Using DP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Using DP</a:t>
            </a:r>
          </a:p>
        </p:txBody>
      </p:sp>
      <p:pic>
        <p:nvPicPr>
          <p:cNvPr id="144" name="螢幕快照 2019-06-18 上午11.58.26.png" descr="螢幕快照 2019-06-18 上午11.58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9660" y="2308324"/>
            <a:ext cx="5806801" cy="18305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202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Josep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Joseph problem</a:t>
            </a:r>
          </a:p>
        </p:txBody>
      </p:sp>
      <p:sp>
        <p:nvSpPr>
          <p:cNvPr id="147" name="Using D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250022" indent="-250022" defTabSz="328600">
              <a:spcBef>
                <a:spcPts val="2320"/>
              </a:spcBef>
              <a:defRPr sz="2560"/>
            </a:pPr>
            <a:r>
              <a:t>Using DP</a:t>
            </a:r>
          </a:p>
          <a:p>
            <a:pPr marL="500045" lvl="1" indent="-250022" defTabSz="328600">
              <a:spcBef>
                <a:spcPts val="2320"/>
              </a:spcBef>
              <a:defRPr sz="2560"/>
            </a:pPr>
            <a:r>
              <a:t>We suppose that we have n people and m steps</a:t>
            </a:r>
          </a:p>
          <a:p>
            <a:pPr marL="500045" lvl="1" indent="-250022" defTabSz="328600">
              <a:spcBef>
                <a:spcPts val="2320"/>
              </a:spcBef>
              <a:defRPr sz="2560"/>
            </a:pPr>
            <a:r>
              <a:t>Initially, we have people 0~n-1(f(n,m))</a:t>
            </a:r>
          </a:p>
          <a:p>
            <a:pPr marL="500045" lvl="1" indent="-250022" defTabSz="328600">
              <a:spcBef>
                <a:spcPts val="2320"/>
              </a:spcBef>
              <a:defRPr sz="2560"/>
            </a:pPr>
            <a:r>
              <a:t>After the first round, the kth people be killed(k = (m - 1) % n)</a:t>
            </a:r>
          </a:p>
          <a:p>
            <a:pPr marL="500045" lvl="1" indent="-250022" defTabSz="328600">
              <a:spcBef>
                <a:spcPts val="2320"/>
              </a:spcBef>
              <a:defRPr sz="2560"/>
            </a:pPr>
            <a:r>
              <a:t>When the second round begin, k+1 = 0(f(n-1,k))</a:t>
            </a:r>
          </a:p>
          <a:p>
            <a:pPr marL="500045" lvl="1" indent="-250022" defTabSz="328600">
              <a:spcBef>
                <a:spcPts val="2320"/>
              </a:spcBef>
              <a:defRPr sz="2560"/>
            </a:pPr>
            <a:r>
              <a:t>k+1 = 0 , k+2 =1 …n-1= n-k-2, 0 = n-k-1 , …… k-1 = n-2</a:t>
            </a:r>
          </a:p>
          <a:p>
            <a:pPr marL="500045" lvl="1" indent="-250022" defTabSz="328600">
              <a:spcBef>
                <a:spcPts val="2320"/>
              </a:spcBef>
              <a:defRPr sz="2560"/>
            </a:pPr>
            <a:r>
              <a:t>f(n,m) = (f(n-1 , m) + k + 1)%n </a:t>
            </a:r>
          </a:p>
          <a:p>
            <a:pPr marL="500045" lvl="1" indent="-250022" defTabSz="328600">
              <a:spcBef>
                <a:spcPts val="2320"/>
              </a:spcBef>
              <a:defRPr sz="2560"/>
            </a:pPr>
            <a:r>
              <a:t>f(n,m) = (f(n-1 , m) + m )%n</a:t>
            </a:r>
          </a:p>
        </p:txBody>
      </p:sp>
    </p:spTree>
    <p:extLst>
      <p:ext uri="{BB962C8B-B14F-4D97-AF65-F5344CB8AC3E}">
        <p14:creationId xmlns:p14="http://schemas.microsoft.com/office/powerpoint/2010/main" val="413649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Josep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Joseph problem</a:t>
            </a:r>
          </a:p>
        </p:txBody>
      </p:sp>
      <p:sp>
        <p:nvSpPr>
          <p:cNvPr id="150" name="Using D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Using DP</a:t>
            </a:r>
          </a:p>
          <a:p>
            <a:pPr lvl="1"/>
            <a:r>
              <a:t>f(n,m) = (f(n-1 , m) + m )%n</a:t>
            </a:r>
          </a:p>
        </p:txBody>
      </p:sp>
      <p:pic>
        <p:nvPicPr>
          <p:cNvPr id="151" name="螢幕快照 2019-06-18 上午11.58.26.png" descr="螢幕快照 2019-06-18 上午11.58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449" y="3344168"/>
            <a:ext cx="5806801" cy="18305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1223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5400" b="1" dirty="0" smtClean="0">
                <a:latin typeface="+mn-lt"/>
              </a:rPr>
              <a:t>12303 - Operation on Sequence</a:t>
            </a:r>
            <a:endParaRPr lang="zh-TW" alt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24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01" y="259052"/>
            <a:ext cx="10388426" cy="33246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01" y="3639125"/>
            <a:ext cx="8818469" cy="29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/>
              <a:t>Problem</a:t>
            </a:r>
            <a:endParaRPr/>
          </a:p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Sample Input: </a:t>
            </a:r>
            <a:endParaRPr/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>
                <a:solidFill>
                  <a:srgbClr val="666666"/>
                </a:solidFill>
              </a:rPr>
              <a:t>5</a:t>
            </a:r>
            <a:endParaRPr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>
                <a:solidFill>
                  <a:srgbClr val="666666"/>
                </a:solidFill>
              </a:rPr>
              <a:t>abcca</a:t>
            </a:r>
            <a:endParaRPr>
              <a:solidFill>
                <a:srgbClr val="666666"/>
              </a:solidFill>
            </a:endParaRPr>
          </a:p>
          <a:p>
            <a:r>
              <a:rPr lang="zh-TW"/>
              <a:t>Sample Output: </a:t>
            </a:r>
            <a:endParaRPr/>
          </a:p>
          <a:p>
            <a:pPr lvl="1">
              <a:spcBef>
                <a:spcPts val="0"/>
              </a:spcBef>
            </a:pPr>
            <a:r>
              <a:rPr lang="zh-TW"/>
              <a:t>I'm the god of Knuckles!</a:t>
            </a:r>
            <a:endParaRPr/>
          </a:p>
          <a:p>
            <a:pPr marL="1219170" indent="0">
              <a:spcBef>
                <a:spcPts val="2133"/>
              </a:spcBef>
              <a:buNone/>
            </a:pPr>
            <a:endParaRPr/>
          </a:p>
          <a:p>
            <a:pPr>
              <a:spcBef>
                <a:spcPts val="2133"/>
              </a:spcBef>
            </a:pPr>
            <a:r>
              <a:rPr lang="zh-TW" b="1">
                <a:solidFill>
                  <a:srgbClr val="FF0000"/>
                </a:solidFill>
              </a:rPr>
              <a:t>aa</a:t>
            </a:r>
            <a:r>
              <a:rPr lang="zh-TW"/>
              <a:t>b -&gt; bbb</a:t>
            </a:r>
            <a:endParaRPr/>
          </a:p>
          <a:p>
            <a:r>
              <a:rPr lang="zh-TW" b="1">
                <a:solidFill>
                  <a:srgbClr val="FF0000"/>
                </a:solidFill>
              </a:rPr>
              <a:t>aa</a:t>
            </a:r>
            <a:r>
              <a:rPr lang="zh-TW"/>
              <a:t>bcc -&gt; bbbcc -&gt; bbbbb</a:t>
            </a:r>
            <a:endParaRPr/>
          </a:p>
          <a:p>
            <a:r>
              <a:rPr lang="zh-TW"/>
              <a:t>If any character appears above twice, the answer is YES !</a:t>
            </a:r>
            <a:endParaRPr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1533" b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186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Using Linked List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1" y="2049821"/>
            <a:ext cx="2562225" cy="13811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64" y="1797408"/>
            <a:ext cx="4895850" cy="1885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51" y="3978418"/>
            <a:ext cx="4210050" cy="2476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919" y="3978418"/>
            <a:ext cx="4111377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99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Using Linked List</a:t>
            </a:r>
            <a:endParaRPr lang="zh-TW" altLang="en-US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63" y="2068364"/>
            <a:ext cx="4349389" cy="38798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527" y="2350795"/>
            <a:ext cx="4632181" cy="30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6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b="1" dirty="0">
                <a:latin typeface="+mn-lt"/>
              </a:rPr>
              <a:t>12305 - Airplane Shooter</a:t>
            </a:r>
          </a:p>
        </p:txBody>
      </p:sp>
    </p:spTree>
    <p:extLst>
      <p:ext uri="{BB962C8B-B14F-4D97-AF65-F5344CB8AC3E}">
        <p14:creationId xmlns:p14="http://schemas.microsoft.com/office/powerpoint/2010/main" val="225822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5326"/>
          <a:stretch/>
        </p:blipFill>
        <p:spPr>
          <a:xfrm>
            <a:off x="604404" y="3260436"/>
            <a:ext cx="11010900" cy="1419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74363"/>
          <a:stretch/>
        </p:blipFill>
        <p:spPr>
          <a:xfrm>
            <a:off x="604404" y="1646959"/>
            <a:ext cx="11010900" cy="14749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66247" y="5551055"/>
            <a:ext cx="474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Easy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qsort</a:t>
            </a:r>
            <a:r>
              <a:rPr lang="en-US" altLang="zh-TW" b="1" dirty="0" smtClean="0">
                <a:solidFill>
                  <a:srgbClr val="FF0000"/>
                </a:solidFill>
              </a:rPr>
              <a:t> problem without any other tricks ……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/>
              <a:t>Hint</a:t>
            </a:r>
            <a:endParaRPr/>
          </a:p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Problem has memory limitation</a:t>
            </a:r>
            <a:endParaRPr/>
          </a:p>
          <a:p>
            <a:pPr lvl="1">
              <a:spcBef>
                <a:spcPts val="0"/>
              </a:spcBef>
            </a:pPr>
            <a:r>
              <a:rPr lang="zh-TW"/>
              <a:t>Declare one 26-dimension array representing characters’ frequency</a:t>
            </a: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r>
              <a:rPr lang="zh-TW"/>
              <a:t>‘a’ ~ ‘z’ </a:t>
            </a:r>
            <a:endParaRPr/>
          </a:p>
          <a:p>
            <a:r>
              <a:rPr lang="zh-TW"/>
              <a:t>After processing input, count each element of array and output answer</a:t>
            </a:r>
            <a:endParaRPr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1533" b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34" y="2404201"/>
            <a:ext cx="35687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56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5200" b="1" dirty="0">
                <a:latin typeface="+mn-lt"/>
              </a:rPr>
              <a:t>12146 - Too Many Things to Buy</a:t>
            </a:r>
            <a:endParaRPr lang="zh-TW" altLang="en-US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/>
              <a:t>Problem</a:t>
            </a:r>
            <a:endParaRPr/>
          </a:p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Input: </a:t>
            </a:r>
            <a:endParaRPr/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>
                <a:solidFill>
                  <a:srgbClr val="666666"/>
                </a:solidFill>
              </a:rPr>
              <a:t>n : how many items</a:t>
            </a:r>
            <a:endParaRPr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>
                <a:solidFill>
                  <a:srgbClr val="666666"/>
                </a:solidFill>
              </a:rPr>
              <a:t>k : must buy at least k item </a:t>
            </a:r>
            <a:r>
              <a:rPr lang="zh-TW" b="1">
                <a:solidFill>
                  <a:srgbClr val="666666"/>
                </a:solidFill>
              </a:rPr>
              <a:t>at first day</a:t>
            </a:r>
            <a:endParaRPr b="1"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>
                <a:solidFill>
                  <a:srgbClr val="666666"/>
                </a:solidFill>
              </a:rPr>
              <a:t>Item’s prices at first day</a:t>
            </a:r>
            <a:endParaRPr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>
                <a:solidFill>
                  <a:srgbClr val="666666"/>
                </a:solidFill>
              </a:rPr>
              <a:t>Item’s prices at second day</a:t>
            </a:r>
            <a:endParaRPr>
              <a:solidFill>
                <a:srgbClr val="666666"/>
              </a:solidFill>
            </a:endParaRPr>
          </a:p>
          <a:p>
            <a:r>
              <a:rPr lang="zh-TW"/>
              <a:t>Output: </a:t>
            </a:r>
            <a:endParaRPr/>
          </a:p>
          <a:p>
            <a:pPr lvl="1">
              <a:spcBef>
                <a:spcPts val="0"/>
              </a:spcBef>
            </a:pPr>
            <a:r>
              <a:rPr lang="zh-TW"/>
              <a:t>Miuimum price </a:t>
            </a:r>
            <a:br>
              <a:rPr lang="zh-TW"/>
            </a:br>
            <a:endParaRPr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1533" b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66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TW"/>
              <a:t>Problem</a:t>
            </a:r>
            <a:endParaRPr/>
          </a:p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91600" cy="27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Sample Input: </a:t>
            </a:r>
            <a:endParaRPr dirty="0"/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 dirty="0">
                <a:solidFill>
                  <a:srgbClr val="666666"/>
                </a:solidFill>
              </a:rPr>
              <a:t>5 2</a:t>
            </a:r>
            <a:endParaRPr dirty="0"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 dirty="0">
                <a:solidFill>
                  <a:srgbClr val="666666"/>
                </a:solidFill>
              </a:rPr>
              <a:t>6 8 9 5 4</a:t>
            </a:r>
            <a:endParaRPr dirty="0"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zh-TW" dirty="0">
                <a:solidFill>
                  <a:srgbClr val="666666"/>
                </a:solidFill>
              </a:rPr>
              <a:t>5 1 10 3 2</a:t>
            </a:r>
            <a:endParaRPr dirty="0">
              <a:solidFill>
                <a:srgbClr val="666666"/>
              </a:solidFill>
            </a:endParaRPr>
          </a:p>
          <a:p>
            <a:r>
              <a:rPr lang="zh-TW" dirty="0"/>
              <a:t>Sample Output: </a:t>
            </a:r>
            <a:endParaRPr dirty="0"/>
          </a:p>
          <a:p>
            <a:pPr lvl="1">
              <a:spcBef>
                <a:spcPts val="0"/>
              </a:spcBef>
            </a:pPr>
            <a:r>
              <a:rPr lang="zh-TW" dirty="0"/>
              <a:t>21</a:t>
            </a:r>
            <a:endParaRPr dirty="0"/>
          </a:p>
          <a:p>
            <a:pPr indent="0">
              <a:spcBef>
                <a:spcPts val="2133"/>
              </a:spcBef>
              <a:buNone/>
            </a:pPr>
            <a:r>
              <a:rPr lang="zh-TW" dirty="0"/>
              <a:t/>
            </a:r>
            <a:br>
              <a:rPr lang="zh-TW" dirty="0"/>
            </a:br>
            <a:r>
              <a:rPr lang="zh-TW" dirty="0"/>
              <a:t/>
            </a:r>
            <a:br>
              <a:rPr lang="zh-TW" dirty="0"/>
            </a:b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1533" b="1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/>
          <p:nvPr/>
        </p:nvSpPr>
        <p:spPr>
          <a:xfrm>
            <a:off x="4572000" y="1593267"/>
            <a:ext cx="7366000" cy="5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SzPts val="1400"/>
              <a:buChar char="●"/>
            </a:pPr>
            <a:r>
              <a:rPr lang="en-US" altLang="zh-TW" sz="2400">
                <a:solidFill>
                  <a:schemeClr val="dk2"/>
                </a:solidFill>
              </a:rPr>
              <a:t>In the end, you still have to buy all items</a:t>
            </a:r>
            <a:endParaRPr sz="2400">
              <a:solidFill>
                <a:schemeClr val="dk2"/>
              </a:solidFill>
            </a:endParaRPr>
          </a:p>
          <a:p>
            <a:pPr marL="609585" indent="-423323">
              <a:lnSpc>
                <a:spcPct val="115000"/>
              </a:lnSpc>
              <a:buSzPts val="1400"/>
              <a:buChar char="●"/>
            </a:pPr>
            <a:r>
              <a:rPr lang="en-US" altLang="zh-TW" sz="2400">
                <a:solidFill>
                  <a:schemeClr val="dk2"/>
                </a:solidFill>
              </a:rPr>
              <a:t>At first day, you have to buy </a:t>
            </a:r>
            <a:r>
              <a:rPr lang="en-US" altLang="zh-TW" sz="2400" b="1">
                <a:solidFill>
                  <a:schemeClr val="dk2"/>
                </a:solidFill>
              </a:rPr>
              <a:t>k </a:t>
            </a:r>
            <a:r>
              <a:rPr lang="en-US" altLang="zh-TW" sz="2400">
                <a:solidFill>
                  <a:schemeClr val="dk2"/>
                </a:solidFill>
              </a:rPr>
              <a:t>items that is </a:t>
            </a:r>
            <a:r>
              <a:rPr lang="en-US" altLang="zh-TW" sz="2400" b="1">
                <a:solidFill>
                  <a:srgbClr val="FF0000"/>
                </a:solidFill>
              </a:rPr>
              <a:t>cheaper </a:t>
            </a:r>
            <a:r>
              <a:rPr lang="en-US" altLang="zh-TW" sz="2400">
                <a:solidFill>
                  <a:schemeClr val="dk2"/>
                </a:solidFill>
              </a:rPr>
              <a:t>than ones at second day in order to save money</a:t>
            </a:r>
            <a:endParaRPr sz="2400">
              <a:solidFill>
                <a:schemeClr val="dk2"/>
              </a:solidFill>
            </a:endParaRPr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ts val="1800"/>
              <a:buChar char="●"/>
            </a:pPr>
            <a:r>
              <a:rPr lang="en-US" altLang="zh-TW" sz="2400">
                <a:solidFill>
                  <a:schemeClr val="dk2"/>
                </a:solidFill>
              </a:rPr>
              <a:t>We have to sort items according to its </a:t>
            </a:r>
            <a:r>
              <a:rPr lang="en-US" altLang="zh-TW" sz="2400" b="1">
                <a:solidFill>
                  <a:srgbClr val="FF0000"/>
                </a:solidFill>
              </a:rPr>
              <a:t>relative prices</a:t>
            </a:r>
            <a:r>
              <a:rPr lang="zh-TW" altLang="en-US" sz="2400">
                <a:solidFill>
                  <a:schemeClr val="dk2"/>
                </a:solidFill>
              </a:rPr>
              <a:t> </a:t>
            </a:r>
            <a:r>
              <a:rPr lang="en-US" altLang="zh-TW" sz="2400">
                <a:solidFill>
                  <a:schemeClr val="dk2"/>
                </a:solidFill>
              </a:rPr>
              <a:t>between two days -&gt; Buy first k cheaper items at first day</a:t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88" name="Google Shape;88;p18"/>
          <p:cNvGraphicFramePr/>
          <p:nvPr>
            <p:extLst>
              <p:ext uri="{D42A27DB-BD31-4B8C-83A1-F6EECF244321}">
                <p14:modId xmlns:p14="http://schemas.microsoft.com/office/powerpoint/2010/main" val="3295982183"/>
              </p:ext>
            </p:extLst>
          </p:nvPr>
        </p:nvGraphicFramePr>
        <p:xfrm>
          <a:off x="1136060" y="4584619"/>
          <a:ext cx="9311598" cy="1953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First day</a:t>
                      </a:r>
                      <a:endParaRPr sz="1800" dirty="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 dirty="0"/>
                        <a:t>6</a:t>
                      </a:r>
                      <a:endParaRPr sz="2400" b="1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8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/>
                        <a:t>9</a:t>
                      </a:r>
                      <a:endParaRPr sz="2400" b="1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4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Second day</a:t>
                      </a:r>
                      <a:endParaRPr sz="1800" dirty="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/>
                        <a:t>1</a:t>
                      </a:r>
                      <a:endParaRPr sz="2400" b="1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10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/>
                        <a:t>3</a:t>
                      </a:r>
                      <a:endParaRPr sz="2400" b="1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/>
                        <a:t>2</a:t>
                      </a:r>
                      <a:endParaRPr sz="2400" b="1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Relative price</a:t>
                      </a:r>
                      <a:endParaRPr sz="1800" dirty="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 dirty="0">
                          <a:solidFill>
                            <a:srgbClr val="FF0000"/>
                          </a:solidFill>
                        </a:rPr>
                        <a:t>-7</a:t>
                      </a:r>
                      <a:endParaRPr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 sz="2400" b="1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>
                          <a:solidFill>
                            <a:srgbClr val="FF0000"/>
                          </a:solidFill>
                        </a:rPr>
                        <a:t>-2</a:t>
                      </a:r>
                      <a:endParaRPr sz="2400" b="1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80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9418" y="20459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TW" altLang="zh-TW" sz="5400" b="1" dirty="0">
                <a:latin typeface="+mn-lt"/>
              </a:rPr>
              <a:t>12152 - youbike racer</a:t>
            </a:r>
            <a:endParaRPr lang="zh-TW" altLang="en-US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84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 dirty="0"/>
              <a:t>12152 - youbike racer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TW"/>
              <a:t>Input: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6 5                   ---&gt; 6 checkpoint, able to pass through 5 units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2 4 7 8 9 14     ---&gt; Location of each checkpoint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 |---|---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---|---|---|---|---</a:t>
            </a:r>
            <a:r>
              <a:rPr lang="zh-TW">
                <a:solidFill>
                  <a:srgbClr val="FF0000"/>
                </a:solidFill>
              </a:rPr>
              <a:t>|</a:t>
            </a:r>
            <a:r>
              <a:rPr lang="zh-TW"/>
              <a:t>---|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A     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Output: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zh-TW"/>
              <a:t>2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8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779</Words>
  <Application>Microsoft Office PowerPoint</Application>
  <PresentationFormat>寬螢幕</PresentationFormat>
  <Paragraphs>129</Paragraphs>
  <Slides>33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佈景主題</vt:lpstr>
      <vt:lpstr>CSI2P(I) 2019 Spring</vt:lpstr>
      <vt:lpstr>12145 - Species of Knuckles</vt:lpstr>
      <vt:lpstr>Problem </vt:lpstr>
      <vt:lpstr>Hint </vt:lpstr>
      <vt:lpstr>12146 - Too Many Things to Buy</vt:lpstr>
      <vt:lpstr>Problem </vt:lpstr>
      <vt:lpstr>Problem </vt:lpstr>
      <vt:lpstr>12152 - youbike racer</vt:lpstr>
      <vt:lpstr>12152 - youbike racer</vt:lpstr>
      <vt:lpstr>12152 - youbike racer </vt:lpstr>
      <vt:lpstr>12152 - youbike racer </vt:lpstr>
      <vt:lpstr>12289 - after rain</vt:lpstr>
      <vt:lpstr>12289 - after rain</vt:lpstr>
      <vt:lpstr>12289 - after rain </vt:lpstr>
      <vt:lpstr>Insert</vt:lpstr>
      <vt:lpstr>Erase1</vt:lpstr>
      <vt:lpstr>Erase2</vt:lpstr>
      <vt:lpstr>Reverse</vt:lpstr>
      <vt:lpstr>12301 - Uncle Huang choose Tutor (Easy version)</vt:lpstr>
      <vt:lpstr>Joseph problem</vt:lpstr>
      <vt:lpstr>Joseph problem</vt:lpstr>
      <vt:lpstr>Joseph problem</vt:lpstr>
      <vt:lpstr>12301 - Uncle Huang choose Tutor (Hard version)</vt:lpstr>
      <vt:lpstr>Joseph problem</vt:lpstr>
      <vt:lpstr>Joseph problem</vt:lpstr>
      <vt:lpstr>Joseph problem</vt:lpstr>
      <vt:lpstr>Joseph problem</vt:lpstr>
      <vt:lpstr>12303 - Operation on Sequence</vt:lpstr>
      <vt:lpstr>PowerPoint 簡報</vt:lpstr>
      <vt:lpstr>Using Linked List</vt:lpstr>
      <vt:lpstr>Using Linked List</vt:lpstr>
      <vt:lpstr>12305 - Airplane Shooter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12303 - Operation on Sequence</dc:title>
  <dc:creator>克齊 張</dc:creator>
  <cp:lastModifiedBy>克齊 張</cp:lastModifiedBy>
  <cp:revision>7</cp:revision>
  <dcterms:created xsi:type="dcterms:W3CDTF">2019-06-17T07:53:58Z</dcterms:created>
  <dcterms:modified xsi:type="dcterms:W3CDTF">2019-06-18T05:16:51Z</dcterms:modified>
</cp:coreProperties>
</file>