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1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yCat" initials="K" lastIdx="1" clrIdx="0">
    <p:extLst>
      <p:ext uri="{19B8F6BF-5375-455C-9EA6-DF929625EA0E}">
        <p15:presenceInfo xmlns:p15="http://schemas.microsoft.com/office/powerpoint/2012/main" userId="KeyC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0" y="60"/>
      </p:cViewPr>
      <p:guideLst>
        <p:guide orient="horz" pos="2183"/>
        <p:guide pos="1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5D8A7-2505-4FAA-862C-26E40BB501F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F7BE1-DEBE-4083-891D-96EC126AF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7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雙向</a:t>
            </a:r>
            <a:r>
              <a:rPr lang="en-US" altLang="zh-CN" dirty="0"/>
              <a:t>list</a:t>
            </a:r>
            <a:r>
              <a:rPr lang="zh-CN" altLang="en-US" dirty="0"/>
              <a:t>的節點，需要有前後兩個不同的指標</a:t>
            </a:r>
            <a:endParaRPr lang="en-US" altLang="zh-CN" dirty="0"/>
          </a:p>
          <a:p>
            <a:r>
              <a:rPr lang="zh-CN" altLang="en-US" dirty="0"/>
              <a:t>每個節點放儲存元素（此處為</a:t>
            </a:r>
            <a:r>
              <a:rPr lang="en-US" altLang="zh-CN" dirty="0"/>
              <a:t>int</a:t>
            </a:r>
            <a:r>
              <a:rPr lang="zh-CN" altLang="en-US" dirty="0"/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7BE1-DEBE-4083-891D-96EC126AF9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雙向</a:t>
            </a:r>
            <a:r>
              <a:rPr lang="en-US" altLang="zh-CN" dirty="0"/>
              <a:t>list</a:t>
            </a:r>
            <a:r>
              <a:rPr lang="zh-CN" altLang="en-US" dirty="0"/>
              <a:t>，需要有頭尾兩個指標以作為不同方向使用</a:t>
            </a:r>
            <a:endParaRPr lang="en-US" altLang="zh-CN" dirty="0"/>
          </a:p>
          <a:p>
            <a:r>
              <a:rPr lang="zh-CN" altLang="en-US" dirty="0"/>
              <a:t>每個元素放</a:t>
            </a:r>
            <a:r>
              <a:rPr lang="en-US" altLang="zh-CN" dirty="0"/>
              <a:t>Node</a:t>
            </a:r>
          </a:p>
          <a:p>
            <a:r>
              <a:rPr lang="zh-CN" altLang="en-US" dirty="0"/>
              <a:t>如果長度為</a:t>
            </a:r>
            <a:r>
              <a:rPr lang="en-US" altLang="zh-CN" dirty="0"/>
              <a:t>1</a:t>
            </a:r>
            <a:r>
              <a:rPr lang="zh-CN" altLang="en-US" dirty="0"/>
              <a:t>的時候</a:t>
            </a:r>
            <a:r>
              <a:rPr lang="en-US" altLang="zh-CN" dirty="0"/>
              <a:t>head</a:t>
            </a:r>
            <a:r>
              <a:rPr lang="zh-CN" altLang="en-US" dirty="0"/>
              <a:t>和</a:t>
            </a:r>
            <a:r>
              <a:rPr lang="en-US" altLang="zh-CN" dirty="0"/>
              <a:t>tail</a:t>
            </a:r>
            <a:r>
              <a:rPr lang="zh-CN" altLang="en-US" dirty="0"/>
              <a:t>指向同一個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7BE1-DEBE-4083-891D-96EC126AF9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93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到每個點的時候先將其設定為拜訪過，點內不做分流，而是在呼叫是判斷是否拜訪過</a:t>
            </a:r>
            <a:endParaRPr lang="en-US" altLang="zh-CN" dirty="0"/>
          </a:p>
          <a:p>
            <a:r>
              <a:rPr lang="zh-CN" altLang="en-US" dirty="0"/>
              <a:t>空的→全圖只有</a:t>
            </a:r>
            <a:r>
              <a:rPr lang="en-US" altLang="zh-CN" dirty="0"/>
              <a:t>1</a:t>
            </a:r>
            <a:r>
              <a:rPr lang="zh-CN" altLang="en-US" dirty="0"/>
              <a:t>點，鄰點只有</a:t>
            </a:r>
            <a:r>
              <a:rPr lang="en-US" altLang="zh-CN" dirty="0"/>
              <a:t>1</a:t>
            </a:r>
            <a:r>
              <a:rPr lang="zh-CN" altLang="en-US" dirty="0"/>
              <a:t>個→葉子（因為只有父親相連），都是屬於</a:t>
            </a:r>
            <a:r>
              <a:rPr lang="en-US" altLang="zh-CN" dirty="0"/>
              <a:t>C</a:t>
            </a:r>
            <a:r>
              <a:rPr lang="zh-CN" altLang="en-US" dirty="0"/>
              <a:t>點，所以到自己距離為</a:t>
            </a:r>
            <a:r>
              <a:rPr lang="en-US" altLang="zh-CN" dirty="0"/>
              <a:t>0</a:t>
            </a:r>
          </a:p>
          <a:p>
            <a:r>
              <a:rPr lang="en-US" altLang="zh-TW" dirty="0"/>
              <a:t>DFS</a:t>
            </a:r>
            <a:r>
              <a:rPr lang="zh-CN" altLang="en-US" dirty="0"/>
              <a:t>重複</a:t>
            </a:r>
            <a:r>
              <a:rPr lang="en-US" altLang="zh-CN" dirty="0"/>
              <a:t>call </a:t>
            </a:r>
            <a:r>
              <a:rPr lang="zh-CN" altLang="en-US" dirty="0"/>
              <a:t>未拜訪鄰點，每個非葉子的點的值為周圍全部的點數值最小的</a:t>
            </a:r>
            <a:r>
              <a:rPr lang="en-US" altLang="zh-CN" dirty="0"/>
              <a:t>+1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7BE1-DEBE-4083-891D-96EC126AF9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95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F7B9-BC57-41ED-AE8D-B6AFED9D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65F052-1FEC-4F3A-82AC-E3F9CB47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6972E-AB0B-43A7-A18A-4CAC00F5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10E1A-3948-4E7B-ABF7-1941BA6D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435101-F1F8-45CD-8D80-286C8540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57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47B0D-2245-40A3-9725-62BBF5F6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848A6D-A083-41BC-9D3C-7F2CAC151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CCE086-953B-411B-9DD6-761475B6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606FA5-5842-48F5-802A-CD938B88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6FFB1-8660-400E-BB0A-21EFAB09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77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645093-872B-4E75-A835-28EFDB99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22DE74-D481-4C36-8815-10A940C4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E0784-7D2B-4F16-8887-A8743CDF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955AD-5363-4D32-8CD1-AEB6EFC8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F8A99-47AE-408B-887B-DCCA28B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8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AD5B0-24DA-4357-8FF5-060B3ACF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5AC078-09A7-4A6F-8146-32F2326F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78D619-89A3-4EB5-8230-75414FA1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C2712-5BC5-4301-9CF7-1103B080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0832D-C8B7-4106-81D6-18F85C7B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1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03A60-2435-4C2D-B427-415E1416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B3A928-12A7-4BE6-A5BE-81A7983F6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792F53-D5E1-496D-B4C4-EAD8ADF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D59DA-03C1-44A5-A369-0B247229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B29A6-542D-4123-BCDE-66228663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11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10455-D7E1-40BE-9B0F-C62EAD8B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E8664-F6E8-48B8-A9FC-B3068A0AE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BD3C95-CAA8-429B-A361-0BA078050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1EE955-5F7B-4EE8-88B2-97CAD509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119768-DA45-4C79-BED4-B9EA198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E7EB17-79B6-430B-9271-3730CADF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62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A53BD-CE5A-416D-9852-FDF1D33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F424C-F4C8-4223-BBF5-1A77F4DBE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0BDDEF-BF3B-4973-B1C4-AD88C77B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FE6269-B067-4E8C-A600-BA8DB8C5F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EC61FF-5401-44ED-9005-6852241EE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DE37E0-66B4-480B-8029-8CFD5A15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082D7C-FC87-4448-B2DB-A1E4DB0F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916874-9E8A-47BA-9B7C-744C6F3F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84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E75E3-F3EA-4BE8-850D-8DF7C938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E42BD4-177B-4B9B-BF77-3CD07FCD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499C12-8584-42D4-BFB9-813FA42F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BF4235-CAD3-4BE2-B8BC-78640B1A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17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2FCB17-F756-442C-9568-1E8114AD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038F42-3F75-4826-B7D7-ADDC2F8C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FA1317-3F42-4A3D-97F5-CCE29F6A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1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56993-4ADB-4F93-8AFA-4C9A4AB1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4E1ED9-280B-454A-98BB-4B7079EEB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456CD2-A18F-49AA-9859-6D429AE4C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1EDF7A-BD37-4F01-BB9D-73FB567A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3A9DD6-7B9A-4CF2-80C0-5FA7069E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CF937F-CCCD-4A35-959A-1D1517E3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43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810BA-491E-4ACA-BB4F-1541060D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5D6DAD-1D91-492E-9FAE-B624D5E3D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57B583-D617-4481-B0B3-FF580C12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D735DE-90AD-4120-902E-95A65A72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9C4E2B-3746-4559-A274-88DF097E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6F3F86-613A-4653-933C-74D3BD7B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6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1F111F-6539-4F64-8CFD-90784CE6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5DD86E-C735-4D05-A92A-C214CC08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952EB-69EB-429B-BB36-0CB80DE61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C31BD1-DAFD-4709-BB0E-D4A5814AA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DD0FB3-78C1-4EC6-9D71-04CE050E8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23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5FB48-01EB-4E15-9281-9514760B9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62CE03-596D-49F9-BB16-C7128B0DB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6B36BE-4409-4D41-8ABC-FE85B2C0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4768"/>
              </p:ext>
            </p:extLst>
          </p:nvPr>
        </p:nvGraphicFramePr>
        <p:xfrm>
          <a:off x="6420811" y="1828800"/>
          <a:ext cx="4333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6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prev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next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34997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4556A85E-050C-41D7-8CA5-9485E6317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16" y="1828800"/>
            <a:ext cx="3533775" cy="3200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A50866-8292-4072-B868-BA3EAADD39A8}"/>
              </a:ext>
            </a:extLst>
          </p:cNvPr>
          <p:cNvSpPr txBox="1"/>
          <p:nvPr/>
        </p:nvSpPr>
        <p:spPr>
          <a:xfrm>
            <a:off x="2237416" y="467833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節點</a:t>
            </a:r>
            <a:r>
              <a:rPr lang="en-US" altLang="zh-CN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class - </a:t>
            </a:r>
            <a:r>
              <a:rPr lang="en-US" altLang="zh-CN" sz="28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ListNode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69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6B36BE-4409-4D41-8ABC-FE85B2C0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57585"/>
              </p:ext>
            </p:extLst>
          </p:nvPr>
        </p:nvGraphicFramePr>
        <p:xfrm>
          <a:off x="6420811" y="1828800"/>
          <a:ext cx="4333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6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prev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next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3499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8A50866-8292-4072-B868-BA3EAADD39A8}"/>
              </a:ext>
            </a:extLst>
          </p:cNvPr>
          <p:cNvSpPr txBox="1"/>
          <p:nvPr/>
        </p:nvSpPr>
        <p:spPr>
          <a:xfrm>
            <a:off x="2237416" y="467833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鏈列</a:t>
            </a:r>
            <a:r>
              <a:rPr lang="en-US" altLang="zh-CN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class - List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78EEE3-0931-46FD-9DE5-BBC6D2E3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16" y="1355407"/>
            <a:ext cx="3419672" cy="5307976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9656F-BD7B-49CE-A5F6-03C93EAC5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55982"/>
              </p:ext>
            </p:extLst>
          </p:nvPr>
        </p:nvGraphicFramePr>
        <p:xfrm>
          <a:off x="6420811" y="4694258"/>
          <a:ext cx="4333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248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722248">
                  <a:extLst>
                    <a:ext uri="{9D8B030D-6E8A-4147-A177-3AD203B41FA5}">
                      <a16:colId xmlns:a16="http://schemas.microsoft.com/office/drawing/2014/main" val="3643919966"/>
                    </a:ext>
                  </a:extLst>
                </a:gridCol>
                <a:gridCol w="722248">
                  <a:extLst>
                    <a:ext uri="{9D8B030D-6E8A-4147-A177-3AD203B41FA5}">
                      <a16:colId xmlns:a16="http://schemas.microsoft.com/office/drawing/2014/main" val="2501758840"/>
                    </a:ext>
                  </a:extLst>
                </a:gridCol>
                <a:gridCol w="722248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722248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722248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1E3D1F-6A9C-4CE4-85DC-9A7C49D29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60882"/>
              </p:ext>
            </p:extLst>
          </p:nvPr>
        </p:nvGraphicFramePr>
        <p:xfrm>
          <a:off x="6414899" y="5437970"/>
          <a:ext cx="7174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21">
                  <a:extLst>
                    <a:ext uri="{9D8B030D-6E8A-4147-A177-3AD203B41FA5}">
                      <a16:colId xmlns:a16="http://schemas.microsoft.com/office/drawing/2014/main" val="187140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temp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6647"/>
                  </a:ext>
                </a:extLst>
              </a:tr>
            </a:tbl>
          </a:graphicData>
        </a:graphic>
      </p:graphicFrame>
      <p:sp>
        <p:nvSpPr>
          <p:cNvPr id="8" name="乘號 7">
            <a:extLst>
              <a:ext uri="{FF2B5EF4-FFF2-40B4-BE49-F238E27FC236}">
                <a16:creationId xmlns:a16="http://schemas.microsoft.com/office/drawing/2014/main" id="{CBAED324-61F6-4BD6-B982-002ED605F62F}"/>
              </a:ext>
            </a:extLst>
          </p:cNvPr>
          <p:cNvSpPr/>
          <p:nvPr/>
        </p:nvSpPr>
        <p:spPr>
          <a:xfrm>
            <a:off x="6285929" y="4068910"/>
            <a:ext cx="975360" cy="877824"/>
          </a:xfrm>
          <a:prstGeom prst="mathMultiply">
            <a:avLst>
              <a:gd name="adj1" fmla="val 124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D11C202A-CA80-4B57-A375-F549A5EF2AFF}"/>
              </a:ext>
            </a:extLst>
          </p:cNvPr>
          <p:cNvSpPr/>
          <p:nvPr/>
        </p:nvSpPr>
        <p:spPr>
          <a:xfrm>
            <a:off x="7132320" y="5690446"/>
            <a:ext cx="3419672" cy="370840"/>
          </a:xfrm>
          <a:prstGeom prst="rightArrow">
            <a:avLst>
              <a:gd name="adj1" fmla="val 48389"/>
              <a:gd name="adj2" fmla="val 1117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圖說文字: 向上箭號 12">
            <a:extLst>
              <a:ext uri="{FF2B5EF4-FFF2-40B4-BE49-F238E27FC236}">
                <a16:creationId xmlns:a16="http://schemas.microsoft.com/office/drawing/2014/main" id="{E9AFCAE6-AD46-476A-8A28-CB48144D4DEB}"/>
              </a:ext>
            </a:extLst>
          </p:cNvPr>
          <p:cNvSpPr/>
          <p:nvPr/>
        </p:nvSpPr>
        <p:spPr>
          <a:xfrm rot="10800000">
            <a:off x="6285924" y="1597152"/>
            <a:ext cx="4613723" cy="1831848"/>
          </a:xfrm>
          <a:prstGeom prst="upArrowCallout">
            <a:avLst>
              <a:gd name="adj1" fmla="val 12788"/>
              <a:gd name="adj2" fmla="val 20079"/>
              <a:gd name="adj3" fmla="val 16775"/>
              <a:gd name="adj4" fmla="val 60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4311D2C-C35C-4FDF-8CF6-B402C8A5B3EA}"/>
              </a:ext>
            </a:extLst>
          </p:cNvPr>
          <p:cNvCxnSpPr>
            <a:cxnSpLocks/>
            <a:stCxn id="13" idx="0"/>
          </p:cNvCxnSpPr>
          <p:nvPr/>
        </p:nvCxnSpPr>
        <p:spPr>
          <a:xfrm flipH="1">
            <a:off x="7546849" y="3429000"/>
            <a:ext cx="1045936" cy="1265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DA6EDAE-1ADD-4D25-89B4-8101908EE9A5}"/>
              </a:ext>
            </a:extLst>
          </p:cNvPr>
          <p:cNvCxnSpPr>
            <a:cxnSpLocks/>
            <a:stCxn id="13" idx="0"/>
          </p:cNvCxnSpPr>
          <p:nvPr/>
        </p:nvCxnSpPr>
        <p:spPr>
          <a:xfrm flipH="1">
            <a:off x="8290560" y="3429000"/>
            <a:ext cx="302225" cy="1265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EA2A76C-9004-43E4-B7EF-FDDC64BF953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592785" y="3429000"/>
            <a:ext cx="404911" cy="1265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492B936-6D86-4E63-AD01-12AF09454029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592785" y="3429000"/>
            <a:ext cx="1260925" cy="137464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AEAB866-91AC-4C6C-A1DA-1795638633F8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592785" y="3429000"/>
            <a:ext cx="1889761" cy="1265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EB95AFF-6F41-4894-AEB5-9C897BDF3E84}"/>
              </a:ext>
            </a:extLst>
          </p:cNvPr>
          <p:cNvCxnSpPr>
            <a:cxnSpLocks/>
            <a:stCxn id="13" idx="0"/>
          </p:cNvCxnSpPr>
          <p:nvPr/>
        </p:nvCxnSpPr>
        <p:spPr>
          <a:xfrm flipH="1">
            <a:off x="6803136" y="3429000"/>
            <a:ext cx="1789649" cy="1265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8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6B36BE-4409-4D41-8ABC-FE85B2C0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56813"/>
              </p:ext>
            </p:extLst>
          </p:nvPr>
        </p:nvGraphicFramePr>
        <p:xfrm>
          <a:off x="6383264" y="1579849"/>
          <a:ext cx="4333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6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prev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next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3499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8A50866-8292-4072-B868-BA3EAADD39A8}"/>
              </a:ext>
            </a:extLst>
          </p:cNvPr>
          <p:cNvSpPr txBox="1"/>
          <p:nvPr/>
        </p:nvSpPr>
        <p:spPr>
          <a:xfrm>
            <a:off x="2237416" y="467833"/>
            <a:ext cx="853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鏈列</a:t>
            </a:r>
            <a:r>
              <a:rPr lang="en-US" altLang="zh-CN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class - List          </a:t>
            </a:r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插入序列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9656F-BD7B-49CE-A5F6-03C93EAC5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26185"/>
              </p:ext>
            </p:extLst>
          </p:nvPr>
        </p:nvGraphicFramePr>
        <p:xfrm>
          <a:off x="6707616" y="4799454"/>
          <a:ext cx="2820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04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36058881-1073-4879-BCAD-C48984B42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844" y="1828800"/>
            <a:ext cx="4295775" cy="2219325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A2FA9D-C5A8-4260-BD7B-755D082E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51449"/>
              </p:ext>
            </p:extLst>
          </p:nvPr>
        </p:nvGraphicFramePr>
        <p:xfrm>
          <a:off x="8795252" y="5414748"/>
          <a:ext cx="73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0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C08B8BA-38AD-4159-BEA3-0C3DE92D2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57363"/>
              </p:ext>
            </p:extLst>
          </p:nvPr>
        </p:nvGraphicFramePr>
        <p:xfrm>
          <a:off x="9983972" y="5414748"/>
          <a:ext cx="73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0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28F4642-A9E6-434D-BAAD-9FB6D6942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58651"/>
              </p:ext>
            </p:extLst>
          </p:nvPr>
        </p:nvGraphicFramePr>
        <p:xfrm>
          <a:off x="9946425" y="4799792"/>
          <a:ext cx="807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74">
                  <a:extLst>
                    <a:ext uri="{9D8B030D-6E8A-4147-A177-3AD203B41FA5}">
                      <a16:colId xmlns:a16="http://schemas.microsoft.com/office/drawing/2014/main" val="3805800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33161"/>
                  </a:ext>
                </a:extLst>
              </a:tr>
            </a:tbl>
          </a:graphicData>
        </a:graphic>
      </p:graphicFrame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0344386-1378-491E-AFBA-C3C87938F79C}"/>
              </a:ext>
            </a:extLst>
          </p:cNvPr>
          <p:cNvCxnSpPr>
            <a:endCxn id="14" idx="1"/>
          </p:cNvCxnSpPr>
          <p:nvPr/>
        </p:nvCxnSpPr>
        <p:spPr>
          <a:xfrm flipV="1">
            <a:off x="9385702" y="4985212"/>
            <a:ext cx="560723" cy="61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7DB94BA7-3CF7-4336-BCDC-D80CC4B99A9E}"/>
              </a:ext>
            </a:extLst>
          </p:cNvPr>
          <p:cNvCxnSpPr>
            <a:cxnSpLocks/>
            <a:endCxn id="3" idx="3"/>
          </p:cNvCxnSpPr>
          <p:nvPr/>
        </p:nvCxnSpPr>
        <p:spPr>
          <a:xfrm rot="10800000">
            <a:off x="9528032" y="4984874"/>
            <a:ext cx="1188720" cy="615294"/>
          </a:xfrm>
          <a:prstGeom prst="curvedConnector3">
            <a:avLst>
              <a:gd name="adj1" fmla="val 7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PA-Table 36">
            <a:extLst>
              <a:ext uri="{FF2B5EF4-FFF2-40B4-BE49-F238E27FC236}">
                <a16:creationId xmlns:a16="http://schemas.microsoft.com/office/drawing/2014/main" id="{F71E6F15-09FF-4882-A5C0-667DFAFEF8B5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4043854"/>
              </p:ext>
            </p:extLst>
          </p:nvPr>
        </p:nvGraphicFramePr>
        <p:xfrm>
          <a:off x="3014259" y="4619114"/>
          <a:ext cx="807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74">
                  <a:extLst>
                    <a:ext uri="{9D8B030D-6E8A-4147-A177-3AD203B41FA5}">
                      <a16:colId xmlns:a16="http://schemas.microsoft.com/office/drawing/2014/main" val="3805800837"/>
                    </a:ext>
                  </a:extLst>
                </a:gridCol>
              </a:tblGrid>
              <a:tr h="347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33161"/>
                  </a:ext>
                </a:extLst>
              </a:tr>
            </a:tbl>
          </a:graphicData>
        </a:graphic>
      </p:graphicFrame>
      <p:graphicFrame>
        <p:nvGraphicFramePr>
          <p:cNvPr id="38" name="PA-Table 37">
            <a:extLst>
              <a:ext uri="{FF2B5EF4-FFF2-40B4-BE49-F238E27FC236}">
                <a16:creationId xmlns:a16="http://schemas.microsoft.com/office/drawing/2014/main" id="{189D7E49-FDA3-4A40-94A6-4D86876CF32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1700305"/>
              </p:ext>
            </p:extLst>
          </p:nvPr>
        </p:nvGraphicFramePr>
        <p:xfrm>
          <a:off x="3051806" y="4970208"/>
          <a:ext cx="73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0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</a:tbl>
          </a:graphicData>
        </a:graphic>
      </p:graphicFrame>
      <p:graphicFrame>
        <p:nvGraphicFramePr>
          <p:cNvPr id="39" name="PA-Table 38">
            <a:extLst>
              <a:ext uri="{FF2B5EF4-FFF2-40B4-BE49-F238E27FC236}">
                <a16:creationId xmlns:a16="http://schemas.microsoft.com/office/drawing/2014/main" id="{37E7FB9D-6DBD-4BD3-B3DF-4384F96E8443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5426322"/>
              </p:ext>
            </p:extLst>
          </p:nvPr>
        </p:nvGraphicFramePr>
        <p:xfrm>
          <a:off x="2978775" y="5462968"/>
          <a:ext cx="8433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58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</a:tblGrid>
              <a:tr h="287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  <a:tr h="287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07671"/>
                  </a:ext>
                </a:extLst>
              </a:tr>
            </a:tbl>
          </a:graphicData>
        </a:graphic>
      </p:graphicFrame>
      <p:sp>
        <p:nvSpPr>
          <p:cNvPr id="45" name="PA-右弧形箭头 44">
            <a:extLst>
              <a:ext uri="{FF2B5EF4-FFF2-40B4-BE49-F238E27FC236}">
                <a16:creationId xmlns:a16="http://schemas.microsoft.com/office/drawing/2014/main" id="{676DBA22-81EE-49DA-AD32-6024B301911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3872501" y="4664948"/>
            <a:ext cx="560887" cy="1423280"/>
          </a:xfrm>
          <a:prstGeom prst="curvedLeftArrow">
            <a:avLst>
              <a:gd name="adj1" fmla="val 13416"/>
              <a:gd name="adj2" fmla="val 4195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PA-右弧形箭头 45">
            <a:extLst>
              <a:ext uri="{FF2B5EF4-FFF2-40B4-BE49-F238E27FC236}">
                <a16:creationId xmlns:a16="http://schemas.microsoft.com/office/drawing/2014/main" id="{BB4982F2-54FA-4309-B7A2-87DAC3F8B01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 flipV="1">
            <a:off x="2365357" y="4561743"/>
            <a:ext cx="560887" cy="1123637"/>
          </a:xfrm>
          <a:prstGeom prst="curvedLeftArrow">
            <a:avLst>
              <a:gd name="adj1" fmla="val 15688"/>
              <a:gd name="adj2" fmla="val 6264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8ECF6F0-50FD-4ECB-9149-4B15EC98EA5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691C852D-47AB-4750-B364-C342CD908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4039"/>
              </p:ext>
            </p:extLst>
          </p:nvPr>
        </p:nvGraphicFramePr>
        <p:xfrm>
          <a:off x="6383264" y="2814596"/>
          <a:ext cx="4384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15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3643919966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501758840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6AD520E6-29F0-4207-B6DD-BB6769C639CE}"/>
              </a:ext>
            </a:extLst>
          </p:cNvPr>
          <p:cNvSpPr txBox="1"/>
          <p:nvPr/>
        </p:nvSpPr>
        <p:spPr>
          <a:xfrm>
            <a:off x="4433388" y="6194488"/>
            <a:ext cx="16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插入空序列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0712AC9-86A5-4153-ABEB-6E6DB392782B}"/>
              </a:ext>
            </a:extLst>
          </p:cNvPr>
          <p:cNvSpPr txBox="1"/>
          <p:nvPr/>
        </p:nvSpPr>
        <p:spPr>
          <a:xfrm>
            <a:off x="10263575" y="6194488"/>
            <a:ext cx="16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插入非空序列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83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6B36BE-4409-4D41-8ABC-FE85B2C017D5}"/>
              </a:ext>
            </a:extLst>
          </p:cNvPr>
          <p:cNvGraphicFramePr>
            <a:graphicFrameLocks noGrp="1"/>
          </p:cNvGraphicFramePr>
          <p:nvPr/>
        </p:nvGraphicFramePr>
        <p:xfrm>
          <a:off x="6383264" y="1579849"/>
          <a:ext cx="4333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6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prev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next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3499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8A50866-8292-4072-B868-BA3EAADD39A8}"/>
              </a:ext>
            </a:extLst>
          </p:cNvPr>
          <p:cNvSpPr txBox="1"/>
          <p:nvPr/>
        </p:nvSpPr>
        <p:spPr>
          <a:xfrm>
            <a:off x="2237416" y="467833"/>
            <a:ext cx="853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鏈列</a:t>
            </a:r>
            <a:r>
              <a:rPr lang="en-US" altLang="zh-CN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class - List          </a:t>
            </a:r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從序列拿出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9656F-BD7B-49CE-A5F6-03C93EAC5045}"/>
              </a:ext>
            </a:extLst>
          </p:cNvPr>
          <p:cNvGraphicFramePr>
            <a:graphicFrameLocks noGrp="1"/>
          </p:cNvGraphicFramePr>
          <p:nvPr/>
        </p:nvGraphicFramePr>
        <p:xfrm>
          <a:off x="6707616" y="4799454"/>
          <a:ext cx="2820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04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A2FA9D-C5A8-4260-BD7B-755D082E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93656"/>
              </p:ext>
            </p:extLst>
          </p:nvPr>
        </p:nvGraphicFramePr>
        <p:xfrm>
          <a:off x="7417307" y="5170294"/>
          <a:ext cx="73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0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28F4642-A9E6-434D-BAAD-9FB6D6942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73010"/>
              </p:ext>
            </p:extLst>
          </p:nvPr>
        </p:nvGraphicFramePr>
        <p:xfrm>
          <a:off x="737996" y="5688770"/>
          <a:ext cx="807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74">
                  <a:extLst>
                    <a:ext uri="{9D8B030D-6E8A-4147-A177-3AD203B41FA5}">
                      <a16:colId xmlns:a16="http://schemas.microsoft.com/office/drawing/2014/main" val="3805800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33161"/>
                  </a:ext>
                </a:extLst>
              </a:tr>
            </a:tbl>
          </a:graphicData>
        </a:graphic>
      </p:graphicFrame>
      <p:graphicFrame>
        <p:nvGraphicFramePr>
          <p:cNvPr id="39" name="PA-Table 38">
            <a:extLst>
              <a:ext uri="{FF2B5EF4-FFF2-40B4-BE49-F238E27FC236}">
                <a16:creationId xmlns:a16="http://schemas.microsoft.com/office/drawing/2014/main" id="{37E7FB9D-6DBD-4BD3-B3DF-4384F96E844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78775" y="5462968"/>
          <a:ext cx="8433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58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</a:tblGrid>
              <a:tr h="287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  <a:tr h="287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07671"/>
                  </a:ext>
                </a:extLst>
              </a:tr>
            </a:tbl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A8ECF6F0-50FD-4ECB-9149-4B15EC98EA5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691C852D-47AB-4750-B364-C342CD908E89}"/>
              </a:ext>
            </a:extLst>
          </p:cNvPr>
          <p:cNvGraphicFramePr>
            <a:graphicFrameLocks noGrp="1"/>
          </p:cNvGraphicFramePr>
          <p:nvPr/>
        </p:nvGraphicFramePr>
        <p:xfrm>
          <a:off x="6383264" y="2814596"/>
          <a:ext cx="4384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15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3643919966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501758840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6AD520E6-29F0-4207-B6DD-BB6769C639CE}"/>
              </a:ext>
            </a:extLst>
          </p:cNvPr>
          <p:cNvSpPr txBox="1"/>
          <p:nvPr/>
        </p:nvSpPr>
        <p:spPr>
          <a:xfrm>
            <a:off x="4433388" y="6194488"/>
            <a:ext cx="16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序列長度為</a:t>
            </a:r>
            <a:r>
              <a:rPr lang="en-US" altLang="zh-CN" dirty="0"/>
              <a:t>1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0712AC9-86A5-4153-ABEB-6E6DB392782B}"/>
              </a:ext>
            </a:extLst>
          </p:cNvPr>
          <p:cNvSpPr txBox="1"/>
          <p:nvPr/>
        </p:nvSpPr>
        <p:spPr>
          <a:xfrm>
            <a:off x="9664995" y="6194488"/>
            <a:ext cx="224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序列長度不為</a:t>
            </a:r>
            <a:r>
              <a:rPr lang="en-US" altLang="zh-CN" dirty="0"/>
              <a:t>1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8A0E2F1-4FDF-4CBB-9E52-50791426D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416" y="1375351"/>
            <a:ext cx="2695575" cy="2971800"/>
          </a:xfrm>
          <a:prstGeom prst="rect">
            <a:avLst/>
          </a:prstGeom>
        </p:spPr>
      </p:pic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C8088AC-AD55-41F9-83D9-D85F45A2B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21508"/>
              </p:ext>
            </p:extLst>
          </p:nvPr>
        </p:nvGraphicFramePr>
        <p:xfrm>
          <a:off x="3051629" y="6225411"/>
          <a:ext cx="7174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21">
                  <a:extLst>
                    <a:ext uri="{9D8B030D-6E8A-4147-A177-3AD203B41FA5}">
                      <a16:colId xmlns:a16="http://schemas.microsoft.com/office/drawing/2014/main" val="187140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temp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6647"/>
                  </a:ext>
                </a:extLst>
              </a:tr>
            </a:tbl>
          </a:graphicData>
        </a:graphic>
      </p:graphicFrame>
      <p:graphicFrame>
        <p:nvGraphicFramePr>
          <p:cNvPr id="25" name="PA-Table 37">
            <a:extLst>
              <a:ext uri="{FF2B5EF4-FFF2-40B4-BE49-F238E27FC236}">
                <a16:creationId xmlns:a16="http://schemas.microsoft.com/office/drawing/2014/main" id="{2DDEF677-43EF-4A02-B4F7-0FC6C9AF640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1026447"/>
              </p:ext>
            </p:extLst>
          </p:nvPr>
        </p:nvGraphicFramePr>
        <p:xfrm>
          <a:off x="3034064" y="4984874"/>
          <a:ext cx="73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0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</a:tbl>
          </a:graphicData>
        </a:graphic>
      </p:graphicFrame>
      <p:sp>
        <p:nvSpPr>
          <p:cNvPr id="24" name="乘號 23">
            <a:extLst>
              <a:ext uri="{FF2B5EF4-FFF2-40B4-BE49-F238E27FC236}">
                <a16:creationId xmlns:a16="http://schemas.microsoft.com/office/drawing/2014/main" id="{005F7EC9-25F0-48F1-B32B-110FD46645D5}"/>
              </a:ext>
            </a:extLst>
          </p:cNvPr>
          <p:cNvSpPr/>
          <p:nvPr/>
        </p:nvSpPr>
        <p:spPr>
          <a:xfrm>
            <a:off x="2908604" y="4438708"/>
            <a:ext cx="975360" cy="877824"/>
          </a:xfrm>
          <a:prstGeom prst="mathMultiply">
            <a:avLst>
              <a:gd name="adj1" fmla="val 124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1DA7736-D618-45AE-93D4-639A07D8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28112"/>
              </p:ext>
            </p:extLst>
          </p:nvPr>
        </p:nvGraphicFramePr>
        <p:xfrm>
          <a:off x="6707616" y="5726554"/>
          <a:ext cx="7174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21">
                  <a:extLst>
                    <a:ext uri="{9D8B030D-6E8A-4147-A177-3AD203B41FA5}">
                      <a16:colId xmlns:a16="http://schemas.microsoft.com/office/drawing/2014/main" val="187140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temp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6647"/>
                  </a:ext>
                </a:extLst>
              </a:tr>
            </a:tbl>
          </a:graphicData>
        </a:graphic>
      </p:graphicFrame>
      <p:sp>
        <p:nvSpPr>
          <p:cNvPr id="27" name="乘號 26">
            <a:extLst>
              <a:ext uri="{FF2B5EF4-FFF2-40B4-BE49-F238E27FC236}">
                <a16:creationId xmlns:a16="http://schemas.microsoft.com/office/drawing/2014/main" id="{AA7E4E4A-FE9C-4B23-961E-0ABD801F04E3}"/>
              </a:ext>
            </a:extLst>
          </p:cNvPr>
          <p:cNvSpPr/>
          <p:nvPr/>
        </p:nvSpPr>
        <p:spPr>
          <a:xfrm>
            <a:off x="6578646" y="4175122"/>
            <a:ext cx="975360" cy="877824"/>
          </a:xfrm>
          <a:prstGeom prst="mathMultiply">
            <a:avLst>
              <a:gd name="adj1" fmla="val 124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7CEE169-47F0-4857-9F4A-8A19C4EDD5E5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545870" y="5688770"/>
            <a:ext cx="1432905" cy="18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5CD255A-F566-4FBB-AB95-CCBEE7CD2415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545870" y="5874190"/>
            <a:ext cx="1432905" cy="16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弧形下彎 14">
            <a:extLst>
              <a:ext uri="{FF2B5EF4-FFF2-40B4-BE49-F238E27FC236}">
                <a16:creationId xmlns:a16="http://schemas.microsoft.com/office/drawing/2014/main" id="{C4CE219A-1065-4FE1-96E1-5BC8F64B2C0E}"/>
              </a:ext>
            </a:extLst>
          </p:cNvPr>
          <p:cNvSpPr/>
          <p:nvPr/>
        </p:nvSpPr>
        <p:spPr>
          <a:xfrm>
            <a:off x="7293935" y="4438708"/>
            <a:ext cx="733646" cy="3607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BF95E53-A320-4C88-A748-575EDC6D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90733"/>
              </p:ext>
            </p:extLst>
          </p:nvPr>
        </p:nvGraphicFramePr>
        <p:xfrm>
          <a:off x="5770772" y="5170294"/>
          <a:ext cx="807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74">
                  <a:extLst>
                    <a:ext uri="{9D8B030D-6E8A-4147-A177-3AD203B41FA5}">
                      <a16:colId xmlns:a16="http://schemas.microsoft.com/office/drawing/2014/main" val="3805800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33161"/>
                  </a:ext>
                </a:extLst>
              </a:tr>
            </a:tbl>
          </a:graphicData>
        </a:graphic>
      </p:graphicFrame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025B6E4-ADD2-4C86-A3B1-6F56E3B91AF0}"/>
              </a:ext>
            </a:extLst>
          </p:cNvPr>
          <p:cNvCxnSpPr>
            <a:cxnSpLocks/>
            <a:stCxn id="20" idx="1"/>
            <a:endCxn id="36" idx="3"/>
          </p:cNvCxnSpPr>
          <p:nvPr/>
        </p:nvCxnSpPr>
        <p:spPr>
          <a:xfrm flipH="1">
            <a:off x="6578646" y="5355714"/>
            <a:ext cx="83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C20CD7-CE1D-48AF-AD06-1089D49B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" y="757237"/>
            <a:ext cx="3086100" cy="5343525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2311CF-DA9F-45D8-A466-9F442C8D0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70633"/>
              </p:ext>
            </p:extLst>
          </p:nvPr>
        </p:nvGraphicFramePr>
        <p:xfrm>
          <a:off x="6420811" y="2073886"/>
          <a:ext cx="4333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6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List*</a:t>
                      </a:r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bool*</a:t>
                      </a:r>
                      <a:endParaRPr lang="zh-TW" altLang="en-US" dirty="0"/>
                    </a:p>
                  </a:txBody>
                  <a:tcPr>
                    <a:solidFill>
                      <a:srgbClr val="E47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neighbors</a:t>
                      </a:r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>
                    <a:solidFill>
                      <a:srgbClr val="E47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3499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381C57-9DEB-4BFB-9D38-5F3F5ADD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84865"/>
              </p:ext>
            </p:extLst>
          </p:nvPr>
        </p:nvGraphicFramePr>
        <p:xfrm>
          <a:off x="6420811" y="3105508"/>
          <a:ext cx="705987" cy="232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87">
                  <a:extLst>
                    <a:ext uri="{9D8B030D-6E8A-4147-A177-3AD203B41FA5}">
                      <a16:colId xmlns:a16="http://schemas.microsoft.com/office/drawing/2014/main" val="718352448"/>
                    </a:ext>
                  </a:extLst>
                </a:gridCol>
              </a:tblGrid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4438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List[1]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23563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96608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84213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List[V]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5260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B114B8-54E0-46ED-A1E0-C5D38B307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29231"/>
              </p:ext>
            </p:extLst>
          </p:nvPr>
        </p:nvGraphicFramePr>
        <p:xfrm>
          <a:off x="9342325" y="3105508"/>
          <a:ext cx="1411974" cy="232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87">
                  <a:extLst>
                    <a:ext uri="{9D8B030D-6E8A-4147-A177-3AD203B41FA5}">
                      <a16:colId xmlns:a16="http://schemas.microsoft.com/office/drawing/2014/main" val="718352448"/>
                    </a:ext>
                  </a:extLst>
                </a:gridCol>
                <a:gridCol w="705987">
                  <a:extLst>
                    <a:ext uri="{9D8B030D-6E8A-4147-A177-3AD203B41FA5}">
                      <a16:colId xmlns:a16="http://schemas.microsoft.com/office/drawing/2014/main" val="1805828650"/>
                    </a:ext>
                  </a:extLst>
                </a:gridCol>
              </a:tblGrid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4438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23563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96608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84213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526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BDDC16-A13F-4670-B3CD-C47E2AF75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166"/>
              </p:ext>
            </p:extLst>
          </p:nvPr>
        </p:nvGraphicFramePr>
        <p:xfrm>
          <a:off x="7126798" y="3595156"/>
          <a:ext cx="14119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9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3643919966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501758840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19117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27A897E-256F-46C6-B344-E48EA1347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1396"/>
              </p:ext>
            </p:extLst>
          </p:nvPr>
        </p:nvGraphicFramePr>
        <p:xfrm>
          <a:off x="7126798" y="5015207"/>
          <a:ext cx="11766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9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3643919966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501758840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19117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62ADC13-0E10-45E2-B731-FBFD28817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92051"/>
              </p:ext>
            </p:extLst>
          </p:nvPr>
        </p:nvGraphicFramePr>
        <p:xfrm>
          <a:off x="7126798" y="4084804"/>
          <a:ext cx="7059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9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19117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9732E54-9605-45EE-ABB9-B9AD6A7D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0028"/>
              </p:ext>
            </p:extLst>
          </p:nvPr>
        </p:nvGraphicFramePr>
        <p:xfrm>
          <a:off x="7126798" y="4525559"/>
          <a:ext cx="4706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9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19117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0262F5E-36A1-490D-A962-F25C2C0A4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27087"/>
              </p:ext>
            </p:extLst>
          </p:nvPr>
        </p:nvGraphicFramePr>
        <p:xfrm>
          <a:off x="7126798" y="3154401"/>
          <a:ext cx="23532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9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</a:tblGrid>
              <a:tr h="19117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7E9548-A843-41BE-915E-BC5C08F6E604}"/>
              </a:ext>
            </a:extLst>
          </p:cNvPr>
          <p:cNvSpPr txBox="1"/>
          <p:nvPr/>
        </p:nvSpPr>
        <p:spPr>
          <a:xfrm>
            <a:off x="4092095" y="597230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圖</a:t>
            </a:r>
            <a:r>
              <a:rPr lang="en-US" altLang="zh-CN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class - Graph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52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B49F4B9-A66A-424E-8F1D-2D61F4E5A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97" y="308871"/>
            <a:ext cx="9472326" cy="34211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2BA095B-2EA5-401F-B635-4FBA81744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36" y="4336610"/>
            <a:ext cx="2671746" cy="177448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6495910D-B213-4754-B095-DDB5B16973DE}"/>
              </a:ext>
            </a:extLst>
          </p:cNvPr>
          <p:cNvSpPr/>
          <p:nvPr/>
        </p:nvSpPr>
        <p:spPr>
          <a:xfrm>
            <a:off x="754539" y="5256263"/>
            <a:ext cx="349413" cy="349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984DDCF-A2E5-4095-BF68-89B7A0D14DF4}"/>
              </a:ext>
            </a:extLst>
          </p:cNvPr>
          <p:cNvCxnSpPr>
            <a:cxnSpLocks/>
          </p:cNvCxnSpPr>
          <p:nvPr/>
        </p:nvCxnSpPr>
        <p:spPr>
          <a:xfrm flipV="1">
            <a:off x="1010615" y="5130513"/>
            <a:ext cx="186673" cy="186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2CFF775-8082-43A7-8D57-5D1C149694B4}"/>
              </a:ext>
            </a:extLst>
          </p:cNvPr>
          <p:cNvCxnSpPr>
            <a:cxnSpLocks/>
          </p:cNvCxnSpPr>
          <p:nvPr/>
        </p:nvCxnSpPr>
        <p:spPr>
          <a:xfrm>
            <a:off x="1054465" y="5536274"/>
            <a:ext cx="281354" cy="2721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AE6696F-3164-42A1-A4B8-0B3999858AD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929246" y="5605676"/>
            <a:ext cx="11153" cy="202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923C67A-6709-4B70-973E-7B593FCE73FB}"/>
              </a:ext>
            </a:extLst>
          </p:cNvPr>
          <p:cNvCxnSpPr>
            <a:cxnSpLocks/>
          </p:cNvCxnSpPr>
          <p:nvPr/>
        </p:nvCxnSpPr>
        <p:spPr>
          <a:xfrm flipH="1">
            <a:off x="537662" y="5536274"/>
            <a:ext cx="235271" cy="2721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AA5934DA-2990-4EF7-9F95-79F6AB7C6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81" y="4429947"/>
            <a:ext cx="2671746" cy="1774480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D0536A53-C7A2-4A77-9E4F-2BED3E52AA5F}"/>
              </a:ext>
            </a:extLst>
          </p:cNvPr>
          <p:cNvSpPr/>
          <p:nvPr/>
        </p:nvSpPr>
        <p:spPr>
          <a:xfrm>
            <a:off x="3272684" y="5349600"/>
            <a:ext cx="349413" cy="349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005CA07-8FE2-4B9C-8311-76A404E01B38}"/>
              </a:ext>
            </a:extLst>
          </p:cNvPr>
          <p:cNvCxnSpPr>
            <a:cxnSpLocks/>
          </p:cNvCxnSpPr>
          <p:nvPr/>
        </p:nvCxnSpPr>
        <p:spPr>
          <a:xfrm flipV="1">
            <a:off x="3528760" y="5223850"/>
            <a:ext cx="186673" cy="186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3B59C76-0F73-40ED-8661-A68403FDDF93}"/>
              </a:ext>
            </a:extLst>
          </p:cNvPr>
          <p:cNvCxnSpPr>
            <a:cxnSpLocks/>
          </p:cNvCxnSpPr>
          <p:nvPr/>
        </p:nvCxnSpPr>
        <p:spPr>
          <a:xfrm>
            <a:off x="3572610" y="5629611"/>
            <a:ext cx="281354" cy="2721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AFE89F7-FF8A-4C73-8D83-479DFA6BC9D5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3447391" y="5699013"/>
            <a:ext cx="11153" cy="202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1A34BF6-31CB-49C5-ACFB-12325BCDCD7F}"/>
              </a:ext>
            </a:extLst>
          </p:cNvPr>
          <p:cNvCxnSpPr>
            <a:cxnSpLocks/>
          </p:cNvCxnSpPr>
          <p:nvPr/>
        </p:nvCxnSpPr>
        <p:spPr>
          <a:xfrm flipH="1">
            <a:off x="3055807" y="5629611"/>
            <a:ext cx="235271" cy="2721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1A381A63-94BE-4F16-BBE8-50A1A8FDA5CC}"/>
              </a:ext>
            </a:extLst>
          </p:cNvPr>
          <p:cNvSpPr/>
          <p:nvPr/>
        </p:nvSpPr>
        <p:spPr>
          <a:xfrm>
            <a:off x="3635399" y="4944916"/>
            <a:ext cx="349413" cy="349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DB2610A-BABE-44C1-A14A-6D90FCD7B82C}"/>
              </a:ext>
            </a:extLst>
          </p:cNvPr>
          <p:cNvCxnSpPr>
            <a:cxnSpLocks/>
          </p:cNvCxnSpPr>
          <p:nvPr/>
        </p:nvCxnSpPr>
        <p:spPr>
          <a:xfrm flipV="1">
            <a:off x="3914977" y="4828721"/>
            <a:ext cx="342367" cy="116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435FCEF0-29E2-434A-A9A2-4716F5BFE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16" y="4061792"/>
            <a:ext cx="3124200" cy="2162175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936BAD6F-93C5-42BB-AA48-92C5B14555BD}"/>
              </a:ext>
            </a:extLst>
          </p:cNvPr>
          <p:cNvSpPr txBox="1"/>
          <p:nvPr/>
        </p:nvSpPr>
        <p:spPr>
          <a:xfrm>
            <a:off x="6265989" y="5013387"/>
            <a:ext cx="12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7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-图片 1">
            <a:extLst>
              <a:ext uri="{FF2B5EF4-FFF2-40B4-BE49-F238E27FC236}">
                <a16:creationId xmlns:a16="http://schemas.microsoft.com/office/drawing/2014/main" id="{05E1F970-85DF-4E2F-B647-762D7D4F6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8935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32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273</Words>
  <Application>Microsoft Office PowerPoint</Application>
  <PresentationFormat>寬螢幕</PresentationFormat>
  <Paragraphs>86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Adobe 繁黑體 Std B</vt:lpstr>
      <vt:lpstr>等线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KeyCat</dc:creator>
  <cp:lastModifiedBy>KeyCat</cp:lastModifiedBy>
  <cp:revision>11</cp:revision>
  <dcterms:created xsi:type="dcterms:W3CDTF">2019-05-11T08:39:15Z</dcterms:created>
  <dcterms:modified xsi:type="dcterms:W3CDTF">2019-05-13T02:14:15Z</dcterms:modified>
</cp:coreProperties>
</file>