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297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</a:t>
            </a:r>
            <a:r>
              <a:rPr lang="en-US" altLang="zh-CN" dirty="0"/>
              <a:t>---</a:t>
            </a:r>
            <a:r>
              <a:rPr lang="zh-CN" altLang="en-US" dirty="0"/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044429"/>
          </a:xfrm>
        </p:spPr>
        <p:txBody>
          <a:bodyPr/>
          <a:lstStyle/>
          <a:p>
            <a:pPr marL="0" lvl="1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指向文件内容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读写从指针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当前位置向后进行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98058"/>
              </p:ext>
            </p:extLst>
          </p:nvPr>
        </p:nvGraphicFramePr>
        <p:xfrm>
          <a:off x="1071459" y="3531595"/>
          <a:ext cx="9339278" cy="250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748">
                  <a:extLst>
                    <a:ext uri="{9D8B030D-6E8A-4147-A177-3AD203B41FA5}">
                      <a16:colId xmlns:a16="http://schemas.microsoft.com/office/drawing/2014/main" val="4105967286"/>
                    </a:ext>
                  </a:extLst>
                </a:gridCol>
                <a:gridCol w="7063530">
                  <a:extLst>
                    <a:ext uri="{9D8B030D-6E8A-4147-A177-3AD203B41FA5}">
                      <a16:colId xmlns:a16="http://schemas.microsoft.com/office/drawing/2014/main" val="1331484359"/>
                    </a:ext>
                  </a:extLst>
                </a:gridCol>
              </a:tblGrid>
              <a:tr h="3902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31767"/>
                  </a:ext>
                </a:extLst>
              </a:tr>
              <a:tr h="928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f.seek</a:t>
                      </a:r>
                      <a:r>
                        <a:rPr lang="en-US" altLang="zh-CN" dirty="0"/>
                        <a:t>(offset, whence)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通过向一个参考点添加 </a:t>
                      </a:r>
                      <a:r>
                        <a:rPr lang="en-US" altLang="zh-CN" dirty="0"/>
                        <a:t>offset </a:t>
                      </a:r>
                      <a:r>
                        <a:rPr lang="zh-CN" altLang="en-US" dirty="0"/>
                        <a:t>来计算指针移动到的位置；参考点由 </a:t>
                      </a:r>
                      <a:r>
                        <a:rPr lang="en-US" altLang="zh-CN" dirty="0"/>
                        <a:t>whence </a:t>
                      </a:r>
                      <a:r>
                        <a:rPr lang="zh-CN" altLang="en-US" dirty="0"/>
                        <a:t>参数指定。 </a:t>
                      </a:r>
                      <a:r>
                        <a:rPr lang="en-US" altLang="zh-CN" dirty="0"/>
                        <a:t>whence </a:t>
                      </a:r>
                      <a:r>
                        <a:rPr lang="zh-CN" altLang="en-US" dirty="0"/>
                        <a:t>的 </a:t>
                      </a:r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值表示从文件开头起算，</a:t>
                      </a:r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表示使用当前文件位置，</a:t>
                      </a:r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表示使用文件末尾作为参考点。 </a:t>
                      </a:r>
                      <a:r>
                        <a:rPr lang="en-US" altLang="zh-CN" dirty="0"/>
                        <a:t>whence </a:t>
                      </a:r>
                      <a:r>
                        <a:rPr lang="zh-CN" altLang="en-US" dirty="0"/>
                        <a:t>如果省略则默认值为 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，即使用文件开头作为参考点。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69604"/>
                  </a:ext>
                </a:extLst>
              </a:tr>
              <a:tr h="928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f.tell</a:t>
                      </a:r>
                      <a:r>
                        <a:rPr lang="en-US" altLang="zh-CN" dirty="0"/>
                        <a:t>()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返回一个整数，给出文件对象在文件中的当前位置，表示为二进制模式下时从文件开始的字节数，以及文本模式下的意义不明的数字。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6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文件指针实例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48246"/>
            <a:ext cx="5607338" cy="2133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480832"/>
            <a:ext cx="2991004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文件读取方法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29398"/>
              </p:ext>
            </p:extLst>
          </p:nvPr>
        </p:nvGraphicFramePr>
        <p:xfrm>
          <a:off x="1023938" y="2286000"/>
          <a:ext cx="10853973" cy="350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62">
                  <a:extLst>
                    <a:ext uri="{9D8B030D-6E8A-4147-A177-3AD203B41FA5}">
                      <a16:colId xmlns:a16="http://schemas.microsoft.com/office/drawing/2014/main" val="1249815617"/>
                    </a:ext>
                  </a:extLst>
                </a:gridCol>
                <a:gridCol w="9121611">
                  <a:extLst>
                    <a:ext uri="{9D8B030D-6E8A-4147-A177-3AD203B41FA5}">
                      <a16:colId xmlns:a16="http://schemas.microsoft.com/office/drawing/2014/main" val="3543823146"/>
                    </a:ext>
                  </a:extLst>
                </a:gridCol>
              </a:tblGrid>
              <a:tr h="47994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方法名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98543922"/>
                  </a:ext>
                </a:extLst>
              </a:tr>
              <a:tr h="100936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f.read</a:t>
                      </a:r>
                      <a:r>
                        <a:rPr lang="en-US" altLang="zh-CN" dirty="0"/>
                        <a:t>(size)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读取一些数据并将其作为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字符串</a:t>
                      </a:r>
                      <a:r>
                        <a:rPr lang="zh-CN" altLang="en-US" dirty="0"/>
                        <a:t>（在文本模式下）返回。 </a:t>
                      </a:r>
                      <a:r>
                        <a:rPr lang="en-US" altLang="zh-CN" dirty="0"/>
                        <a:t>size </a:t>
                      </a:r>
                      <a:r>
                        <a:rPr lang="zh-CN" altLang="en-US" dirty="0"/>
                        <a:t>为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可选参数</a:t>
                      </a:r>
                      <a:r>
                        <a:rPr lang="zh-CN" altLang="en-US" dirty="0"/>
                        <a:t>。 当 </a:t>
                      </a:r>
                      <a:r>
                        <a:rPr lang="en-US" altLang="zh-CN" dirty="0"/>
                        <a:t>size </a:t>
                      </a:r>
                      <a:r>
                        <a:rPr lang="zh-CN" altLang="en-US" dirty="0"/>
                        <a:t>被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省略或者为负数</a:t>
                      </a:r>
                      <a:r>
                        <a:rPr lang="zh-CN" altLang="en-US" dirty="0"/>
                        <a:t>时，将读取并返回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整个文件的内容</a:t>
                      </a:r>
                      <a:r>
                        <a:rPr lang="zh-CN" altLang="en-US" dirty="0"/>
                        <a:t>；当取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其他值</a:t>
                      </a:r>
                      <a:r>
                        <a:rPr lang="zh-CN" altLang="en-US" dirty="0"/>
                        <a:t>时，将读取并返回至多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size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个</a:t>
                      </a:r>
                      <a:r>
                        <a:rPr lang="zh-CN" altLang="en-US" dirty="0"/>
                        <a:t>字符（在文本模式下）。 如果已到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达文件末尾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f.read</a:t>
                      </a:r>
                      <a:r>
                        <a:rPr lang="en-US" altLang="zh-CN" dirty="0"/>
                        <a:t>() </a:t>
                      </a:r>
                      <a:r>
                        <a:rPr lang="zh-CN" altLang="en-US" dirty="0"/>
                        <a:t>将返回一个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空字符串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('')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88634775"/>
                  </a:ext>
                </a:extLst>
              </a:tr>
              <a:tr h="100936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f.readline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从文件中读取一行作为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字符串</a:t>
                      </a:r>
                      <a:r>
                        <a:rPr lang="zh-CN" altLang="en-US" dirty="0"/>
                        <a:t>返回，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换行符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\n</a:t>
                      </a:r>
                      <a:r>
                        <a:rPr lang="zh-CN" altLang="en-US" dirty="0"/>
                        <a:t>）留在字符串的末尾。如果 </a:t>
                      </a:r>
                      <a:r>
                        <a:rPr lang="en-US" altLang="zh-CN" dirty="0" err="1"/>
                        <a:t>f.readline</a:t>
                      </a:r>
                      <a:r>
                        <a:rPr lang="en-US" altLang="zh-CN" dirty="0"/>
                        <a:t>()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返回空串</a:t>
                      </a:r>
                      <a:r>
                        <a:rPr lang="zh-CN" altLang="en-US" dirty="0"/>
                        <a:t>，则表示已经到达了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文件末尾</a:t>
                      </a:r>
                      <a:r>
                        <a:rPr lang="zh-CN" altLang="en-US" dirty="0"/>
                        <a:t>。若为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空行</a:t>
                      </a:r>
                      <a:r>
                        <a:rPr lang="zh-CN" altLang="en-US" dirty="0"/>
                        <a:t>，返回字符串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‘\n’</a:t>
                      </a:r>
                      <a:r>
                        <a:rPr lang="zh-CN" altLang="en-US" dirty="0"/>
                        <a:t>。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60601529"/>
                  </a:ext>
                </a:extLst>
              </a:tr>
              <a:tr h="100936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f.readlines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一次性读取文本的所有内容，并以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列表</a:t>
                      </a:r>
                      <a:r>
                        <a:rPr lang="zh-CN" altLang="en-US" dirty="0"/>
                        <a:t>的形式返回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5803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文件读取示例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DA790E-8974-4EFB-88A6-10DA8B1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83026"/>
            <a:ext cx="4740567" cy="4661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676D90-3FCC-4627-A5F5-7DB5CE0B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51" y="1595828"/>
            <a:ext cx="2015710" cy="8102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23529A-3F2F-4A77-AAB9-177E694B5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51" y="2485296"/>
            <a:ext cx="1224134" cy="7573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DA4523-072E-4206-9EF8-B115C39B2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251" y="3544293"/>
            <a:ext cx="1898083" cy="13412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541DA2-A94F-47D6-974B-0F815B812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557" y="5095112"/>
            <a:ext cx="6600784" cy="9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读取文件中的数据并绘图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11" y="2257703"/>
            <a:ext cx="2648961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8328" y="3152632"/>
            <a:ext cx="411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读取文件中的数据，每行的两个数分别代表一个点的横坐标和纵坐标，绘制由这些点形成的曲线。</a:t>
            </a:r>
          </a:p>
        </p:txBody>
      </p:sp>
    </p:spTree>
    <p:extLst>
      <p:ext uri="{BB962C8B-B14F-4D97-AF65-F5344CB8AC3E}">
        <p14:creationId xmlns:p14="http://schemas.microsoft.com/office/powerpoint/2010/main" val="422491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读取文件中的数据并绘图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84" y="4253991"/>
            <a:ext cx="4750594" cy="2564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78CFFC-2DDB-4B4F-827C-1471AD70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661557"/>
            <a:ext cx="9202867" cy="26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568D5-DE85-4FB8-97FD-CE361FFF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利用列表推导式和高阶函数获取文件中的数据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BB6A3-825C-4D68-AAEC-0C06123B8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039690"/>
            <a:ext cx="8738307" cy="41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6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文件写入方法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222955"/>
              </p:ext>
            </p:extLst>
          </p:nvPr>
        </p:nvGraphicFramePr>
        <p:xfrm>
          <a:off x="1023938" y="2286000"/>
          <a:ext cx="10353746" cy="325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668">
                  <a:extLst>
                    <a:ext uri="{9D8B030D-6E8A-4147-A177-3AD203B41FA5}">
                      <a16:colId xmlns:a16="http://schemas.microsoft.com/office/drawing/2014/main" val="3494370610"/>
                    </a:ext>
                  </a:extLst>
                </a:gridCol>
                <a:gridCol w="8366078">
                  <a:extLst>
                    <a:ext uri="{9D8B030D-6E8A-4147-A177-3AD203B41FA5}">
                      <a16:colId xmlns:a16="http://schemas.microsoft.com/office/drawing/2014/main" val="2289512036"/>
                    </a:ext>
                  </a:extLst>
                </a:gridCol>
              </a:tblGrid>
              <a:tr h="60732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方法名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21468678"/>
                  </a:ext>
                </a:extLst>
              </a:tr>
              <a:tr h="1326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f.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write()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>
                          <a:latin typeface="+mn-ea"/>
                          <a:ea typeface="+mn-ea"/>
                        </a:rPr>
                        <a:t>将给定的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字符串</a:t>
                      </a:r>
                      <a:r>
                        <a:rPr lang="zh-CN" altLang="en-US" sz="2400" b="0" dirty="0">
                          <a:latin typeface="+mn-ea"/>
                          <a:ea typeface="+mn-ea"/>
                        </a:rPr>
                        <a:t>或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字节流</a:t>
                      </a:r>
                      <a:r>
                        <a:rPr lang="zh-CN" altLang="en-US" sz="2400" b="0" dirty="0">
                          <a:latin typeface="+mn-ea"/>
                          <a:ea typeface="+mn-ea"/>
                        </a:rPr>
                        <a:t>对象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写入文件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1840872"/>
                  </a:ext>
                </a:extLst>
              </a:tr>
              <a:tr h="1326107">
                <a:tc>
                  <a:txBody>
                    <a:bodyPr/>
                    <a:lstStyle/>
                    <a:p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f. </a:t>
                      </a:r>
                      <a:r>
                        <a:rPr lang="en-US" altLang="zh-CN" sz="24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writelines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1">
                        <a:spcBef>
                          <a:spcPts val="0"/>
                        </a:spcBef>
                      </a:pPr>
                      <a:r>
                        <a:rPr lang="zh-CN" altLang="en-US" sz="2400" b="0" dirty="0">
                          <a:latin typeface="+mn-ea"/>
                          <a:ea typeface="+mn-ea"/>
                        </a:rPr>
                        <a:t>将以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字符串</a:t>
                      </a:r>
                      <a:r>
                        <a:rPr lang="zh-CN" altLang="en-US" sz="2400" b="0" dirty="0">
                          <a:latin typeface="+mn-ea"/>
                          <a:ea typeface="+mn-ea"/>
                        </a:rPr>
                        <a:t>为元素的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列表</a:t>
                      </a:r>
                      <a:r>
                        <a:rPr lang="zh-CN" altLang="en-US" sz="2400" b="0" dirty="0">
                          <a:latin typeface="+mn-ea"/>
                          <a:ea typeface="+mn-ea"/>
                        </a:rPr>
                        <a:t>写入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文件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不会在元素后加换行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9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5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文件写入实例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65" y="2131325"/>
            <a:ext cx="6827372" cy="402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833" y="2131325"/>
            <a:ext cx="3016405" cy="19114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833" y="4503097"/>
            <a:ext cx="2927500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8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常用文件操作方法（</a:t>
            </a:r>
            <a:r>
              <a:rPr lang="en-US" altLang="zh-CN" dirty="0" err="1"/>
              <a:t>os</a:t>
            </a:r>
            <a:r>
              <a:rPr lang="zh-CN" altLang="en-US" dirty="0"/>
              <a:t>模块）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68679"/>
              </p:ext>
            </p:extLst>
          </p:nvPr>
        </p:nvGraphicFramePr>
        <p:xfrm>
          <a:off x="1369534" y="1865193"/>
          <a:ext cx="9374666" cy="457816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589153">
                  <a:extLst>
                    <a:ext uri="{9D8B030D-6E8A-4147-A177-3AD203B41FA5}">
                      <a16:colId xmlns:a16="http://schemas.microsoft.com/office/drawing/2014/main" val="738802433"/>
                    </a:ext>
                  </a:extLst>
                </a:gridCol>
                <a:gridCol w="5785513">
                  <a:extLst>
                    <a:ext uri="{9D8B030D-6E8A-4147-A177-3AD203B41FA5}">
                      <a16:colId xmlns:a16="http://schemas.microsoft.com/office/drawing/2014/main" val="2975817423"/>
                    </a:ext>
                  </a:extLst>
                </a:gridCol>
              </a:tblGrid>
              <a:tr h="252515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方法名（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import </a:t>
                      </a:r>
                      <a:r>
                        <a:rPr lang="en-US" altLang="zh-CN" sz="11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93370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.getcwd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得到当前工作目录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96495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.chdir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(path)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切换工作目录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87230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.listdir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(path='.')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返回指定目录下的所有文件和目录名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49183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.split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返回一个路径的目录名和文件名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14934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.remove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(path, *, 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dir_fd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删除一个文件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80327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.rmdir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(path, *, 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dir_fd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删除空目录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049"/>
                  </a:ext>
                </a:extLst>
              </a:tr>
              <a:tr h="432883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.makedirs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name, mode=0o777, 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exist_ok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=False)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创建多级目录，如：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'./python/test'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82678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.removedirs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(name)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删除多级目录，如：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'./python/test'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41462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.splitext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分离扩展名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8441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.dirname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获取文件名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19720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.splitext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分离扩展名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79939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.mkdir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(path, mode=0o777, *, 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dir_fd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创建单个目录，如：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'test'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85186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.rename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oldname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","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newname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重命名文件或目录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3575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.getsize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("filename")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获取文件大小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17544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.system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('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69756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.chmod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("file")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修改文件权限与时间戳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7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6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程序</a:t>
            </a:r>
            <a:r>
              <a:rPr lang="zh-CN" altLang="en-US" sz="2400" dirty="0">
                <a:latin typeface="+mn-ea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数据</a:t>
            </a:r>
            <a:r>
              <a:rPr lang="zh-CN" altLang="en-US" sz="2400" dirty="0">
                <a:latin typeface="+mn-ea"/>
              </a:rPr>
              <a:t>读取和处理都是在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内存</a:t>
            </a:r>
            <a:r>
              <a:rPr lang="zh-CN" altLang="en-US" sz="2400" dirty="0">
                <a:latin typeface="+mn-ea"/>
              </a:rPr>
              <a:t>中进行的，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程序</a:t>
            </a:r>
            <a:r>
              <a:rPr lang="zh-CN" altLang="en-US" sz="2400" dirty="0">
                <a:latin typeface="+mn-ea"/>
              </a:rPr>
              <a:t>设计结束或关闭后，内存中的这些数据也会随之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消失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目的：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320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将数据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重复使用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长期使用，</a:t>
            </a:r>
            <a:r>
              <a:rPr lang="zh-CN" altLang="en-US" sz="2400" dirty="0">
                <a:latin typeface="+mn-ea"/>
              </a:rPr>
              <a:t>不因程序结束或断电而消失</a:t>
            </a:r>
            <a:endParaRPr lang="en-US" altLang="zh-CN" sz="2400" dirty="0">
              <a:latin typeface="+mn-ea"/>
            </a:endParaRPr>
          </a:p>
          <a:p>
            <a:pPr marL="4320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文件是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信息交换</a:t>
            </a:r>
            <a:r>
              <a:rPr lang="zh-CN" altLang="en-US" sz="2400" dirty="0">
                <a:latin typeface="+mn-ea"/>
              </a:rPr>
              <a:t>的重要途径</a:t>
            </a:r>
          </a:p>
          <a:p>
            <a:pPr marL="4320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可以消除计算机内存对数据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体积的限制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320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可以处理远超过内存大小的数据量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保存形式：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32000" lvl="2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文本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二进制</a:t>
            </a:r>
            <a:r>
              <a:rPr lang="zh-CN" altLang="en-US" sz="2400" dirty="0">
                <a:latin typeface="+mn-ea"/>
              </a:rPr>
              <a:t>形式</a:t>
            </a:r>
          </a:p>
          <a:p>
            <a:pPr marL="4320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存放于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外部存储器</a:t>
            </a:r>
            <a:r>
              <a:rPr lang="zh-CN" altLang="en-US" sz="2400" dirty="0">
                <a:latin typeface="+mn-ea"/>
              </a:rPr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常用文件操作方法（</a:t>
            </a:r>
            <a:r>
              <a:rPr lang="en-US" altLang="zh-CN" dirty="0" err="1"/>
              <a:t>shutil</a:t>
            </a:r>
            <a:r>
              <a:rPr lang="zh-CN" altLang="en-US" dirty="0"/>
              <a:t>模块）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66717"/>
              </p:ext>
            </p:extLst>
          </p:nvPr>
        </p:nvGraphicFramePr>
        <p:xfrm>
          <a:off x="1023938" y="2286000"/>
          <a:ext cx="10390140" cy="377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298">
                  <a:extLst>
                    <a:ext uri="{9D8B030D-6E8A-4147-A177-3AD203B41FA5}">
                      <a16:colId xmlns:a16="http://schemas.microsoft.com/office/drawing/2014/main" val="2884644609"/>
                    </a:ext>
                  </a:extLst>
                </a:gridCol>
                <a:gridCol w="6450842">
                  <a:extLst>
                    <a:ext uri="{9D8B030D-6E8A-4147-A177-3AD203B41FA5}">
                      <a16:colId xmlns:a16="http://schemas.microsoft.com/office/drawing/2014/main" val="409326037"/>
                    </a:ext>
                  </a:extLst>
                </a:gridCol>
              </a:tblGrid>
              <a:tr h="43445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方法名（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import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shutil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74833"/>
                  </a:ext>
                </a:extLst>
              </a:tr>
              <a:tr h="6676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shutil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.copyfile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oldfile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","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newfile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复制文件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96173"/>
                  </a:ext>
                </a:extLst>
              </a:tr>
              <a:tr h="6676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shutil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.copy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oldfile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","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newfile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复制文件或文件夹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76981"/>
                  </a:ext>
                </a:extLst>
              </a:tr>
              <a:tr h="6676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shutil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.copytree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olddir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","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newdir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复制文件夹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75441"/>
                  </a:ext>
                </a:extLst>
              </a:tr>
              <a:tr h="6676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shutil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.move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oldpos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","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newpos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移动文件或文件夹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0051"/>
                  </a:ext>
                </a:extLst>
              </a:tr>
              <a:tr h="6676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shutil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.rmtree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删除目录（空目录、非空目录）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4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48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格式文件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919785"/>
            <a:ext cx="10126093" cy="4389575"/>
          </a:xfrm>
        </p:spPr>
        <p:txBody>
          <a:bodyPr>
            <a:normAutofit fontScale="92500"/>
          </a:bodyPr>
          <a:lstStyle/>
          <a:p>
            <a:r>
              <a:rPr lang="zh-CN" altLang="en-US" sz="2600" dirty="0">
                <a:latin typeface="+mn-ea"/>
              </a:rPr>
              <a:t>逗号分隔值（</a:t>
            </a:r>
            <a:r>
              <a:rPr lang="en-US" altLang="zh-CN" sz="2600" dirty="0">
                <a:latin typeface="+mn-ea"/>
              </a:rPr>
              <a:t>Comma-Separated Values</a:t>
            </a:r>
            <a:r>
              <a:rPr lang="zh-CN" altLang="en-US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CSV</a:t>
            </a:r>
            <a:r>
              <a:rPr lang="zh-CN" altLang="en-US" sz="2600" dirty="0">
                <a:latin typeface="+mn-ea"/>
              </a:rPr>
              <a:t>，有时也称为字符分隔值，因为分隔字符也可以不是逗号）文件，其文件以纯文本形式存储表格数据（数字和文本）。</a:t>
            </a:r>
            <a:endParaRPr lang="en-US" altLang="zh-CN" sz="2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CSV</a:t>
            </a:r>
            <a:r>
              <a:rPr lang="zh-CN" altLang="en-US" dirty="0">
                <a:latin typeface="+mn-ea"/>
              </a:rPr>
              <a:t>文件由任意数目的记录组成，记录间以某种换行符分隔；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每条记录由字段组成，字段间的分隔符是其它字符或字符串，最常见的是逗号或制表符。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所有记录都有完全相同的字段序列。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都是纯文本文件。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开头不留空，以行为单位。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可含或不含列名，含列名则居文件第一行。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一行数据不跨行，无空行。</a:t>
            </a:r>
          </a:p>
        </p:txBody>
      </p:sp>
    </p:spTree>
    <p:extLst>
      <p:ext uri="{BB962C8B-B14F-4D97-AF65-F5344CB8AC3E}">
        <p14:creationId xmlns:p14="http://schemas.microsoft.com/office/powerpoint/2010/main" val="42014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2594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行和列构成的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二维</a:t>
            </a:r>
            <a:r>
              <a:rPr lang="zh-CN" altLang="en-US" sz="2400" dirty="0">
                <a:latin typeface="+mn-ea"/>
              </a:rPr>
              <a:t>数据。通常可以使用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列表嵌套</a:t>
            </a:r>
            <a:r>
              <a:rPr lang="zh-CN" altLang="en-US" sz="2400" dirty="0">
                <a:latin typeface="+mn-ea"/>
              </a:rPr>
              <a:t>的方法对其进行处理，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外层</a:t>
            </a:r>
            <a:r>
              <a:rPr lang="zh-CN" altLang="en-US" sz="2400" dirty="0">
                <a:latin typeface="+mn-ea"/>
              </a:rPr>
              <a:t>列表包含所有行，每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zh-CN" altLang="en-US" sz="2400" dirty="0">
                <a:latin typeface="+mn-ea"/>
              </a:rPr>
              <a:t>为其一个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元素</a:t>
            </a:r>
            <a:r>
              <a:rPr lang="zh-CN" altLang="en-US" sz="2400" dirty="0">
                <a:latin typeface="+mn-ea"/>
              </a:rPr>
              <a:t>；每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zh-CN" altLang="en-US" sz="2400" dirty="0">
                <a:latin typeface="+mn-ea"/>
              </a:rPr>
              <a:t>又可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按逗号</a:t>
            </a:r>
            <a:r>
              <a:rPr lang="zh-CN" altLang="en-US" sz="2400" dirty="0">
                <a:latin typeface="+mn-ea"/>
              </a:rPr>
              <a:t>（或其他分隔符）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分割</a:t>
            </a:r>
            <a:r>
              <a:rPr lang="zh-CN" altLang="en-US" sz="2400" dirty="0">
                <a:latin typeface="+mn-ea"/>
              </a:rPr>
              <a:t>成一个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列表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5391" y="3575383"/>
            <a:ext cx="5476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[['</a:t>
            </a:r>
            <a:r>
              <a:rPr lang="zh-CN" altLang="en-US" dirty="0"/>
              <a:t>姓名</a:t>
            </a:r>
            <a:r>
              <a:rPr lang="en-US" altLang="zh-CN" dirty="0"/>
              <a:t>', 'C</a:t>
            </a:r>
            <a:r>
              <a:rPr lang="zh-CN" altLang="en-US" dirty="0"/>
              <a:t>语言</a:t>
            </a:r>
            <a:r>
              <a:rPr lang="en-US" altLang="zh-CN" dirty="0"/>
              <a:t>', 'Java', 'Python', 'C#', '</a:t>
            </a:r>
            <a:r>
              <a:rPr lang="en-US" altLang="zh-CN" dirty="0" err="1"/>
              <a:t>Javascript</a:t>
            </a:r>
            <a:r>
              <a:rPr lang="en-US" altLang="zh-CN" dirty="0"/>
              <a:t>'], </a:t>
            </a:r>
          </a:p>
          <a:p>
            <a:r>
              <a:rPr lang="en-US" altLang="zh-CN" dirty="0"/>
              <a:t>['</a:t>
            </a:r>
            <a:r>
              <a:rPr lang="zh-CN" altLang="en-US" dirty="0"/>
              <a:t>罗明</a:t>
            </a:r>
            <a:r>
              <a:rPr lang="en-US" altLang="zh-CN" dirty="0"/>
              <a:t>', '95', '96', '85', '63', '91'], </a:t>
            </a:r>
          </a:p>
          <a:p>
            <a:r>
              <a:rPr lang="en-US" altLang="zh-CN" dirty="0"/>
              <a:t>['</a:t>
            </a:r>
            <a:r>
              <a:rPr lang="zh-CN" altLang="en-US" dirty="0"/>
              <a:t>朱佳</a:t>
            </a:r>
            <a:r>
              <a:rPr lang="en-US" altLang="zh-CN" dirty="0"/>
              <a:t>', '75', '93', '66', '85', '88'], </a:t>
            </a:r>
          </a:p>
          <a:p>
            <a:r>
              <a:rPr lang="en-US" altLang="zh-CN" dirty="0"/>
              <a:t>['</a:t>
            </a:r>
            <a:r>
              <a:rPr lang="zh-CN" altLang="en-US" dirty="0"/>
              <a:t>李思</a:t>
            </a:r>
            <a:r>
              <a:rPr lang="en-US" altLang="zh-CN" dirty="0"/>
              <a:t>', '86', '76', '96', '93', '67'], </a:t>
            </a:r>
          </a:p>
          <a:p>
            <a:r>
              <a:rPr lang="en-US" altLang="zh-CN" dirty="0"/>
              <a:t>['</a:t>
            </a:r>
            <a:r>
              <a:rPr lang="zh-CN" altLang="en-US" dirty="0"/>
              <a:t>郑君</a:t>
            </a:r>
            <a:r>
              <a:rPr lang="en-US" altLang="zh-CN" dirty="0"/>
              <a:t>', '88', '98', '76', '90', '89'], </a:t>
            </a:r>
          </a:p>
          <a:p>
            <a:r>
              <a:rPr lang="en-US" altLang="zh-CN" dirty="0"/>
              <a:t>['</a:t>
            </a:r>
            <a:r>
              <a:rPr lang="zh-CN" altLang="en-US" dirty="0"/>
              <a:t>王雪</a:t>
            </a:r>
            <a:r>
              <a:rPr lang="en-US" altLang="zh-CN" dirty="0"/>
              <a:t>', '99', '96', '91', '88', '86']]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75" y="3613108"/>
            <a:ext cx="4496031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文件处理实例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1725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现有学生课程成绩的文件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score.csv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，其中存有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名同学各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门课成绩，试读取文件中的数据并按要求进行处理。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4128" y="313947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55726"/>
            <a:ext cx="5677192" cy="10478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52" y="4255726"/>
            <a:ext cx="403880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文件处理实例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46913"/>
            <a:ext cx="9720073" cy="49495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solidFill>
                  <a:srgbClr val="FF0000"/>
                </a:solidFill>
              </a:rPr>
              <a:t>读</a:t>
            </a:r>
            <a:r>
              <a:rPr lang="zh-CN" altLang="en-US" dirty="0"/>
              <a:t>数据</a:t>
            </a:r>
            <a:r>
              <a:rPr lang="zh-CN" altLang="en-US" dirty="0">
                <a:solidFill>
                  <a:srgbClr val="FF0000"/>
                </a:solidFill>
              </a:rPr>
              <a:t>进列表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058818"/>
            <a:ext cx="5747045" cy="1822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5152914"/>
            <a:ext cx="927782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求</a:t>
            </a:r>
            <a:r>
              <a:rPr lang="zh-CN" altLang="en-US" dirty="0">
                <a:solidFill>
                  <a:srgbClr val="FF0000"/>
                </a:solidFill>
              </a:rPr>
              <a:t>每门课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总分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平均分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309237"/>
            <a:ext cx="9277827" cy="914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3299673"/>
            <a:ext cx="4921503" cy="21210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6" y="5560049"/>
            <a:ext cx="9207973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求</a:t>
            </a:r>
            <a:r>
              <a:rPr lang="zh-CN" altLang="en-US" dirty="0">
                <a:solidFill>
                  <a:srgbClr val="FF0000"/>
                </a:solidFill>
              </a:rPr>
              <a:t>每个学生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总分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平均分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309237"/>
            <a:ext cx="9277827" cy="914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3360042"/>
            <a:ext cx="4985006" cy="18860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6" y="5382447"/>
            <a:ext cx="10579644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分别按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成绩升序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总分降序</a:t>
            </a:r>
            <a:r>
              <a:rPr lang="zh-CN" altLang="en-US" dirty="0"/>
              <a:t>排序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309237"/>
            <a:ext cx="9277827" cy="914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87" y="3235179"/>
            <a:ext cx="10579644" cy="3492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6" y="3606356"/>
            <a:ext cx="6509188" cy="26975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68998" y="3595942"/>
            <a:ext cx="37806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010FF"/>
                </a:solidFill>
              </a:rPr>
              <a:t>[['</a:t>
            </a:r>
            <a:r>
              <a:rPr lang="zh-CN" altLang="en-US" sz="1400" dirty="0">
                <a:solidFill>
                  <a:srgbClr val="1010FF"/>
                </a:solidFill>
              </a:rPr>
              <a:t>姓名</a:t>
            </a:r>
            <a:r>
              <a:rPr lang="en-US" altLang="zh-CN" sz="1400" dirty="0">
                <a:solidFill>
                  <a:srgbClr val="1010FF"/>
                </a:solidFill>
              </a:rPr>
              <a:t>', 'C</a:t>
            </a:r>
            <a:r>
              <a:rPr lang="zh-CN" altLang="en-US" sz="1400" dirty="0">
                <a:solidFill>
                  <a:srgbClr val="1010FF"/>
                </a:solidFill>
              </a:rPr>
              <a:t>语言</a:t>
            </a:r>
            <a:r>
              <a:rPr lang="en-US" altLang="zh-CN" sz="1400" dirty="0">
                <a:solidFill>
                  <a:srgbClr val="1010FF"/>
                </a:solidFill>
              </a:rPr>
              <a:t>', 'Java', 'Python', 'C#', '</a:t>
            </a:r>
            <a:r>
              <a:rPr lang="en-US" altLang="zh-CN" sz="1400" dirty="0" err="1">
                <a:solidFill>
                  <a:srgbClr val="1010FF"/>
                </a:solidFill>
              </a:rPr>
              <a:t>Javascript</a:t>
            </a:r>
            <a:r>
              <a:rPr lang="en-US" altLang="zh-CN" sz="1400" dirty="0">
                <a:solidFill>
                  <a:srgbClr val="1010FF"/>
                </a:solidFill>
              </a:rPr>
              <a:t>'], </a:t>
            </a:r>
          </a:p>
          <a:p>
            <a:r>
              <a:rPr lang="en-US" altLang="zh-CN" sz="1400" dirty="0">
                <a:solidFill>
                  <a:srgbClr val="1010FF"/>
                </a:solidFill>
              </a:rPr>
              <a:t>['</a:t>
            </a:r>
            <a:r>
              <a:rPr lang="zh-CN" altLang="en-US" sz="1400" dirty="0">
                <a:solidFill>
                  <a:srgbClr val="1010FF"/>
                </a:solidFill>
              </a:rPr>
              <a:t>朱佳</a:t>
            </a:r>
            <a:r>
              <a:rPr lang="en-US" altLang="zh-CN" sz="1400" dirty="0">
                <a:solidFill>
                  <a:srgbClr val="1010FF"/>
                </a:solidFill>
              </a:rPr>
              <a:t>', '75', '93', '66', '85', '88'], </a:t>
            </a:r>
          </a:p>
          <a:p>
            <a:r>
              <a:rPr lang="en-US" altLang="zh-CN" sz="1400" dirty="0">
                <a:solidFill>
                  <a:srgbClr val="1010FF"/>
                </a:solidFill>
              </a:rPr>
              <a:t>['</a:t>
            </a:r>
            <a:r>
              <a:rPr lang="zh-CN" altLang="en-US" sz="1400" dirty="0">
                <a:solidFill>
                  <a:srgbClr val="1010FF"/>
                </a:solidFill>
              </a:rPr>
              <a:t>郑君</a:t>
            </a:r>
            <a:r>
              <a:rPr lang="en-US" altLang="zh-CN" sz="1400" dirty="0">
                <a:solidFill>
                  <a:srgbClr val="1010FF"/>
                </a:solidFill>
              </a:rPr>
              <a:t>', '88', '98', '76', '90', '89'], </a:t>
            </a:r>
          </a:p>
          <a:p>
            <a:r>
              <a:rPr lang="en-US" altLang="zh-CN" sz="1400" dirty="0">
                <a:solidFill>
                  <a:srgbClr val="1010FF"/>
                </a:solidFill>
              </a:rPr>
              <a:t>['</a:t>
            </a:r>
            <a:r>
              <a:rPr lang="zh-CN" altLang="en-US" sz="1400" dirty="0">
                <a:solidFill>
                  <a:srgbClr val="1010FF"/>
                </a:solidFill>
              </a:rPr>
              <a:t>罗明</a:t>
            </a:r>
            <a:r>
              <a:rPr lang="en-US" altLang="zh-CN" sz="1400" dirty="0">
                <a:solidFill>
                  <a:srgbClr val="1010FF"/>
                </a:solidFill>
              </a:rPr>
              <a:t>', '95', '96', '85', '63', '91'], </a:t>
            </a:r>
          </a:p>
          <a:p>
            <a:r>
              <a:rPr lang="en-US" altLang="zh-CN" sz="1400" dirty="0">
                <a:solidFill>
                  <a:srgbClr val="1010FF"/>
                </a:solidFill>
              </a:rPr>
              <a:t>['</a:t>
            </a:r>
            <a:r>
              <a:rPr lang="zh-CN" altLang="en-US" sz="1400" dirty="0">
                <a:solidFill>
                  <a:srgbClr val="1010FF"/>
                </a:solidFill>
              </a:rPr>
              <a:t>王雪</a:t>
            </a:r>
            <a:r>
              <a:rPr lang="en-US" altLang="zh-CN" sz="1400" dirty="0">
                <a:solidFill>
                  <a:srgbClr val="1010FF"/>
                </a:solidFill>
              </a:rPr>
              <a:t>', '99', '96', '91', '88', '86'], </a:t>
            </a:r>
          </a:p>
          <a:p>
            <a:r>
              <a:rPr lang="en-US" altLang="zh-CN" sz="1400" dirty="0">
                <a:solidFill>
                  <a:srgbClr val="1010FF"/>
                </a:solidFill>
              </a:rPr>
              <a:t>['</a:t>
            </a:r>
            <a:r>
              <a:rPr lang="zh-CN" altLang="en-US" sz="1400" dirty="0">
                <a:solidFill>
                  <a:srgbClr val="1010FF"/>
                </a:solidFill>
              </a:rPr>
              <a:t>李思</a:t>
            </a:r>
            <a:r>
              <a:rPr lang="en-US" altLang="zh-CN" sz="1400" dirty="0">
                <a:solidFill>
                  <a:srgbClr val="1010FF"/>
                </a:solidFill>
              </a:rPr>
              <a:t>', '86', '76', '96', '93', '67']]</a:t>
            </a:r>
            <a:endParaRPr lang="zh-CN" altLang="en-US" sz="1400" dirty="0">
              <a:solidFill>
                <a:srgbClr val="101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33314" y="5144198"/>
            <a:ext cx="3906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</a:rPr>
              <a:t>[['</a:t>
            </a:r>
            <a:r>
              <a:rPr lang="zh-CN" altLang="en-US" sz="1400" dirty="0">
                <a:solidFill>
                  <a:srgbClr val="0000FF"/>
                </a:solidFill>
              </a:rPr>
              <a:t>姓名</a:t>
            </a:r>
            <a:r>
              <a:rPr lang="en-US" altLang="zh-CN" sz="1400" dirty="0">
                <a:solidFill>
                  <a:srgbClr val="0000FF"/>
                </a:solidFill>
              </a:rPr>
              <a:t>', 'C</a:t>
            </a:r>
            <a:r>
              <a:rPr lang="zh-CN" altLang="en-US" sz="1400" dirty="0">
                <a:solidFill>
                  <a:srgbClr val="0000FF"/>
                </a:solidFill>
              </a:rPr>
              <a:t>语言</a:t>
            </a:r>
            <a:r>
              <a:rPr lang="en-US" altLang="zh-CN" sz="1400" dirty="0">
                <a:solidFill>
                  <a:srgbClr val="0000FF"/>
                </a:solidFill>
              </a:rPr>
              <a:t>', 'Java', 'Python', 'C#', '</a:t>
            </a:r>
            <a:r>
              <a:rPr lang="en-US" altLang="zh-CN" sz="1400" dirty="0" err="1">
                <a:solidFill>
                  <a:srgbClr val="0000FF"/>
                </a:solidFill>
              </a:rPr>
              <a:t>Javascript</a:t>
            </a:r>
            <a:r>
              <a:rPr lang="en-US" altLang="zh-CN" sz="1400" dirty="0">
                <a:solidFill>
                  <a:srgbClr val="0000FF"/>
                </a:solidFill>
              </a:rPr>
              <a:t>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王雪</a:t>
            </a:r>
            <a:r>
              <a:rPr lang="en-US" altLang="zh-CN" sz="1400" dirty="0">
                <a:solidFill>
                  <a:srgbClr val="0000FF"/>
                </a:solidFill>
              </a:rPr>
              <a:t>', '99', '96', '91', '88', '86'],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郑君</a:t>
            </a:r>
            <a:r>
              <a:rPr lang="en-US" altLang="zh-CN" sz="1400" dirty="0">
                <a:solidFill>
                  <a:srgbClr val="0000FF"/>
                </a:solidFill>
              </a:rPr>
              <a:t>', '88', '98', '76', '90', '89'],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['</a:t>
            </a:r>
            <a:r>
              <a:rPr lang="zh-CN" altLang="en-US" sz="1400" dirty="0">
                <a:solidFill>
                  <a:srgbClr val="0000FF"/>
                </a:solidFill>
              </a:rPr>
              <a:t>罗明</a:t>
            </a:r>
            <a:r>
              <a:rPr lang="en-US" altLang="zh-CN" sz="1400" dirty="0">
                <a:solidFill>
                  <a:srgbClr val="0000FF"/>
                </a:solidFill>
              </a:rPr>
              <a:t>', '95', '96', '85', '63', '91'],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李思</a:t>
            </a:r>
            <a:r>
              <a:rPr lang="en-US" altLang="zh-CN" sz="1400" dirty="0">
                <a:solidFill>
                  <a:srgbClr val="0000FF"/>
                </a:solidFill>
              </a:rPr>
              <a:t>', '86', '76', '96', '93', '67'],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朱佳</a:t>
            </a:r>
            <a:r>
              <a:rPr lang="en-US" altLang="zh-CN" sz="1400" dirty="0">
                <a:solidFill>
                  <a:srgbClr val="0000FF"/>
                </a:solidFill>
              </a:rPr>
              <a:t>', '75', '93', '66', '85', '88']]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将学生总分和平均分写回文件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87" y="3235179"/>
            <a:ext cx="10579644" cy="3492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87" y="2309237"/>
            <a:ext cx="8744399" cy="882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7" y="3627694"/>
            <a:ext cx="5338138" cy="27318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13322" y="3584447"/>
            <a:ext cx="4980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</a:rPr>
              <a:t>[['</a:t>
            </a:r>
            <a:r>
              <a:rPr lang="zh-CN" altLang="en-US" sz="1400" dirty="0">
                <a:solidFill>
                  <a:srgbClr val="0000FF"/>
                </a:solidFill>
              </a:rPr>
              <a:t>姓名</a:t>
            </a:r>
            <a:r>
              <a:rPr lang="en-US" altLang="zh-CN" sz="1400" dirty="0">
                <a:solidFill>
                  <a:srgbClr val="0000FF"/>
                </a:solidFill>
              </a:rPr>
              <a:t>', 'C</a:t>
            </a:r>
            <a:r>
              <a:rPr lang="zh-CN" altLang="en-US" sz="1400" dirty="0">
                <a:solidFill>
                  <a:srgbClr val="0000FF"/>
                </a:solidFill>
              </a:rPr>
              <a:t>语言</a:t>
            </a:r>
            <a:r>
              <a:rPr lang="en-US" altLang="zh-CN" sz="1400" dirty="0">
                <a:solidFill>
                  <a:srgbClr val="0000FF"/>
                </a:solidFill>
              </a:rPr>
              <a:t>', 'Java', 'Python', 'C#', '</a:t>
            </a:r>
            <a:r>
              <a:rPr lang="en-US" altLang="zh-CN" sz="1400" dirty="0" err="1">
                <a:solidFill>
                  <a:srgbClr val="0000FF"/>
                </a:solidFill>
              </a:rPr>
              <a:t>Javascript</a:t>
            </a:r>
            <a:r>
              <a:rPr lang="en-US" altLang="zh-CN" sz="1400" dirty="0">
                <a:solidFill>
                  <a:srgbClr val="0000FF"/>
                </a:solidFill>
              </a:rPr>
              <a:t>', '</a:t>
            </a:r>
            <a:r>
              <a:rPr lang="zh-CN" altLang="en-US" sz="1400" dirty="0">
                <a:solidFill>
                  <a:srgbClr val="0000FF"/>
                </a:solidFill>
              </a:rPr>
              <a:t>总分</a:t>
            </a:r>
            <a:r>
              <a:rPr lang="en-US" altLang="zh-CN" sz="1400" dirty="0">
                <a:solidFill>
                  <a:srgbClr val="0000FF"/>
                </a:solidFill>
              </a:rPr>
              <a:t>', '</a:t>
            </a:r>
            <a:r>
              <a:rPr lang="zh-CN" altLang="en-US" sz="1400" dirty="0">
                <a:solidFill>
                  <a:srgbClr val="0000FF"/>
                </a:solidFill>
              </a:rPr>
              <a:t>平均分</a:t>
            </a:r>
            <a:r>
              <a:rPr lang="en-US" altLang="zh-CN" sz="1400" dirty="0">
                <a:solidFill>
                  <a:srgbClr val="0000FF"/>
                </a:solidFill>
              </a:rPr>
              <a:t>'],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['</a:t>
            </a:r>
            <a:r>
              <a:rPr lang="zh-CN" altLang="en-US" sz="1400" dirty="0">
                <a:solidFill>
                  <a:srgbClr val="0000FF"/>
                </a:solidFill>
              </a:rPr>
              <a:t>王雪</a:t>
            </a:r>
            <a:r>
              <a:rPr lang="en-US" altLang="zh-CN" sz="1400" dirty="0">
                <a:solidFill>
                  <a:srgbClr val="0000FF"/>
                </a:solidFill>
              </a:rPr>
              <a:t>', '99', '96', '91', '88', '86', '460', '92.0'],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['</a:t>
            </a:r>
            <a:r>
              <a:rPr lang="zh-CN" altLang="en-US" sz="1400" dirty="0">
                <a:solidFill>
                  <a:srgbClr val="0000FF"/>
                </a:solidFill>
              </a:rPr>
              <a:t>郑君</a:t>
            </a:r>
            <a:r>
              <a:rPr lang="en-US" altLang="zh-CN" sz="1400" dirty="0">
                <a:solidFill>
                  <a:srgbClr val="0000FF"/>
                </a:solidFill>
              </a:rPr>
              <a:t>', '88', '98', '76', '90', '89', '441', '88.2'],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罗明</a:t>
            </a:r>
            <a:r>
              <a:rPr lang="en-US" altLang="zh-CN" sz="1400" dirty="0">
                <a:solidFill>
                  <a:srgbClr val="0000FF"/>
                </a:solidFill>
              </a:rPr>
              <a:t>', '95', '96', '85', '63', '91', '430', '86.0'],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李思</a:t>
            </a:r>
            <a:r>
              <a:rPr lang="en-US" altLang="zh-CN" sz="1400" dirty="0">
                <a:solidFill>
                  <a:srgbClr val="0000FF"/>
                </a:solidFill>
              </a:rPr>
              <a:t>', '86', '76', '96', '93', '67', '418', '83.6'],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['</a:t>
            </a:r>
            <a:r>
              <a:rPr lang="zh-CN" altLang="en-US" sz="1400" dirty="0">
                <a:solidFill>
                  <a:srgbClr val="0000FF"/>
                </a:solidFill>
              </a:rPr>
              <a:t>朱佳</a:t>
            </a:r>
            <a:r>
              <a:rPr lang="en-US" altLang="zh-CN" sz="1400" dirty="0">
                <a:solidFill>
                  <a:srgbClr val="0000FF"/>
                </a:solidFill>
              </a:rPr>
              <a:t>', '75', '93', '66', '85', '88', '407', '81.4']]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22" y="5087700"/>
            <a:ext cx="4290390" cy="13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874939"/>
          </a:xfrm>
        </p:spPr>
        <p:txBody>
          <a:bodyPr/>
          <a:lstStyle/>
          <a:p>
            <a:r>
              <a:rPr lang="en-US" altLang="zh-CN" sz="2400" kern="0" dirty="0">
                <a:latin typeface="+mn-ea"/>
                <a:cs typeface="+mj-cs"/>
              </a:rPr>
              <a:t>JSON</a:t>
            </a:r>
            <a:r>
              <a:rPr lang="zh-CN" altLang="en-US" sz="2400" kern="0" dirty="0">
                <a:latin typeface="+mn-ea"/>
                <a:cs typeface="+mj-cs"/>
              </a:rPr>
              <a:t>（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cs typeface="+mj-cs"/>
              </a:rPr>
              <a:t>J</a:t>
            </a:r>
            <a:r>
              <a:rPr lang="en-US" altLang="zh-CN" sz="2400" kern="0" dirty="0">
                <a:latin typeface="+mn-ea"/>
                <a:cs typeface="+mj-cs"/>
              </a:rPr>
              <a:t>ava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cs typeface="+mj-cs"/>
              </a:rPr>
              <a:t>S</a:t>
            </a:r>
            <a:r>
              <a:rPr lang="en-US" altLang="zh-CN" sz="2400" kern="0" dirty="0">
                <a:latin typeface="+mn-ea"/>
                <a:cs typeface="+mj-cs"/>
              </a:rPr>
              <a:t>cript 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cs typeface="+mj-cs"/>
              </a:rPr>
              <a:t>O</a:t>
            </a:r>
            <a:r>
              <a:rPr lang="en-US" altLang="zh-CN" sz="2400" kern="0" dirty="0">
                <a:latin typeface="+mn-ea"/>
                <a:cs typeface="+mj-cs"/>
              </a:rPr>
              <a:t>bject 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cs typeface="+mj-cs"/>
              </a:rPr>
              <a:t>N</a:t>
            </a:r>
            <a:r>
              <a:rPr lang="en-US" altLang="zh-CN" sz="2400" kern="0" dirty="0">
                <a:latin typeface="+mn-ea"/>
                <a:cs typeface="+mj-cs"/>
              </a:rPr>
              <a:t>otation</a:t>
            </a:r>
            <a:r>
              <a:rPr lang="zh-CN" altLang="en-US" sz="2400" kern="0" dirty="0">
                <a:latin typeface="+mn-ea"/>
                <a:cs typeface="+mj-cs"/>
              </a:rPr>
              <a:t>）文件，用于网站数据交互及不同的应用程序之间的数据交互，是一种跨语言的通用数据交换格式。</a:t>
            </a:r>
          </a:p>
          <a:p>
            <a:r>
              <a:rPr lang="en-US" altLang="zh-CN" sz="2400" kern="0" dirty="0">
                <a:latin typeface="+mn-ea"/>
                <a:cs typeface="+mj-cs"/>
              </a:rPr>
              <a:t>JSON</a:t>
            </a:r>
            <a:r>
              <a:rPr lang="zh-CN" altLang="en-US" sz="2400" kern="0" dirty="0">
                <a:latin typeface="+mn-ea"/>
                <a:cs typeface="+mj-cs"/>
              </a:rPr>
              <a:t>是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cs typeface="+mj-cs"/>
              </a:rPr>
              <a:t>文本格式</a:t>
            </a:r>
            <a:r>
              <a:rPr lang="zh-CN" altLang="en-US" sz="2400" kern="0" dirty="0">
                <a:latin typeface="+mn-ea"/>
                <a:cs typeface="+mj-cs"/>
              </a:rPr>
              <a:t>，采用</a:t>
            </a:r>
            <a:r>
              <a:rPr lang="en-US" altLang="zh-CN" sz="2400" kern="0" dirty="0" err="1">
                <a:latin typeface="+mn-ea"/>
                <a:cs typeface="+mj-cs"/>
              </a:rPr>
              <a:t>unicode</a:t>
            </a:r>
            <a:r>
              <a:rPr lang="zh-CN" altLang="en-US" sz="2400" kern="0" dirty="0">
                <a:latin typeface="+mn-ea"/>
                <a:cs typeface="+mj-cs"/>
              </a:rPr>
              <a:t>编码，默认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cs typeface="+mj-cs"/>
              </a:rPr>
              <a:t>utf-8</a:t>
            </a:r>
            <a:r>
              <a:rPr lang="zh-CN" altLang="en-US" sz="2400" kern="0" dirty="0">
                <a:latin typeface="+mn-ea"/>
                <a:cs typeface="+mj-cs"/>
              </a:rPr>
              <a:t>方式存储。</a:t>
            </a:r>
            <a:endParaRPr lang="en-US" altLang="zh-CN" sz="2400" kern="0" dirty="0">
              <a:latin typeface="+mn-ea"/>
              <a:cs typeface="+mj-cs"/>
            </a:endParaRPr>
          </a:p>
          <a:p>
            <a:r>
              <a:rPr lang="en-US" altLang="zh-CN" sz="2400" kern="0" dirty="0">
                <a:latin typeface="+mn-ea"/>
              </a:rPr>
              <a:t>JSON</a:t>
            </a:r>
            <a:r>
              <a:rPr lang="zh-CN" altLang="en-US" sz="2400" kern="0" dirty="0">
                <a:latin typeface="+mn-ea"/>
              </a:rPr>
              <a:t>的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cs typeface="+mj-cs"/>
              </a:rPr>
              <a:t>键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cs typeface="+mj-cs"/>
              </a:rPr>
              <a:t>(key)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cs typeface="+mj-cs"/>
              </a:rPr>
              <a:t>必须用双引号</a:t>
            </a:r>
            <a:r>
              <a:rPr lang="zh-CN" altLang="en-US" sz="2400" kern="0" dirty="0">
                <a:latin typeface="+mn-ea"/>
                <a:cs typeface="+mj-cs"/>
              </a:rPr>
              <a:t>引住字符串，不能用单引号</a:t>
            </a:r>
          </a:p>
          <a:p>
            <a:endParaRPr lang="zh-CN" altLang="en-US" sz="2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6948" y="4160939"/>
            <a:ext cx="94258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[</a:t>
            </a:r>
            <a:br>
              <a:rPr lang="zh-CN" altLang="zh-CN" sz="2000" b="0" dirty="0">
                <a:solidFill>
                  <a:srgbClr val="63A35C"/>
                </a:solidFill>
                <a:latin typeface="+mn-ea"/>
              </a:rPr>
            </a:br>
            <a:r>
              <a:rPr lang="en-US" altLang="zh-CN" sz="2000" b="0" dirty="0">
                <a:solidFill>
                  <a:srgbClr val="63A35C"/>
                </a:solidFill>
                <a:latin typeface="+mn-ea"/>
              </a:rPr>
              <a:t>  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{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"姓名"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"罗明"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"C语言"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"95"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"Java"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"Python"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"85"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"C#"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"63"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"C++"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"91"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},</a:t>
            </a:r>
            <a:br>
              <a:rPr lang="zh-CN" altLang="zh-CN" sz="2000" b="0" dirty="0">
                <a:solidFill>
                  <a:srgbClr val="63A35C"/>
                </a:solidFill>
                <a:latin typeface="+mn-ea"/>
              </a:rPr>
            </a:br>
            <a:r>
              <a:rPr lang="en-US" altLang="zh-CN" sz="2000" b="0" dirty="0">
                <a:solidFill>
                  <a:srgbClr val="63A35C"/>
                </a:solidFill>
                <a:latin typeface="+mn-ea"/>
              </a:rPr>
              <a:t>  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{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"姓名"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"朱佳"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"C语言"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"75"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"Java"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"93"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"Python"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"66"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"C#"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"85"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"C++"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"88"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},</a:t>
            </a:r>
            <a:br>
              <a:rPr lang="zh-CN" altLang="zh-CN" sz="2000" b="0" dirty="0">
                <a:solidFill>
                  <a:srgbClr val="63A35C"/>
                </a:solidFill>
                <a:latin typeface="+mn-ea"/>
              </a:rPr>
            </a:br>
            <a:r>
              <a:rPr lang="en-US" altLang="zh-CN" sz="2000" b="0" dirty="0">
                <a:solidFill>
                  <a:srgbClr val="63A35C"/>
                </a:solidFill>
                <a:latin typeface="+mn-ea"/>
              </a:rPr>
              <a:t>  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{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"姓名"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"李思"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"C语言"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"Java"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"76"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"Python"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"C#"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"93"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"C++"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"67"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},</a:t>
            </a:r>
            <a:br>
              <a:rPr lang="zh-CN" altLang="zh-CN" sz="2000" b="0" dirty="0">
                <a:solidFill>
                  <a:srgbClr val="63A35C"/>
                </a:solidFill>
                <a:latin typeface="+mn-ea"/>
              </a:rPr>
            </a:br>
            <a:r>
              <a:rPr lang="en-US" altLang="zh-CN" sz="2000" b="0" dirty="0">
                <a:solidFill>
                  <a:srgbClr val="63A35C"/>
                </a:solidFill>
                <a:latin typeface="+mn-ea"/>
              </a:rPr>
              <a:t>  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{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"姓名"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"郑君"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"C语言"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"88"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"Java"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"98"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"Python"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"76"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"C#"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"90"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"C++"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"89"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},</a:t>
            </a:r>
            <a:br>
              <a:rPr lang="zh-CN" altLang="zh-CN" sz="2000" b="0" dirty="0">
                <a:solidFill>
                  <a:srgbClr val="63A35C"/>
                </a:solidFill>
                <a:latin typeface="+mn-ea"/>
              </a:rPr>
            </a:br>
            <a:r>
              <a:rPr lang="en-US" altLang="zh-CN" sz="2000" b="0" dirty="0">
                <a:solidFill>
                  <a:srgbClr val="63A35C"/>
                </a:solidFill>
                <a:latin typeface="+mn-ea"/>
              </a:rPr>
              <a:t>  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{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"姓名"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"王雪"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"C语言"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"99"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"Java"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"Python"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"91"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"C#"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"88"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, </a:t>
            </a:r>
            <a:r>
              <a:rPr lang="zh-CN" altLang="zh-CN" sz="2000" b="0" dirty="0">
                <a:solidFill>
                  <a:srgbClr val="0086B3"/>
                </a:solidFill>
                <a:latin typeface="+mn-ea"/>
              </a:rPr>
              <a:t>"C++"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: </a:t>
            </a:r>
            <a:r>
              <a:rPr lang="zh-CN" altLang="zh-CN" sz="2000" b="0" dirty="0">
                <a:solidFill>
                  <a:srgbClr val="183691"/>
                </a:solidFill>
                <a:latin typeface="+mn-ea"/>
              </a:rPr>
              <a:t>"86"</a:t>
            </a: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}</a:t>
            </a:r>
            <a:br>
              <a:rPr lang="zh-CN" altLang="zh-CN" sz="2000" b="0" dirty="0">
                <a:solidFill>
                  <a:srgbClr val="63A35C"/>
                </a:solidFill>
                <a:latin typeface="+mn-ea"/>
              </a:rPr>
            </a:br>
            <a:r>
              <a:rPr lang="zh-CN" altLang="zh-CN" sz="2000" b="0" dirty="0">
                <a:solidFill>
                  <a:srgbClr val="63A35C"/>
                </a:solidFill>
                <a:latin typeface="+mn-ea"/>
              </a:rPr>
              <a:t>]</a:t>
            </a:r>
            <a:endParaRPr lang="zh-CN" altLang="zh-CN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8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文件分类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文本文件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存储的是常规的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中西文字符、数字、标点</a:t>
            </a:r>
            <a:r>
              <a:rPr lang="zh-CN" altLang="en-US" sz="2400" dirty="0">
                <a:latin typeface="+mn-ea"/>
              </a:rPr>
              <a:t>等。换行常用符号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‘\n’ </a:t>
            </a:r>
            <a:r>
              <a:rPr lang="zh-CN" altLang="en-US" sz="2400" dirty="0">
                <a:latin typeface="+mn-ea"/>
              </a:rPr>
              <a:t>表示。使用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文本编辑工具</a:t>
            </a:r>
            <a:r>
              <a:rPr lang="zh-CN" altLang="en-US" sz="2400" dirty="0">
                <a:latin typeface="+mn-ea"/>
              </a:rPr>
              <a:t>打开和编辑。可以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直接阅读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理解</a:t>
            </a:r>
            <a:r>
              <a:rPr lang="zh-CN" altLang="en-US" sz="2400" dirty="0">
                <a:latin typeface="+mn-ea"/>
              </a:rPr>
              <a:t>文件内容。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种类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文本文件（</a:t>
            </a:r>
            <a:r>
              <a:rPr lang="en-US" altLang="zh-CN" sz="2400" dirty="0">
                <a:latin typeface="+mn-ea"/>
              </a:rPr>
              <a:t>txt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4572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逗号分隔值（</a:t>
            </a:r>
            <a:r>
              <a:rPr lang="en-US" altLang="zh-CN" sz="2400" dirty="0">
                <a:latin typeface="+mn-ea"/>
              </a:rPr>
              <a:t>csv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4572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日志文件（</a:t>
            </a:r>
            <a:r>
              <a:rPr lang="en-US" altLang="zh-CN" sz="2400" dirty="0">
                <a:latin typeface="+mn-ea"/>
              </a:rPr>
              <a:t>log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457200" lvl="2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配置文件（</a:t>
            </a:r>
            <a:r>
              <a:rPr lang="en-US" altLang="zh-CN" sz="2400" dirty="0" err="1">
                <a:latin typeface="+mn-ea"/>
              </a:rPr>
              <a:t>ini</a:t>
            </a:r>
            <a:r>
              <a:rPr lang="zh-CN" altLang="en-US" sz="2400" dirty="0">
                <a:latin typeface="+mn-ea"/>
              </a:rP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二进制文件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二进制</a:t>
            </a:r>
            <a:r>
              <a:rPr lang="zh-CN" altLang="en-US" sz="2400" dirty="0">
                <a:latin typeface="+mn-ea"/>
              </a:rPr>
              <a:t>的形式存储。读取此类文件需要能够解析二进制数据的结构和含义的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应用软件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种类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图片文件（</a:t>
            </a:r>
            <a:r>
              <a:rPr lang="en-US" altLang="zh-CN" sz="2400" dirty="0">
                <a:latin typeface="+mn-ea"/>
              </a:rPr>
              <a:t>jpeg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视频文件（</a:t>
            </a:r>
            <a:r>
              <a:rPr lang="en-US" altLang="zh-CN" sz="2400" dirty="0">
                <a:latin typeface="+mn-ea"/>
              </a:rPr>
              <a:t>mpeg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Windows</a:t>
            </a:r>
            <a:r>
              <a:rPr lang="zh-CN" altLang="en-US" sz="2400" dirty="0">
                <a:latin typeface="+mn-ea"/>
              </a:rPr>
              <a:t>下的可执行文件（</a:t>
            </a:r>
            <a:r>
              <a:rPr lang="en-US" altLang="zh-CN" sz="2400" dirty="0">
                <a:latin typeface="+mn-ea"/>
              </a:rPr>
              <a:t>exe</a:t>
            </a:r>
            <a:r>
              <a:rPr lang="zh-CN" altLang="en-US" sz="2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997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类型与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类型的转化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79363"/>
              </p:ext>
            </p:extLst>
          </p:nvPr>
        </p:nvGraphicFramePr>
        <p:xfrm>
          <a:off x="1610791" y="2084832"/>
          <a:ext cx="8036122" cy="4267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37965846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54560576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019731366"/>
                    </a:ext>
                  </a:extLst>
                </a:gridCol>
                <a:gridCol w="1195362">
                  <a:extLst>
                    <a:ext uri="{9D8B030D-6E8A-4147-A177-3AD203B41FA5}">
                      <a16:colId xmlns:a16="http://schemas.microsoft.com/office/drawing/2014/main" val="6894458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Python </a:t>
                      </a:r>
                      <a:r>
                        <a:rPr lang="zh-CN" sz="2800" kern="100" dirty="0">
                          <a:effectLst/>
                        </a:rPr>
                        <a:t>→</a:t>
                      </a:r>
                      <a:r>
                        <a:rPr lang="en-US" sz="2800" kern="100" dirty="0">
                          <a:effectLst/>
                        </a:rPr>
                        <a:t>JSON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JSON </a:t>
                      </a:r>
                      <a:r>
                        <a:rPr lang="zh-CN" sz="2800" kern="100">
                          <a:effectLst/>
                        </a:rPr>
                        <a:t>→</a:t>
                      </a:r>
                      <a:r>
                        <a:rPr lang="en-US" sz="2800" kern="100">
                          <a:effectLst/>
                        </a:rPr>
                        <a:t>Python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7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{}</a:t>
                      </a:r>
                      <a:endParaRPr 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object  </a:t>
                      </a:r>
                      <a:r>
                        <a:rPr lang="en-US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{}</a:t>
                      </a:r>
                      <a:endParaRPr 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object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effectLst/>
                          <a:latin typeface="+mn-ea"/>
                          <a:ea typeface="+mn-ea"/>
                        </a:rPr>
                        <a:t>dict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10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list, tuple </a:t>
                      </a:r>
                      <a:r>
                        <a:rPr lang="en-US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[] ()</a:t>
                      </a:r>
                      <a:endParaRPr 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array    </a:t>
                      </a:r>
                      <a:r>
                        <a:rPr lang="en-US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[]</a:t>
                      </a:r>
                      <a:endParaRPr 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array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6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, Unicode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‘  ’ “ ”</a:t>
                      </a:r>
                      <a:endParaRPr lang="zh-CN" alt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“ ”</a:t>
                      </a:r>
                      <a:endParaRPr 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effectLst/>
                          <a:latin typeface="+mn-ea"/>
                          <a:ea typeface="+mn-ea"/>
                        </a:rPr>
                        <a:t>str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87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, float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number (</a:t>
                      </a:r>
                      <a:r>
                        <a:rPr lang="en-US" sz="2800" b="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 err="1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zh-CN" sz="2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541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number (</a:t>
                      </a:r>
                      <a:r>
                        <a:rPr lang="en-US" sz="2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real</a:t>
                      </a: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zh-CN" sz="2800" b="0" kern="100" dirty="0">
                        <a:solidFill>
                          <a:srgbClr val="0033CC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932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8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84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+mn-ea"/>
                          <a:ea typeface="+mn-ea"/>
                        </a:rPr>
                        <a:t>None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5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04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</a:t>
            </a:r>
            <a:r>
              <a:rPr lang="en-US" altLang="zh-CN" dirty="0" err="1"/>
              <a:t>json</a:t>
            </a:r>
            <a:r>
              <a:rPr lang="zh-CN" altLang="en-US" dirty="0"/>
              <a:t>库（</a:t>
            </a:r>
            <a:r>
              <a:rPr lang="zh-CN" altLang="en-US" dirty="0">
                <a:solidFill>
                  <a:srgbClr val="FF0000"/>
                </a:solidFill>
              </a:rPr>
              <a:t>需</a:t>
            </a: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27979"/>
              </p:ext>
            </p:extLst>
          </p:nvPr>
        </p:nvGraphicFramePr>
        <p:xfrm>
          <a:off x="746428" y="1826527"/>
          <a:ext cx="11359135" cy="467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922">
                  <a:extLst>
                    <a:ext uri="{9D8B030D-6E8A-4147-A177-3AD203B41FA5}">
                      <a16:colId xmlns:a16="http://schemas.microsoft.com/office/drawing/2014/main" val="3252309580"/>
                    </a:ext>
                  </a:extLst>
                </a:gridCol>
                <a:gridCol w="8908213">
                  <a:extLst>
                    <a:ext uri="{9D8B030D-6E8A-4147-A177-3AD203B41FA5}">
                      <a16:colId xmlns:a16="http://schemas.microsoft.com/office/drawing/2014/main" val="2529458937"/>
                    </a:ext>
                  </a:extLst>
                </a:gridCol>
              </a:tblGrid>
              <a:tr h="479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596469"/>
                  </a:ext>
                </a:extLst>
              </a:tr>
              <a:tr h="1003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json.dumps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将 </a:t>
                      </a:r>
                      <a:r>
                        <a:rPr lang="en-US" altLang="zh-CN" sz="2400" dirty="0"/>
                        <a:t>Python</a:t>
                      </a:r>
                      <a:r>
                        <a:rPr lang="zh-CN" altLang="en-US" sz="2400" dirty="0"/>
                        <a:t>格式对象 </a:t>
                      </a:r>
                      <a:r>
                        <a:rPr lang="en-US" altLang="zh-CN" sz="2400" dirty="0" err="1"/>
                        <a:t>obj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编码成 </a:t>
                      </a:r>
                      <a:r>
                        <a:rPr lang="en-US" altLang="zh-CN" sz="2400" dirty="0"/>
                        <a:t>JSON </a:t>
                      </a:r>
                      <a:r>
                        <a:rPr lang="zh-CN" altLang="en-US" sz="2400" dirty="0"/>
                        <a:t>格式写入内存</a:t>
                      </a:r>
                    </a:p>
                    <a:p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069445"/>
                  </a:ext>
                </a:extLst>
              </a:tr>
              <a:tr h="1003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json.dump(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fp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将 </a:t>
                      </a:r>
                      <a:r>
                        <a:rPr lang="en-US" altLang="zh-CN" sz="2400" dirty="0"/>
                        <a:t>Python </a:t>
                      </a:r>
                      <a:r>
                        <a:rPr lang="zh-CN" altLang="en-US" sz="2400" dirty="0"/>
                        <a:t>格式对象 </a:t>
                      </a:r>
                      <a:r>
                        <a:rPr lang="en-US" altLang="zh-CN" sz="2400" dirty="0" err="1"/>
                        <a:t>obj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编码成 </a:t>
                      </a:r>
                      <a:r>
                        <a:rPr lang="en-US" altLang="zh-CN" sz="2400" dirty="0"/>
                        <a:t>JSON </a:t>
                      </a:r>
                      <a:r>
                        <a:rPr lang="zh-CN" altLang="en-US" sz="2400" dirty="0"/>
                        <a:t>格式并写入到文件对象 </a:t>
                      </a:r>
                      <a:r>
                        <a:rPr lang="en-US" altLang="zh-CN" sz="2400" dirty="0" err="1"/>
                        <a:t>fp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中</a:t>
                      </a:r>
                    </a:p>
                    <a:p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261960"/>
                  </a:ext>
                </a:extLst>
              </a:tr>
              <a:tr h="1003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json.loads(s)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字符串 </a:t>
                      </a:r>
                      <a:r>
                        <a:rPr lang="en-US" altLang="zh-CN" sz="2400" dirty="0"/>
                        <a:t>s </a:t>
                      </a:r>
                      <a:r>
                        <a:rPr lang="zh-CN" altLang="en-US" sz="2400" dirty="0"/>
                        <a:t>中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数据解码为 </a:t>
                      </a:r>
                      <a:r>
                        <a:rPr lang="en-US" altLang="zh-CN" sz="2400" dirty="0"/>
                        <a:t>Python </a:t>
                      </a:r>
                      <a:r>
                        <a:rPr lang="zh-CN" altLang="en-US" sz="2400" dirty="0"/>
                        <a:t>数据类型，其他格式数据会变为</a:t>
                      </a:r>
                      <a:r>
                        <a:rPr lang="en-US" altLang="zh-CN" sz="2400" dirty="0" err="1"/>
                        <a:t>unicode</a:t>
                      </a:r>
                      <a:r>
                        <a:rPr lang="zh-CN" altLang="en-US" sz="2400" dirty="0"/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154140"/>
                  </a:ext>
                </a:extLst>
              </a:tr>
              <a:tr h="1003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json.load(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fp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文件对象 </a:t>
                      </a:r>
                      <a:r>
                        <a:rPr lang="en-US" altLang="zh-CN" sz="2400" dirty="0" err="1"/>
                        <a:t>fp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中的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数据解码为 </a:t>
                      </a:r>
                      <a:r>
                        <a:rPr lang="en-US" altLang="zh-CN" sz="2400" dirty="0"/>
                        <a:t>Python </a:t>
                      </a:r>
                      <a:r>
                        <a:rPr lang="zh-CN" altLang="en-US" sz="2400" dirty="0"/>
                        <a:t>数据类型，其他格式数据会变为</a:t>
                      </a:r>
                      <a:r>
                        <a:rPr lang="en-US" altLang="zh-CN" sz="2400" dirty="0" err="1"/>
                        <a:t>unicode</a:t>
                      </a:r>
                      <a:r>
                        <a:rPr lang="zh-CN" altLang="en-US" sz="2400" dirty="0"/>
                        <a:t>格式</a:t>
                      </a:r>
                    </a:p>
                    <a:p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56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09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</a:t>
            </a:r>
            <a:r>
              <a:rPr lang="en-US" altLang="zh-CN" dirty="0" err="1"/>
              <a:t>json</a:t>
            </a:r>
            <a:r>
              <a:rPr lang="zh-CN" altLang="en-US" dirty="0"/>
              <a:t>对象的转换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70" y="1894765"/>
            <a:ext cx="6938741" cy="402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13" y="2319060"/>
            <a:ext cx="5609290" cy="478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613" y="3471719"/>
            <a:ext cx="6454522" cy="4133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263" y="4006023"/>
            <a:ext cx="1407952" cy="1738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14" y="6070300"/>
            <a:ext cx="5563482" cy="4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文件转换为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90548"/>
            <a:ext cx="9720073" cy="9121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现有学生课程成绩的文件</a:t>
            </a:r>
            <a:r>
              <a:rPr lang="en-US" altLang="zh-CN" sz="2400" dirty="0">
                <a:latin typeface="+mn-ea"/>
              </a:rPr>
              <a:t>score.csv</a:t>
            </a:r>
            <a:r>
              <a:rPr lang="zh-CN" altLang="en-US" sz="2400" dirty="0">
                <a:latin typeface="+mn-ea"/>
              </a:rPr>
              <a:t>，存有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名同学各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门课的成绩，将文件内容转为</a:t>
            </a:r>
            <a:r>
              <a:rPr lang="en-US" altLang="zh-CN" sz="2400" dirty="0" err="1">
                <a:latin typeface="+mn-ea"/>
              </a:rPr>
              <a:t>json</a:t>
            </a:r>
            <a:r>
              <a:rPr lang="zh-CN" altLang="en-US" sz="2400" dirty="0">
                <a:latin typeface="+mn-ea"/>
              </a:rPr>
              <a:t>格式写入到新文件</a:t>
            </a:r>
            <a:r>
              <a:rPr lang="en-US" altLang="zh-CN" sz="2400" dirty="0" err="1">
                <a:latin typeface="+mn-ea"/>
              </a:rPr>
              <a:t>score.json</a:t>
            </a: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9" y="3408389"/>
            <a:ext cx="5298112" cy="20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文件转换为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715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读取</a:t>
            </a:r>
            <a:r>
              <a:rPr lang="en-US" altLang="zh-CN" sz="2400" dirty="0">
                <a:latin typeface="+mn-ea"/>
              </a:rPr>
              <a:t>CSV</a:t>
            </a:r>
            <a:r>
              <a:rPr lang="zh-CN" altLang="en-US" sz="2400" dirty="0">
                <a:latin typeface="+mn-ea"/>
              </a:rPr>
              <a:t>文件内容形成列表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94326"/>
            <a:ext cx="6286823" cy="15304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4128" y="45348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010FF"/>
                </a:solidFill>
              </a:rPr>
              <a:t>[['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', 'Java', 'Python', 'C#',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'], </a:t>
            </a:r>
          </a:p>
          <a:p>
            <a:r>
              <a:rPr lang="en-US" altLang="zh-CN" dirty="0">
                <a:solidFill>
                  <a:srgbClr val="1010FF"/>
                </a:solidFill>
              </a:rPr>
              <a:t>['</a:t>
            </a:r>
            <a:r>
              <a:rPr lang="zh-CN" altLang="en-US" dirty="0">
                <a:solidFill>
                  <a:srgbClr val="1010FF"/>
                </a:solidFill>
              </a:rPr>
              <a:t>罗明</a:t>
            </a:r>
            <a:r>
              <a:rPr lang="en-US" altLang="zh-CN" dirty="0">
                <a:solidFill>
                  <a:srgbClr val="1010FF"/>
                </a:solidFill>
              </a:rPr>
              <a:t>', '95', '96', '85', '63', '91'], </a:t>
            </a:r>
          </a:p>
          <a:p>
            <a:r>
              <a:rPr lang="en-US" altLang="zh-CN" dirty="0">
                <a:solidFill>
                  <a:srgbClr val="1010FF"/>
                </a:solidFill>
              </a:rPr>
              <a:t>['</a:t>
            </a:r>
            <a:r>
              <a:rPr lang="zh-CN" altLang="en-US" dirty="0">
                <a:solidFill>
                  <a:srgbClr val="1010FF"/>
                </a:solidFill>
              </a:rPr>
              <a:t>朱佳</a:t>
            </a:r>
            <a:r>
              <a:rPr lang="en-US" altLang="zh-CN" dirty="0">
                <a:solidFill>
                  <a:srgbClr val="1010FF"/>
                </a:solidFill>
              </a:rPr>
              <a:t>', '75', '93', '66', '85', '88'], </a:t>
            </a:r>
          </a:p>
          <a:p>
            <a:r>
              <a:rPr lang="en-US" altLang="zh-CN" dirty="0">
                <a:solidFill>
                  <a:srgbClr val="1010FF"/>
                </a:solidFill>
              </a:rPr>
              <a:t>['</a:t>
            </a:r>
            <a:r>
              <a:rPr lang="zh-CN" altLang="en-US" dirty="0">
                <a:solidFill>
                  <a:srgbClr val="1010FF"/>
                </a:solidFill>
              </a:rPr>
              <a:t>李思</a:t>
            </a:r>
            <a:r>
              <a:rPr lang="en-US" altLang="zh-CN" dirty="0">
                <a:solidFill>
                  <a:srgbClr val="1010FF"/>
                </a:solidFill>
              </a:rPr>
              <a:t>', '86', '76', '96', '93', '67'], </a:t>
            </a:r>
          </a:p>
          <a:p>
            <a:r>
              <a:rPr lang="en-US" altLang="zh-CN" dirty="0">
                <a:solidFill>
                  <a:srgbClr val="1010FF"/>
                </a:solidFill>
              </a:rPr>
              <a:t>['</a:t>
            </a:r>
            <a:r>
              <a:rPr lang="zh-CN" altLang="en-US" dirty="0">
                <a:solidFill>
                  <a:srgbClr val="1010FF"/>
                </a:solidFill>
              </a:rPr>
              <a:t>郑君</a:t>
            </a:r>
            <a:r>
              <a:rPr lang="en-US" altLang="zh-CN" dirty="0">
                <a:solidFill>
                  <a:srgbClr val="1010FF"/>
                </a:solidFill>
              </a:rPr>
              <a:t>', '88', '98', '76', '90', '89'], </a:t>
            </a:r>
          </a:p>
          <a:p>
            <a:r>
              <a:rPr lang="en-US" altLang="zh-CN" dirty="0">
                <a:solidFill>
                  <a:srgbClr val="1010FF"/>
                </a:solidFill>
              </a:rPr>
              <a:t>['</a:t>
            </a:r>
            <a:r>
              <a:rPr lang="zh-CN" altLang="en-US" dirty="0">
                <a:solidFill>
                  <a:srgbClr val="1010FF"/>
                </a:solidFill>
              </a:rPr>
              <a:t>王雪</a:t>
            </a:r>
            <a:r>
              <a:rPr lang="en-US" altLang="zh-CN" dirty="0">
                <a:solidFill>
                  <a:srgbClr val="1010FF"/>
                </a:solidFill>
              </a:rPr>
              <a:t>', '99', '96', '91', '88', '86']]</a:t>
            </a:r>
            <a:endParaRPr lang="zh-CN" altLang="en-US" dirty="0">
              <a:solidFill>
                <a:srgbClr val="101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文件转换为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908412"/>
            <a:ext cx="9720073" cy="44810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列表编码成 </a:t>
            </a:r>
            <a:r>
              <a:rPr lang="en-US" altLang="zh-CN" sz="2400" dirty="0">
                <a:latin typeface="+mn-ea"/>
              </a:rPr>
              <a:t>JSON </a:t>
            </a:r>
            <a:r>
              <a:rPr lang="zh-CN" altLang="en-US" sz="2400" dirty="0">
                <a:latin typeface="+mn-ea"/>
              </a:rPr>
              <a:t>格式并写入文件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28508"/>
            <a:ext cx="6807550" cy="1759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4128" y="4601446"/>
            <a:ext cx="7738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10FF"/>
                </a:solidFill>
              </a:rPr>
              <a:t>[{'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罗明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'95', 'Java': '96', 'Python': '85', 'C#': '63',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'91'},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朱佳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'75', 'Java': '93', 'Python': '66', 'C#': '85',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'88'},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李思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'86', 'Java': '76', 'Python': '96', 'C#': '93',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'67'},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郑君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'88', 'Java': '98', 'Python': '76', 'C#': '90',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'89'},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王雪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'99', 'Java': '96', 'Python': '91', 'C#': '88',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'86'}]</a:t>
            </a:r>
            <a:endParaRPr lang="zh-CN" altLang="en-US" dirty="0">
              <a:solidFill>
                <a:srgbClr val="101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092" y="354840"/>
            <a:ext cx="2689463" cy="64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文件处理实例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22143"/>
            <a:ext cx="9720073" cy="739254"/>
          </a:xfrm>
        </p:spPr>
        <p:txBody>
          <a:bodyPr/>
          <a:lstStyle/>
          <a:p>
            <a:r>
              <a:rPr lang="zh-CN" altLang="en-US" dirty="0"/>
              <a:t>现有学生课程成绩的文件</a:t>
            </a:r>
            <a:r>
              <a:rPr lang="en-US" altLang="zh-CN" dirty="0" err="1"/>
              <a:t>score.json</a:t>
            </a:r>
            <a:r>
              <a:rPr lang="zh-CN" altLang="en-US" dirty="0"/>
              <a:t>，其中存有</a:t>
            </a:r>
            <a:r>
              <a:rPr lang="en-US" altLang="zh-CN" dirty="0"/>
              <a:t>5</a:t>
            </a:r>
            <a:r>
              <a:rPr lang="zh-CN" altLang="en-US" dirty="0"/>
              <a:t>名同学各</a:t>
            </a:r>
            <a:r>
              <a:rPr lang="en-US" altLang="zh-CN" dirty="0"/>
              <a:t>5</a:t>
            </a:r>
            <a:r>
              <a:rPr lang="zh-CN" altLang="en-US" dirty="0"/>
              <a:t>门课成绩，试读取文件中的数据并按要求进行处理。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4127" y="2861967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进列表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315767"/>
            <a:ext cx="7118716" cy="12510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4127" y="4733374"/>
            <a:ext cx="7738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10FF"/>
                </a:solidFill>
              </a:rPr>
              <a:t>[{'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罗明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'95', 'Java': '96', 'Python': '85', 'C#': '63',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'91'},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朱佳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'75', 'Java': '93', 'Python': '66', 'C#': '85',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'88'},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李思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'86', 'Java': '76', 'Python': '96', 'C#': '93',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'67'},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郑君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'88', 'Java': '98', 'Python': '76', 'C#': '90',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'89'},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王雪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'99', 'Java': '96', 'Python': '91', 'C#': '88',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'86'}]</a:t>
            </a:r>
            <a:endParaRPr lang="zh-CN" altLang="en-US" dirty="0">
              <a:solidFill>
                <a:srgbClr val="101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求</a:t>
            </a:r>
            <a:r>
              <a:rPr lang="zh-CN" altLang="en-US" dirty="0">
                <a:solidFill>
                  <a:srgbClr val="FF0000"/>
                </a:solidFill>
              </a:rPr>
              <a:t>每门课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总分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平均分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97" y="6055917"/>
            <a:ext cx="9207973" cy="6286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4126" y="2208178"/>
            <a:ext cx="7738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10FF"/>
                </a:solidFill>
              </a:rPr>
              <a:t>[{'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罗明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'95', 'Java': '96', 'Python': '85', 'C#': '63',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'91'},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朱佳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'75', 'Java': '93', 'Python': '66', 'C#': '85',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'88'},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李思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'86', 'Java': '76', 'Python': '96', 'C#': '93',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'67'},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郑君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'88', 'Java': '98', 'Python': '76', 'C#': '90',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'89'},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王雪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'99', 'Java': '96', 'Python': '91', 'C#': '88',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'86'}]</a:t>
            </a:r>
            <a:endParaRPr lang="zh-CN" altLang="en-US" dirty="0">
              <a:solidFill>
                <a:srgbClr val="101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3808852"/>
            <a:ext cx="5486682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求</a:t>
            </a:r>
            <a:r>
              <a:rPr lang="zh-CN" altLang="en-US" dirty="0">
                <a:solidFill>
                  <a:srgbClr val="FF0000"/>
                </a:solidFill>
              </a:rPr>
              <a:t>每个学生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总分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平均分</a:t>
            </a:r>
          </a:p>
        </p:txBody>
      </p:sp>
      <p:sp>
        <p:nvSpPr>
          <p:cNvPr id="5" name="矩形 4"/>
          <p:cNvSpPr/>
          <p:nvPr/>
        </p:nvSpPr>
        <p:spPr>
          <a:xfrm>
            <a:off x="1024126" y="2208178"/>
            <a:ext cx="7738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10FF"/>
                </a:solidFill>
              </a:rPr>
              <a:t>[{'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罗明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'95', 'Java': '96', 'Python': '85', 'C#': '63',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'91'},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朱佳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'75', 'Java': '93', 'Python': '66', 'C#': '85',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'88'},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李思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'86', 'Java': '76', 'Python': '96', 'C#': '93',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'67'},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郑君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'88', 'Java': '98', 'Python': '76', 'C#': '90',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'89'}, {'</a:t>
            </a:r>
            <a:r>
              <a:rPr lang="zh-CN" altLang="en-US" dirty="0">
                <a:solidFill>
                  <a:srgbClr val="1010FF"/>
                </a:solidFill>
              </a:rPr>
              <a:t>姓名</a:t>
            </a:r>
            <a:r>
              <a:rPr lang="en-US" altLang="zh-CN" dirty="0">
                <a:solidFill>
                  <a:srgbClr val="1010FF"/>
                </a:solidFill>
              </a:rPr>
              <a:t>': '</a:t>
            </a:r>
            <a:r>
              <a:rPr lang="zh-CN" altLang="en-US" dirty="0">
                <a:solidFill>
                  <a:srgbClr val="1010FF"/>
                </a:solidFill>
              </a:rPr>
              <a:t>王雪</a:t>
            </a:r>
            <a:r>
              <a:rPr lang="en-US" altLang="zh-CN" dirty="0">
                <a:solidFill>
                  <a:srgbClr val="1010FF"/>
                </a:solidFill>
              </a:rPr>
              <a:t>', 'C</a:t>
            </a:r>
            <a:r>
              <a:rPr lang="zh-CN" altLang="en-US" dirty="0">
                <a:solidFill>
                  <a:srgbClr val="1010FF"/>
                </a:solidFill>
              </a:rPr>
              <a:t>语言</a:t>
            </a:r>
            <a:r>
              <a:rPr lang="en-US" altLang="zh-CN" dirty="0">
                <a:solidFill>
                  <a:srgbClr val="1010FF"/>
                </a:solidFill>
              </a:rPr>
              <a:t>': '99', 'Java': '96', 'Python': '91', 'C#': '88', '</a:t>
            </a:r>
            <a:r>
              <a:rPr lang="en-US" altLang="zh-CN" dirty="0" err="1">
                <a:solidFill>
                  <a:srgbClr val="1010FF"/>
                </a:solidFill>
              </a:rPr>
              <a:t>Javascript</a:t>
            </a:r>
            <a:r>
              <a:rPr lang="en-US" altLang="zh-CN" dirty="0">
                <a:solidFill>
                  <a:srgbClr val="1010FF"/>
                </a:solidFill>
              </a:rPr>
              <a:t>': '86'}]</a:t>
            </a:r>
            <a:endParaRPr lang="zh-CN" altLang="en-US" dirty="0">
              <a:solidFill>
                <a:srgbClr val="101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3767306"/>
            <a:ext cx="5378726" cy="1752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32" y="5778232"/>
            <a:ext cx="10579644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文件处理实例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4127" y="1860426"/>
            <a:ext cx="9720073" cy="44881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将学生总分和平均分写回文件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572601"/>
            <a:ext cx="7290175" cy="1574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0" y="4668164"/>
            <a:ext cx="11660458" cy="12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文件打开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24128" y="2286000"/>
            <a:ext cx="9944748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以文本或二进制形式打开文件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open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>
                <a:solidFill>
                  <a:srgbClr val="0033CC"/>
                </a:solidFill>
                <a:latin typeface="+mn-ea"/>
              </a:rPr>
              <a:t>file</a:t>
            </a:r>
            <a:r>
              <a:rPr lang="en-US" altLang="zh-CN" sz="2400" dirty="0">
                <a:latin typeface="+mn-ea"/>
              </a:rPr>
              <a:t>, mode='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', encoding=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None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file</a:t>
            </a:r>
            <a:r>
              <a:rPr lang="zh-CN" altLang="en-US" sz="2400" dirty="0">
                <a:latin typeface="+mn-ea"/>
              </a:rPr>
              <a:t>：带路径的文件名（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字符串</a:t>
            </a:r>
            <a:r>
              <a:rPr lang="zh-CN" altLang="en-US" sz="2400" dirty="0">
                <a:latin typeface="+mn-ea"/>
              </a:rPr>
              <a:t>）。根据程序源文件和数据文件之间的目录关系，可使用绝对路径、相对路径和仅文件名。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encoding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可选</a:t>
            </a:r>
            <a:r>
              <a:rPr lang="zh-CN" altLang="en-US" sz="2400" dirty="0">
                <a:latin typeface="+mn-ea"/>
              </a:rPr>
              <a:t>参数。设置打开包含非西文文本文件时，采用何种字符编码处理数据，推荐使用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utf-8</a:t>
            </a:r>
            <a:r>
              <a:rPr lang="zh-CN" altLang="en-US" sz="2400" dirty="0">
                <a:latin typeface="+mn-ea"/>
              </a:rPr>
              <a:t>编码。缺省时，使用当前操作系统默认编码类型（中文</a:t>
            </a:r>
            <a:r>
              <a:rPr lang="en-US" altLang="zh-CN" sz="2400" dirty="0">
                <a:latin typeface="+mn-ea"/>
              </a:rPr>
              <a:t>windows10</a:t>
            </a:r>
            <a:r>
              <a:rPr lang="zh-CN" altLang="en-US" sz="2400" dirty="0">
                <a:latin typeface="+mn-ea"/>
              </a:rPr>
              <a:t>默认为</a:t>
            </a:r>
            <a:r>
              <a:rPr lang="en-US" altLang="zh-CN" sz="2400" dirty="0">
                <a:latin typeface="+mn-ea"/>
              </a:rPr>
              <a:t>GBK</a:t>
            </a:r>
            <a:r>
              <a:rPr lang="zh-CN" altLang="en-US" sz="2400" dirty="0">
                <a:latin typeface="+mn-ea"/>
              </a:rPr>
              <a:t>编码、</a:t>
            </a:r>
            <a:r>
              <a:rPr lang="en-US" altLang="zh-CN" sz="2400" dirty="0">
                <a:latin typeface="+mn-ea"/>
              </a:rPr>
              <a:t>mac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等默认为</a:t>
            </a:r>
            <a:r>
              <a:rPr lang="en-US" altLang="zh-CN" sz="2400" dirty="0">
                <a:latin typeface="+mn-ea"/>
              </a:rPr>
              <a:t>ASCII</a:t>
            </a:r>
            <a:r>
              <a:rPr lang="zh-CN" altLang="en-US" sz="2400" dirty="0">
                <a:latin typeface="+mn-ea"/>
              </a:rPr>
              <a:t>编码）。当使用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二进制模式</a:t>
            </a:r>
            <a:r>
              <a:rPr lang="zh-CN" altLang="en-US" sz="2400" dirty="0">
                <a:latin typeface="+mn-ea"/>
              </a:rPr>
              <a:t>打开文件时，</a:t>
            </a:r>
            <a:r>
              <a:rPr lang="en-US" altLang="zh-CN" sz="2400" dirty="0">
                <a:latin typeface="+mn-ea"/>
              </a:rPr>
              <a:t>encoding</a:t>
            </a:r>
            <a:r>
              <a:rPr lang="zh-CN" altLang="en-US" sz="2400" dirty="0">
                <a:latin typeface="+mn-ea"/>
              </a:rPr>
              <a:t>参数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不可使用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marL="0" lvl="1" indent="0">
              <a:spcBef>
                <a:spcPts val="0"/>
              </a:spcBef>
              <a:buNone/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B21FD-73BF-42F7-A262-9602C31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86D309-C366-409C-A407-5A5226806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66633"/>
            <a:ext cx="9944918" cy="2693651"/>
          </a:xfrm>
        </p:spPr>
      </p:pic>
    </p:spTree>
    <p:extLst>
      <p:ext uri="{BB962C8B-B14F-4D97-AF65-F5344CB8AC3E}">
        <p14:creationId xmlns:p14="http://schemas.microsoft.com/office/powerpoint/2010/main" val="1011744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B3E2-A252-4FFA-BB2D-7DFBB398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E1902-DF44-4182-B4C3-1D38EBA9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fname</a:t>
            </a:r>
            <a:r>
              <a:rPr lang="zh-CN" altLang="en-US" dirty="0"/>
              <a:t>：文件、字符串、字符序列或生成器。生成器必须是能在</a:t>
            </a:r>
            <a:r>
              <a:rPr lang="en-US" altLang="zh-CN" dirty="0"/>
              <a:t>Python 3 </a:t>
            </a:r>
            <a:r>
              <a:rPr lang="zh-CN" altLang="en-US" dirty="0"/>
              <a:t>中返回字节字符类型。列表或生成器中的字符串被当成行来处理。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dtype</a:t>
            </a:r>
            <a:r>
              <a:rPr lang="zh-CN" altLang="en-US" dirty="0"/>
              <a:t>：生成数组的数据类型，默认值是</a:t>
            </a:r>
            <a:r>
              <a:rPr lang="en-US" altLang="zh-CN" dirty="0" err="1"/>
              <a:t>dtype</a:t>
            </a:r>
            <a:r>
              <a:rPr lang="en-US" altLang="zh-CN" dirty="0"/>
              <a:t>=float</a:t>
            </a:r>
            <a:r>
              <a:rPr lang="zh-CN" altLang="en-US" dirty="0"/>
              <a:t>。设置</a:t>
            </a:r>
            <a:r>
              <a:rPr lang="en-US" altLang="zh-CN" dirty="0" err="1"/>
              <a:t>dtype</a:t>
            </a:r>
            <a:r>
              <a:rPr lang="en-US" altLang="zh-CN" dirty="0"/>
              <a:t>=None </a:t>
            </a:r>
            <a:r>
              <a:rPr lang="zh-CN" altLang="en-US" dirty="0"/>
              <a:t>时，每个列的类型从每行的各列数据中迭代确定。函数依次检查各列数据是否可以转换为布尔值、整数、浮点数、复数和字符串，直到满足条件为止。但这种方法处理速度明显慢于明确设置</a:t>
            </a:r>
            <a:r>
              <a:rPr lang="en-US" altLang="zh-CN" dirty="0" err="1"/>
              <a:t>dtype</a:t>
            </a:r>
            <a:r>
              <a:rPr lang="en-US" altLang="zh-CN" dirty="0"/>
              <a:t> </a:t>
            </a:r>
            <a:r>
              <a:rPr lang="zh-CN" altLang="en-US" dirty="0"/>
              <a:t>数据类型。</a:t>
            </a:r>
            <a:endParaRPr lang="en-US" altLang="zh-CN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F5222D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3. comments</a:t>
            </a:r>
            <a:r>
              <a:rPr lang="zh-CN" altLang="en-US" dirty="0"/>
              <a:t>：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字符串或字符串序列，可选参数</a:t>
            </a:r>
            <a:r>
              <a:rPr lang="en-US" altLang="zh-CN" dirty="0">
                <a:effectLst/>
              </a:rPr>
              <a:t>comments </a:t>
            </a:r>
            <a:r>
              <a:rPr lang="zh-CN" altLang="en-US" dirty="0">
                <a:effectLst/>
              </a:rPr>
              <a:t>用于指明注释开始的字符，默认情况下，</a:t>
            </a:r>
            <a:r>
              <a:rPr lang="en-US" altLang="zh-CN" dirty="0" err="1">
                <a:effectLst/>
              </a:rPr>
              <a:t>genfromtxt</a:t>
            </a:r>
            <a:r>
              <a:rPr lang="zh-CN" altLang="en-US" dirty="0">
                <a:effectLst/>
              </a:rPr>
              <a:t>假设为</a:t>
            </a:r>
            <a:r>
              <a:rPr lang="en-US" altLang="zh-CN" dirty="0">
                <a:effectLst/>
              </a:rPr>
              <a:t>comments='#'</a:t>
            </a:r>
            <a:r>
              <a:rPr lang="zh-CN" altLang="en-US" dirty="0">
                <a:effectLst/>
              </a:rPr>
              <a:t>。注释标记可以出现在该行的任何地方，注释符号后面的所有字符都会被忽略。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36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FB3E4-5ED4-4FA1-B97C-F37AEA7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485F5-17F2-4497-A62E-AFC9D631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delimiter</a:t>
            </a:r>
            <a:r>
              <a:rPr lang="zh-CN" altLang="en-US" dirty="0"/>
              <a:t>：值为字符串、整数或序列。</a:t>
            </a:r>
            <a:r>
              <a:rPr lang="en-US" altLang="zh-CN" dirty="0" err="1"/>
              <a:t>genfromtxt</a:t>
            </a:r>
            <a:r>
              <a:rPr lang="en-US" altLang="zh-CN" dirty="0"/>
              <a:t>() </a:t>
            </a:r>
            <a:r>
              <a:rPr lang="zh-CN" altLang="en-US" dirty="0"/>
              <a:t>函数将每个非空行拆分为一个字符串序列，</a:t>
            </a:r>
            <a:r>
              <a:rPr lang="en-US" altLang="zh-CN" dirty="0"/>
              <a:t>delimiter </a:t>
            </a:r>
            <a:r>
              <a:rPr lang="zh-CN" altLang="en-US" dirty="0"/>
              <a:t>参数用于定义如何拆分数据行。其值为字符串时，用这个字符串作为分隔符，默认为用任何空白字符分隔，如空格、制表符等，连续多个空白字符视为一个。处理具有固定宽度的数据文件时，可用整数或整数序列确定每个字段的宽度。当所有列具有相同宽度时，值可设为单个整数；当各列宽度具有不同大小时，值可设为一个整数的序列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skip_header</a:t>
            </a:r>
            <a:r>
              <a:rPr lang="zh-CN" altLang="en-US" dirty="0"/>
              <a:t>：值为整数。文件开头数据描述的存在可能阻碍数据处理，此时可以使用</a:t>
            </a:r>
            <a:r>
              <a:rPr lang="en-US" altLang="zh-CN" dirty="0" err="1"/>
              <a:t>skip_header</a:t>
            </a:r>
            <a:r>
              <a:rPr lang="en-US" altLang="zh-CN" dirty="0"/>
              <a:t> </a:t>
            </a:r>
            <a:r>
              <a:rPr lang="zh-CN" altLang="en-US" dirty="0"/>
              <a:t>参数。参数的值对应于在执行任何其他操作之前在文件开头跳过的行数，缺省值为</a:t>
            </a:r>
            <a:r>
              <a:rPr lang="en-US" altLang="zh-CN" dirty="0" err="1"/>
              <a:t>skip_header</a:t>
            </a:r>
            <a:r>
              <a:rPr lang="en-US" altLang="zh-CN" dirty="0"/>
              <a:t>=0</a:t>
            </a:r>
            <a:r>
              <a:rPr lang="zh-CN" altLang="en-US" dirty="0"/>
              <a:t>，表示不略过任何行。类似地，我们可以使用</a:t>
            </a:r>
            <a:r>
              <a:rPr lang="en-US" altLang="zh-CN" dirty="0" err="1"/>
              <a:t>skip_footer</a:t>
            </a:r>
            <a:r>
              <a:rPr lang="en-US" altLang="zh-CN" dirty="0"/>
              <a:t> </a:t>
            </a:r>
            <a:r>
              <a:rPr lang="zh-CN" altLang="en-US" dirty="0"/>
              <a:t>属性并赋予</a:t>
            </a:r>
            <a:r>
              <a:rPr lang="en-US" altLang="zh-CN" dirty="0"/>
              <a:t>n </a:t>
            </a:r>
            <a:r>
              <a:rPr lang="zh-CN" altLang="en-US" dirty="0"/>
              <a:t>的值来跳过文件的最后</a:t>
            </a:r>
            <a:r>
              <a:rPr lang="en-US" altLang="zh-CN" dirty="0"/>
              <a:t>n </a:t>
            </a:r>
            <a:r>
              <a:rPr lang="zh-CN" altLang="en-US" dirty="0"/>
              <a:t>行，缺省值为</a:t>
            </a:r>
            <a:r>
              <a:rPr lang="en-US" altLang="zh-CN" dirty="0" err="1"/>
              <a:t>skip_footer</a:t>
            </a:r>
            <a:r>
              <a:rPr lang="en-US" altLang="zh-CN" dirty="0"/>
              <a:t>=0</a:t>
            </a:r>
            <a:r>
              <a:rPr lang="zh-CN" altLang="en-US" dirty="0"/>
              <a:t>，表示不跳过任何行。</a:t>
            </a:r>
          </a:p>
        </p:txBody>
      </p:sp>
    </p:spTree>
    <p:extLst>
      <p:ext uri="{BB962C8B-B14F-4D97-AF65-F5344CB8AC3E}">
        <p14:creationId xmlns:p14="http://schemas.microsoft.com/office/powerpoint/2010/main" val="3806880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FB3E4-5ED4-4FA1-B97C-F37AEA7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485F5-17F2-4497-A62E-AFC9D631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delimiter</a:t>
            </a:r>
            <a:r>
              <a:rPr lang="zh-CN" altLang="en-US" dirty="0"/>
              <a:t>：值为字符串、整数或序列。</a:t>
            </a:r>
            <a:r>
              <a:rPr lang="en-US" altLang="zh-CN" dirty="0" err="1"/>
              <a:t>genfromtxt</a:t>
            </a:r>
            <a:r>
              <a:rPr lang="en-US" altLang="zh-CN" dirty="0"/>
              <a:t>() </a:t>
            </a:r>
            <a:r>
              <a:rPr lang="zh-CN" altLang="en-US" dirty="0"/>
              <a:t>函数将每个非空行拆分为一个字符串序列，</a:t>
            </a:r>
            <a:r>
              <a:rPr lang="en-US" altLang="zh-CN" dirty="0"/>
              <a:t>delimiter </a:t>
            </a:r>
            <a:r>
              <a:rPr lang="zh-CN" altLang="en-US" dirty="0"/>
              <a:t>参数用于定义如何拆分数据行。其值为字符串时，用这个字符串作为分隔符，默认为用任何空白字符分隔，如空格、制表符等，连续多个空白字符视为一个。处理具有固定宽度的数据文件时，可用整数或整数序列确定每个字段的宽度。当所有列具有相同宽度时，值可设为单个整数；当各列宽度具有不同大小时，值可设为一个整数的序列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skip_header</a:t>
            </a:r>
            <a:r>
              <a:rPr lang="zh-CN" altLang="en-US" dirty="0"/>
              <a:t>：值为整数。文件开头数据描述的存在可能阻碍数据处理，此时可以使用</a:t>
            </a:r>
            <a:r>
              <a:rPr lang="en-US" altLang="zh-CN" dirty="0" err="1"/>
              <a:t>skip_header</a:t>
            </a:r>
            <a:r>
              <a:rPr lang="en-US" altLang="zh-CN" dirty="0"/>
              <a:t> </a:t>
            </a:r>
            <a:r>
              <a:rPr lang="zh-CN" altLang="en-US" dirty="0"/>
              <a:t>参数。参数的值对应于在执行任何其他操作之前在文件开头跳过的行数，缺省值为</a:t>
            </a:r>
            <a:r>
              <a:rPr lang="en-US" altLang="zh-CN" dirty="0" err="1"/>
              <a:t>skip_header</a:t>
            </a:r>
            <a:r>
              <a:rPr lang="en-US" altLang="zh-CN" dirty="0"/>
              <a:t>=0</a:t>
            </a:r>
            <a:r>
              <a:rPr lang="zh-CN" altLang="en-US" dirty="0"/>
              <a:t>，表示不略过任何行。类似地，我们可以使用</a:t>
            </a:r>
            <a:r>
              <a:rPr lang="en-US" altLang="zh-CN" dirty="0" err="1"/>
              <a:t>skip_footer</a:t>
            </a:r>
            <a:r>
              <a:rPr lang="en-US" altLang="zh-CN" dirty="0"/>
              <a:t> </a:t>
            </a:r>
            <a:r>
              <a:rPr lang="zh-CN" altLang="en-US" dirty="0"/>
              <a:t>属性并赋予</a:t>
            </a:r>
            <a:r>
              <a:rPr lang="en-US" altLang="zh-CN" dirty="0"/>
              <a:t>n </a:t>
            </a:r>
            <a:r>
              <a:rPr lang="zh-CN" altLang="en-US" dirty="0"/>
              <a:t>的值来跳过文件的最后</a:t>
            </a:r>
            <a:r>
              <a:rPr lang="en-US" altLang="zh-CN" dirty="0"/>
              <a:t>n </a:t>
            </a:r>
            <a:r>
              <a:rPr lang="zh-CN" altLang="en-US" dirty="0"/>
              <a:t>行，缺省值为</a:t>
            </a:r>
            <a:r>
              <a:rPr lang="en-US" altLang="zh-CN" dirty="0" err="1"/>
              <a:t>skip_footer</a:t>
            </a:r>
            <a:r>
              <a:rPr lang="en-US" altLang="zh-CN" dirty="0"/>
              <a:t>=0</a:t>
            </a:r>
            <a:r>
              <a:rPr lang="zh-CN" altLang="en-US" dirty="0"/>
              <a:t>，表示不跳过任何行。</a:t>
            </a:r>
          </a:p>
        </p:txBody>
      </p:sp>
    </p:spTree>
    <p:extLst>
      <p:ext uri="{BB962C8B-B14F-4D97-AF65-F5344CB8AC3E}">
        <p14:creationId xmlns:p14="http://schemas.microsoft.com/office/powerpoint/2010/main" val="2443981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69A1-1508-476E-9FB1-70821E23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05C0A-AB18-44D8-9BB1-885D59A9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en-US" altLang="zh-CN" dirty="0" err="1"/>
              <a:t>usecols</a:t>
            </a:r>
            <a:r>
              <a:rPr lang="zh-CN" altLang="en-US" dirty="0"/>
              <a:t>：整数序列，指明哪些列将被读取，序号从</a:t>
            </a:r>
            <a:r>
              <a:rPr lang="en-US" altLang="zh-CN" dirty="0"/>
              <a:t>0 </a:t>
            </a:r>
            <a:r>
              <a:rPr lang="zh-CN" altLang="en-US" dirty="0"/>
              <a:t>开始。在某些情况下，只希望返回其中的几个列的数据，可以使用</a:t>
            </a:r>
            <a:r>
              <a:rPr lang="en-US" altLang="zh-CN" dirty="0" err="1"/>
              <a:t>usecols</a:t>
            </a:r>
            <a:r>
              <a:rPr lang="en-US" altLang="zh-CN" dirty="0"/>
              <a:t> </a:t>
            </a:r>
            <a:r>
              <a:rPr lang="zh-CN" altLang="en-US" dirty="0"/>
              <a:t>参数选择要导入哪些列。此参数接受单个整数或对应于要导入的列的索引的整数序列。例如：“</a:t>
            </a:r>
            <a:r>
              <a:rPr lang="en-US" altLang="zh-CN" dirty="0" err="1"/>
              <a:t>usecols</a:t>
            </a:r>
            <a:r>
              <a:rPr lang="en-US" altLang="zh-CN" dirty="0"/>
              <a:t> = (1, 4, 5)”</a:t>
            </a:r>
            <a:r>
              <a:rPr lang="zh-CN" altLang="en-US" dirty="0"/>
              <a:t>将读取第</a:t>
            </a:r>
            <a:r>
              <a:rPr lang="en-US" altLang="zh-CN" dirty="0"/>
              <a:t>2 </a:t>
            </a:r>
            <a:r>
              <a:rPr lang="zh-CN" altLang="en-US" dirty="0"/>
              <a:t>列、第</a:t>
            </a:r>
            <a:r>
              <a:rPr lang="en-US" altLang="zh-CN" dirty="0"/>
              <a:t>5 </a:t>
            </a:r>
            <a:r>
              <a:rPr lang="zh-CN" altLang="en-US" dirty="0"/>
              <a:t>列和第</a:t>
            </a:r>
            <a:r>
              <a:rPr lang="en-US" altLang="zh-CN" dirty="0"/>
              <a:t>6 </a:t>
            </a:r>
            <a:r>
              <a:rPr lang="zh-CN" altLang="en-US" dirty="0"/>
              <a:t>列数据。</a:t>
            </a:r>
            <a:endParaRPr lang="en-US" altLang="zh-CN" dirty="0"/>
          </a:p>
          <a:p>
            <a:r>
              <a:rPr lang="en-US" altLang="zh-CN" dirty="0"/>
              <a:t>7. unpack</a:t>
            </a:r>
            <a:r>
              <a:rPr lang="zh-CN" altLang="en-US" dirty="0"/>
              <a:t>：布尔值，默认值为</a:t>
            </a:r>
            <a:r>
              <a:rPr lang="en-US" altLang="zh-CN" dirty="0"/>
              <a:t>False</a:t>
            </a:r>
            <a:r>
              <a:rPr lang="zh-CN" altLang="en-US" dirty="0"/>
              <a:t>，当该值为</a:t>
            </a:r>
            <a:r>
              <a:rPr lang="en-US" altLang="zh-CN" dirty="0"/>
              <a:t>True </a:t>
            </a:r>
            <a:r>
              <a:rPr lang="zh-CN" altLang="en-US" dirty="0"/>
              <a:t>时，返回的数组将被转置，以便可以使用</a:t>
            </a:r>
            <a:r>
              <a:rPr lang="en-US" altLang="zh-CN" dirty="0"/>
              <a:t>x, y, z = </a:t>
            </a:r>
            <a:r>
              <a:rPr lang="en-US" altLang="zh-CN" dirty="0" err="1"/>
              <a:t>genfromtxt</a:t>
            </a:r>
            <a:r>
              <a:rPr lang="en-US" altLang="zh-CN" dirty="0"/>
              <a:t>(...) </a:t>
            </a:r>
            <a:r>
              <a:rPr lang="zh-CN" altLang="en-US" dirty="0"/>
              <a:t>解压参数。当</a:t>
            </a:r>
            <a:r>
              <a:rPr lang="en-US" altLang="zh-CN" dirty="0"/>
              <a:t>unpack </a:t>
            </a:r>
            <a:r>
              <a:rPr lang="zh-CN" altLang="en-US" dirty="0"/>
              <a:t>参数与记录数据类型一起使用时，每个字段都返回数组。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 err="1"/>
              <a:t>filling_values</a:t>
            </a:r>
            <a:r>
              <a:rPr lang="zh-CN" altLang="en-US" dirty="0"/>
              <a:t>：用设置的值做作为默认值替代缺失数据。</a:t>
            </a:r>
          </a:p>
        </p:txBody>
      </p:sp>
    </p:spTree>
    <p:extLst>
      <p:ext uri="{BB962C8B-B14F-4D97-AF65-F5344CB8AC3E}">
        <p14:creationId xmlns:p14="http://schemas.microsoft.com/office/powerpoint/2010/main" val="2036491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3798-E591-4768-A318-9180FF0B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D0910-7411-49A1-95D6-29A3F1D8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 names</a:t>
            </a:r>
            <a:r>
              <a:rPr lang="zh-CN" altLang="en-US" dirty="0"/>
              <a:t>：值为</a:t>
            </a:r>
            <a:r>
              <a:rPr lang="en-US" altLang="zh-CN" dirty="0"/>
              <a:t>None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、字符串或序列之一，当值为“</a:t>
            </a:r>
            <a:r>
              <a:rPr lang="en-US" altLang="zh-CN" dirty="0"/>
              <a:t>True”</a:t>
            </a:r>
            <a:r>
              <a:rPr lang="zh-CN" altLang="en-US" dirty="0"/>
              <a:t>时，跳过文件开头的</a:t>
            </a:r>
            <a:r>
              <a:rPr lang="en-US" altLang="zh-CN" dirty="0" err="1"/>
              <a:t>skip_header</a:t>
            </a:r>
            <a:r>
              <a:rPr lang="en-US" altLang="zh-CN" dirty="0"/>
              <a:t> </a:t>
            </a:r>
            <a:r>
              <a:rPr lang="zh-CN" altLang="en-US" dirty="0"/>
              <a:t>设定的行数后读取的第</a:t>
            </a:r>
            <a:r>
              <a:rPr lang="en-US" altLang="zh-CN" dirty="0"/>
              <a:t>1</a:t>
            </a:r>
            <a:r>
              <a:rPr lang="zh-CN" altLang="en-US" dirty="0"/>
              <a:t>行作为字段名。这行也可选被注释符号注释的行。如果</a:t>
            </a:r>
            <a:r>
              <a:rPr lang="en-US" altLang="zh-CN" dirty="0"/>
              <a:t>names </a:t>
            </a:r>
            <a:r>
              <a:rPr lang="zh-CN" altLang="en-US" dirty="0"/>
              <a:t>参数的值为序列或是被逗号分隔的字符串序列，那么这些字符串将被用于定义结构化类型的字段名。如果</a:t>
            </a:r>
            <a:r>
              <a:rPr lang="en-US" altLang="zh-CN" dirty="0"/>
              <a:t>names </a:t>
            </a:r>
            <a:r>
              <a:rPr lang="zh-CN" altLang="en-US" dirty="0"/>
              <a:t>参数的值为</a:t>
            </a:r>
            <a:r>
              <a:rPr lang="en-US" altLang="zh-CN" dirty="0"/>
              <a:t>None</a:t>
            </a:r>
            <a:r>
              <a:rPr lang="zh-CN" altLang="en-US" dirty="0"/>
              <a:t>，将使用原字段的数据类型作为字段名。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10. </a:t>
            </a:r>
            <a:r>
              <a:rPr lang="en-US" altLang="zh-CN" dirty="0" err="1"/>
              <a:t>autostrip</a:t>
            </a:r>
            <a:r>
              <a:rPr lang="zh-CN" altLang="en-US" dirty="0"/>
              <a:t>：默认为</a:t>
            </a:r>
            <a:r>
              <a:rPr lang="en-US" altLang="zh-CN" dirty="0"/>
              <a:t>False</a:t>
            </a:r>
            <a:r>
              <a:rPr lang="zh-CN" altLang="en-US" dirty="0"/>
              <a:t>，当一行被分解为一系列字符串时，各个字符串前导或结尾的空白字符不会被删除。设置</a:t>
            </a:r>
            <a:r>
              <a:rPr lang="en-US" altLang="zh-CN" dirty="0" err="1"/>
              <a:t>autostrip</a:t>
            </a:r>
            <a:r>
              <a:rPr lang="en-US" altLang="zh-CN" dirty="0"/>
              <a:t>=True</a:t>
            </a:r>
            <a:r>
              <a:rPr lang="zh-CN" altLang="en-US" dirty="0"/>
              <a:t>，可以自动删除字符串前导或结尾的空白字符。</a:t>
            </a:r>
          </a:p>
        </p:txBody>
      </p:sp>
    </p:spTree>
    <p:extLst>
      <p:ext uri="{BB962C8B-B14F-4D97-AF65-F5344CB8AC3E}">
        <p14:creationId xmlns:p14="http://schemas.microsoft.com/office/powerpoint/2010/main" val="2526452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3348A-7792-4A6B-B49B-7DD9E66E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2E8FC-C04F-47C8-9C02-54A37D48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en-US" altLang="zh-CN" dirty="0" err="1"/>
              <a:t>max_rows</a:t>
            </a:r>
            <a:r>
              <a:rPr lang="zh-CN" altLang="en-US" dirty="0"/>
              <a:t>：值为整数，指明跳过开头</a:t>
            </a:r>
            <a:r>
              <a:rPr lang="en-US" altLang="zh-CN" dirty="0" err="1"/>
              <a:t>skiprows</a:t>
            </a:r>
            <a:r>
              <a:rPr lang="en-US" altLang="zh-CN" dirty="0"/>
              <a:t> </a:t>
            </a:r>
            <a:r>
              <a:rPr lang="zh-CN" altLang="en-US" dirty="0"/>
              <a:t>行后，读取的行数，值缺省时读取所有行。</a:t>
            </a:r>
            <a:endParaRPr lang="en-US" altLang="zh-CN" dirty="0"/>
          </a:p>
          <a:p>
            <a:r>
              <a:rPr lang="en-US" altLang="zh-CN" dirty="0"/>
              <a:t>12. encoding</a:t>
            </a:r>
            <a:r>
              <a:rPr lang="zh-CN" altLang="en-US" dirty="0"/>
              <a:t>：值为字符串，用于指定解码输入文件的编码类型，当“</a:t>
            </a:r>
            <a:r>
              <a:rPr lang="en-US" altLang="zh-CN" dirty="0" err="1"/>
              <a:t>fname</a:t>
            </a:r>
            <a:r>
              <a:rPr lang="en-US" altLang="zh-CN" dirty="0"/>
              <a:t>”</a:t>
            </a:r>
            <a:r>
              <a:rPr lang="zh-CN" altLang="en-US" dirty="0"/>
              <a:t>是文件对象时不可使用此参数。当值设置为“</a:t>
            </a:r>
            <a:r>
              <a:rPr lang="en-US" altLang="zh-CN" dirty="0"/>
              <a:t>None”</a:t>
            </a:r>
            <a:r>
              <a:rPr lang="zh-CN" altLang="en-US" dirty="0"/>
              <a:t>时，应用操作系统的默认编码，一般</a:t>
            </a:r>
            <a:r>
              <a:rPr lang="en-US" altLang="zh-CN" dirty="0"/>
              <a:t>windows</a:t>
            </a:r>
            <a:r>
              <a:rPr lang="zh-CN" altLang="en-US" dirty="0"/>
              <a:t>系统默认使用</a:t>
            </a:r>
            <a:r>
              <a:rPr lang="en-US" altLang="zh-CN" dirty="0"/>
              <a:t>CP936(GBK)</a:t>
            </a:r>
            <a:r>
              <a:rPr lang="zh-CN" altLang="en-US" dirty="0"/>
              <a:t>编码。默认值为“</a:t>
            </a:r>
            <a:r>
              <a:rPr lang="en-US" altLang="zh-CN" dirty="0"/>
              <a:t>bytes”</a:t>
            </a:r>
            <a:r>
              <a:rPr lang="zh-CN" altLang="en-US" dirty="0"/>
              <a:t>，此时启用向后兼容的方案，确保在可能的情况下接收字节数据，并将拉丁编码的字符串传给转换器。重写此值将可以接收</a:t>
            </a:r>
            <a:r>
              <a:rPr lang="en-US" altLang="zh-CN" dirty="0" err="1"/>
              <a:t>unicode</a:t>
            </a:r>
            <a:r>
              <a:rPr lang="en-US" altLang="zh-CN" dirty="0"/>
              <a:t> </a:t>
            </a:r>
            <a:r>
              <a:rPr lang="zh-CN" altLang="en-US" dirty="0"/>
              <a:t>数组并将字符串作为输入传递给转换器。</a:t>
            </a:r>
          </a:p>
        </p:txBody>
      </p:sp>
    </p:spTree>
    <p:extLst>
      <p:ext uri="{BB962C8B-B14F-4D97-AF65-F5344CB8AC3E}">
        <p14:creationId xmlns:p14="http://schemas.microsoft.com/office/powerpoint/2010/main" val="4231514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BA4F-424F-4CCF-9A5C-362679CC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29811-511A-4285-85CE-DBC4167A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库中与</a:t>
            </a:r>
            <a:r>
              <a:rPr lang="en-US" altLang="zh-CN" dirty="0" err="1"/>
              <a:t>genfromtxt</a:t>
            </a:r>
            <a:r>
              <a:rPr lang="en-US" altLang="zh-CN" dirty="0"/>
              <a:t>() </a:t>
            </a:r>
            <a:r>
              <a:rPr lang="zh-CN" altLang="en-US" dirty="0"/>
              <a:t>函数功能类似还有一个</a:t>
            </a:r>
            <a:r>
              <a:rPr lang="en-US" altLang="zh-CN" dirty="0" err="1"/>
              <a:t>loadtxt</a:t>
            </a:r>
            <a:r>
              <a:rPr lang="en-US" altLang="zh-CN" dirty="0"/>
              <a:t>() </a:t>
            </a:r>
            <a:r>
              <a:rPr lang="zh-CN" altLang="en-US" dirty="0"/>
              <a:t>函数，也可以用于读取文件中的数据。</a:t>
            </a:r>
            <a:r>
              <a:rPr lang="en-US" altLang="zh-CN" dirty="0" err="1"/>
              <a:t>loadtxt</a:t>
            </a:r>
            <a:r>
              <a:rPr lang="en-US" altLang="zh-CN" dirty="0"/>
              <a:t>() </a:t>
            </a:r>
            <a:r>
              <a:rPr lang="zh-CN" altLang="en-US" dirty="0"/>
              <a:t>函数的目标是快速读取简单格式化的文件，要求目标文件每一行具有相同数量的数据。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E2CD4-A731-4C76-A4FD-7B6E74E1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950458" cy="25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9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4A78E-9DA8-42A2-B6F5-11D130EC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Numpy</a:t>
            </a:r>
            <a:r>
              <a:rPr lang="zh-CN" altLang="en-US" b="1" dirty="0">
                <a:effectLst/>
              </a:rPr>
              <a:t>写文件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5C7D5-8E8D-40FD-B3EC-49D59559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提供了</a:t>
            </a:r>
            <a:r>
              <a:rPr lang="en-US" altLang="zh-CN" dirty="0" err="1"/>
              <a:t>savetxt</a:t>
            </a:r>
            <a:r>
              <a:rPr lang="en-US" altLang="zh-CN" dirty="0"/>
              <a:t>()</a:t>
            </a:r>
            <a:r>
              <a:rPr lang="zh-CN" altLang="en-US" dirty="0"/>
              <a:t>方法用于保存数组到文本文件，其语法和参数如下，其中大数据分参数的意义与</a:t>
            </a:r>
            <a:r>
              <a:rPr lang="en-US" altLang="zh-CN" dirty="0" err="1"/>
              <a:t>genfromtxt</a:t>
            </a:r>
            <a:r>
              <a:rPr lang="en-US" altLang="zh-CN" dirty="0"/>
              <a:t>()</a:t>
            </a:r>
            <a:r>
              <a:rPr lang="zh-CN" altLang="en-US" dirty="0"/>
              <a:t>函数相似，此处不再赘述。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0CF958-D36E-4CED-9700-576C641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03" y="3289584"/>
            <a:ext cx="9903762" cy="22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2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1042-2B77-4A64-91AD-33A1B259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 </a:t>
            </a:r>
            <a:r>
              <a:rPr lang="zh-CN" altLang="en-US" dirty="0"/>
              <a:t>读写文件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314B7-FF3B-49D3-A787-008632B3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read_csv</a:t>
            </a:r>
            <a:r>
              <a:rPr lang="en-US" altLang="zh-CN" dirty="0"/>
              <a:t>()/</a:t>
            </a:r>
            <a:r>
              <a:rPr lang="en-US" altLang="zh-CN" dirty="0" err="1"/>
              <a:t>to_csv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read_json</a:t>
            </a:r>
            <a:r>
              <a:rPr lang="en-US" altLang="zh-CN" dirty="0"/>
              <a:t>()/</a:t>
            </a:r>
            <a:r>
              <a:rPr lang="en-US" altLang="zh-CN" dirty="0" err="1"/>
              <a:t>to_json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read_excel</a:t>
            </a:r>
            <a:r>
              <a:rPr lang="en-US" altLang="zh-CN" dirty="0"/>
              <a:t>()/</a:t>
            </a:r>
            <a:r>
              <a:rPr lang="en-US" altLang="zh-CN" dirty="0" err="1"/>
              <a:t>to_excel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read_html</a:t>
            </a:r>
            <a:r>
              <a:rPr lang="en-US" altLang="zh-CN" dirty="0"/>
              <a:t>()/</a:t>
            </a:r>
            <a:r>
              <a:rPr lang="en-US" altLang="zh-CN" dirty="0" err="1"/>
              <a:t>to_html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read_clipboard</a:t>
            </a:r>
            <a:r>
              <a:rPr lang="en-US" altLang="zh-CN" dirty="0"/>
              <a:t>()/</a:t>
            </a:r>
            <a:r>
              <a:rPr lang="en-US" altLang="zh-CN" dirty="0" err="1"/>
              <a:t>to_clipboard</a:t>
            </a:r>
            <a:endParaRPr lang="en-US" altLang="zh-CN" dirty="0"/>
          </a:p>
          <a:p>
            <a:r>
              <a:rPr lang="en-US" altLang="zh-CN" dirty="0" err="1"/>
              <a:t>read_pickle</a:t>
            </a:r>
            <a:r>
              <a:rPr lang="en-US" altLang="zh-CN" dirty="0"/>
              <a:t>()/</a:t>
            </a:r>
            <a:r>
              <a:rPr lang="en-US" altLang="zh-CN" dirty="0" err="1"/>
              <a:t>to_pickle</a:t>
            </a:r>
            <a:r>
              <a:rPr lang="en-US" altLang="zh-CN" dirty="0"/>
              <a:t>()   # pickle</a:t>
            </a:r>
            <a:r>
              <a:rPr lang="zh-CN" altLang="en-US" dirty="0"/>
              <a:t>可以将对象数据压到一个文件中，永久保存。</a:t>
            </a:r>
            <a:endParaRPr lang="en-US" altLang="zh-CN" dirty="0"/>
          </a:p>
          <a:p>
            <a:r>
              <a:rPr lang="en-US" altLang="zh-CN" dirty="0" err="1"/>
              <a:t>read_sql</a:t>
            </a:r>
            <a:r>
              <a:rPr lang="en-US" altLang="zh-CN" dirty="0"/>
              <a:t>()/</a:t>
            </a:r>
            <a:r>
              <a:rPr lang="en-US" altLang="zh-CN" dirty="0" err="1"/>
              <a:t>to_sql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read_gbq</a:t>
            </a:r>
            <a:r>
              <a:rPr lang="en-US" altLang="zh-CN" dirty="0"/>
              <a:t>()/</a:t>
            </a:r>
            <a:r>
              <a:rPr lang="en-US" altLang="zh-CN" dirty="0" err="1"/>
              <a:t>to_gbq</a:t>
            </a:r>
            <a:r>
              <a:rPr lang="en-US" altLang="zh-CN" dirty="0"/>
              <a:t>() #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 Google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BigQuery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00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r>
              <a:rPr lang="zh-CN" altLang="en-US" dirty="0"/>
              <a:t>参数的含义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674114"/>
              </p:ext>
            </p:extLst>
          </p:nvPr>
        </p:nvGraphicFramePr>
        <p:xfrm>
          <a:off x="1024128" y="2084832"/>
          <a:ext cx="10827752" cy="4147216"/>
        </p:xfrm>
        <a:graphic>
          <a:graphicData uri="http://schemas.openxmlformats.org/drawingml/2006/table">
            <a:tbl>
              <a:tblPr/>
              <a:tblGrid>
                <a:gridCol w="1204474">
                  <a:extLst>
                    <a:ext uri="{9D8B030D-6E8A-4147-A177-3AD203B41FA5}">
                      <a16:colId xmlns:a16="http://schemas.microsoft.com/office/drawing/2014/main" val="3889626207"/>
                    </a:ext>
                  </a:extLst>
                </a:gridCol>
                <a:gridCol w="9623278">
                  <a:extLst>
                    <a:ext uri="{9D8B030D-6E8A-4147-A177-3AD203B41FA5}">
                      <a16:colId xmlns:a16="http://schemas.microsoft.com/office/drawing/2014/main" val="1898719336"/>
                    </a:ext>
                  </a:extLst>
                </a:gridCol>
              </a:tblGrid>
              <a:tr h="475312"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字符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意义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2825"/>
                  </a:ext>
                </a:extLst>
              </a:tr>
              <a:tr h="475312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effectLst/>
                        </a:rPr>
                        <a:t>'r'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effectLst/>
                        </a:rPr>
                        <a:t>以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只读</a:t>
                      </a:r>
                      <a:r>
                        <a:rPr lang="zh-CN" altLang="en-US" sz="2000" dirty="0">
                          <a:effectLst/>
                        </a:rPr>
                        <a:t>模式打开文件（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默认</a:t>
                      </a:r>
                      <a:r>
                        <a:rPr lang="zh-CN" altLang="en-US" sz="2000" dirty="0">
                          <a:effectLst/>
                        </a:rPr>
                        <a:t>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2617"/>
                  </a:ext>
                </a:extLst>
              </a:tr>
              <a:tr h="647672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effectLst/>
                        </a:rPr>
                        <a:t>'w'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effectLst/>
                        </a:rPr>
                        <a:t>以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写入</a:t>
                      </a:r>
                      <a:r>
                        <a:rPr lang="zh-CN" altLang="en-US" sz="2000" dirty="0">
                          <a:effectLst/>
                        </a:rPr>
                        <a:t>模式打开文件。文件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存在</a:t>
                      </a:r>
                      <a:r>
                        <a:rPr lang="zh-CN" altLang="en-US" sz="2000" dirty="0">
                          <a:effectLst/>
                        </a:rPr>
                        <a:t>，先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清除</a:t>
                      </a:r>
                      <a:r>
                        <a:rPr lang="zh-CN" altLang="en-US" sz="2000" dirty="0">
                          <a:effectLst/>
                        </a:rPr>
                        <a:t>文件所有内容；文件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不存在</a:t>
                      </a:r>
                      <a:r>
                        <a:rPr lang="zh-CN" altLang="en-US" sz="2000" dirty="0">
                          <a:effectLst/>
                        </a:rPr>
                        <a:t>，先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创建</a:t>
                      </a:r>
                      <a:r>
                        <a:rPr lang="zh-CN" altLang="en-US" sz="2000" dirty="0">
                          <a:effectLst/>
                        </a:rPr>
                        <a:t>文件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337455"/>
                  </a:ext>
                </a:extLst>
              </a:tr>
              <a:tr h="475312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effectLst/>
                        </a:rPr>
                        <a:t>'x'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effectLst/>
                        </a:rPr>
                        <a:t>以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写入</a:t>
                      </a:r>
                      <a:r>
                        <a:rPr lang="zh-CN" altLang="en-US" sz="2000" dirty="0">
                          <a:effectLst/>
                        </a:rPr>
                        <a:t>模式打开文件。如果文件已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存在</a:t>
                      </a:r>
                      <a:r>
                        <a:rPr lang="zh-CN" altLang="en-US" sz="2000" dirty="0">
                          <a:effectLst/>
                        </a:rPr>
                        <a:t>则打开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失败</a:t>
                      </a:r>
                      <a:r>
                        <a:rPr lang="zh-CN" altLang="en-US" sz="2000" dirty="0">
                          <a:effectLst/>
                        </a:rPr>
                        <a:t>；文件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不存在</a:t>
                      </a:r>
                      <a:r>
                        <a:rPr lang="zh-CN" altLang="en-US" sz="2000" dirty="0">
                          <a:effectLst/>
                        </a:rPr>
                        <a:t>，先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创建</a:t>
                      </a:r>
                      <a:r>
                        <a:rPr lang="zh-CN" altLang="en-US" sz="2000" dirty="0">
                          <a:effectLst/>
                        </a:rPr>
                        <a:t>文件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87408"/>
                  </a:ext>
                </a:extLst>
              </a:tr>
              <a:tr h="647672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effectLst/>
                        </a:rPr>
                        <a:t>'a'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effectLst/>
                        </a:rPr>
                        <a:t>以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写入</a:t>
                      </a:r>
                      <a:r>
                        <a:rPr lang="zh-CN" altLang="en-US" sz="2000" dirty="0">
                          <a:effectLst/>
                        </a:rPr>
                        <a:t>模式打开文件。文件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存在</a:t>
                      </a:r>
                      <a:r>
                        <a:rPr lang="zh-CN" altLang="en-US" sz="2000" dirty="0">
                          <a:effectLst/>
                        </a:rPr>
                        <a:t>，在文件内容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末尾追加</a:t>
                      </a:r>
                      <a:r>
                        <a:rPr lang="zh-CN" altLang="en-US" sz="2000" dirty="0">
                          <a:effectLst/>
                        </a:rPr>
                        <a:t>；文件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不存在</a:t>
                      </a:r>
                      <a:r>
                        <a:rPr lang="zh-CN" altLang="en-US" sz="2000" dirty="0">
                          <a:effectLst/>
                        </a:rPr>
                        <a:t>，先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创建</a:t>
                      </a:r>
                      <a:r>
                        <a:rPr lang="zh-CN" altLang="en-US" sz="2000" dirty="0">
                          <a:effectLst/>
                        </a:rPr>
                        <a:t>文件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05780"/>
                  </a:ext>
                </a:extLst>
              </a:tr>
              <a:tr h="475312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effectLst/>
                        </a:rPr>
                        <a:t>'b'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effectLst/>
                        </a:rPr>
                        <a:t>以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二进制模式</a:t>
                      </a:r>
                      <a:r>
                        <a:rPr lang="zh-CN" altLang="en-US" sz="2000" dirty="0">
                          <a:effectLst/>
                        </a:rPr>
                        <a:t>打开文件。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3097"/>
                  </a:ext>
                </a:extLst>
              </a:tr>
              <a:tr h="475312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effectLst/>
                        </a:rPr>
                        <a:t>'t'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effectLst/>
                        </a:rPr>
                        <a:t>以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文本模式</a:t>
                      </a:r>
                      <a:r>
                        <a:rPr lang="zh-CN" altLang="en-US" sz="2000" dirty="0">
                          <a:effectLst/>
                        </a:rPr>
                        <a:t>打开文件（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</a:rPr>
                        <a:t>默认</a:t>
                      </a:r>
                      <a:r>
                        <a:rPr lang="zh-CN" altLang="en-US" sz="2000" dirty="0">
                          <a:effectLst/>
                        </a:rPr>
                        <a:t>）。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15559"/>
                  </a:ext>
                </a:extLst>
              </a:tr>
              <a:tr h="4753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>
                          <a:effectLst/>
                        </a:rPr>
                        <a:t>'+'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effectLst/>
                        </a:rPr>
                        <a:t>打开用于更新（读取与写入）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2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打开的文件对象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使用完毕</a:t>
            </a:r>
            <a:r>
              <a:rPr lang="zh-CN" altLang="en-US" sz="2400" dirty="0">
                <a:latin typeface="+mn-ea"/>
              </a:rPr>
              <a:t>后，需要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关闭</a:t>
            </a:r>
            <a:r>
              <a:rPr lang="zh-CN" altLang="en-US" sz="2400" dirty="0">
                <a:latin typeface="+mn-ea"/>
              </a:rPr>
              <a:t>文件。将文件缓冲区中的数据写入文件。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en-US" altLang="zh-CN" sz="2400" dirty="0">
                <a:latin typeface="+mn-ea"/>
              </a:rPr>
              <a:t>f.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close</a:t>
            </a:r>
            <a:r>
              <a:rPr lang="en-US" altLang="zh-CN" sz="2400" dirty="0">
                <a:latin typeface="+mn-ea"/>
              </a:rPr>
              <a:t>()</a:t>
            </a:r>
          </a:p>
          <a:p>
            <a:r>
              <a:rPr lang="zh-CN" altLang="en-US" sz="2400" dirty="0">
                <a:latin typeface="+mn-ea"/>
              </a:rPr>
              <a:t>关闭已打开的文件对象 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。如果文件对象 </a:t>
            </a:r>
            <a:r>
              <a:rPr lang="en-US" altLang="zh-CN" sz="2400" dirty="0">
                <a:latin typeface="+mn-ea"/>
              </a:rPr>
              <a:t>f </a:t>
            </a:r>
            <a:r>
              <a:rPr lang="zh-CN" altLang="en-US" sz="2400" dirty="0">
                <a:latin typeface="+mn-ea"/>
              </a:rPr>
              <a:t>已关闭，</a:t>
            </a:r>
            <a:r>
              <a:rPr lang="en-US" altLang="zh-CN" sz="2400" dirty="0">
                <a:latin typeface="+mn-ea"/>
              </a:rPr>
              <a:t>f.close() </a:t>
            </a:r>
            <a:r>
              <a:rPr lang="zh-CN" altLang="en-US" sz="2400" dirty="0">
                <a:latin typeface="+mn-ea"/>
              </a:rPr>
              <a:t>的值为</a:t>
            </a:r>
            <a:r>
              <a:rPr lang="en-US" altLang="zh-CN" sz="2400" dirty="0">
                <a:latin typeface="+mn-ea"/>
              </a:rPr>
              <a:t>True</a:t>
            </a:r>
            <a:r>
              <a:rPr lang="zh-CN" altLang="en-US" sz="2400" dirty="0">
                <a:latin typeface="+mn-ea"/>
              </a:rPr>
              <a:t>，否则为 </a:t>
            </a:r>
            <a:r>
              <a:rPr lang="en-US" altLang="zh-CN" sz="2400" dirty="0">
                <a:latin typeface="+mn-ea"/>
              </a:rPr>
              <a:t>False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使用文件对象 </a:t>
            </a:r>
            <a:r>
              <a:rPr lang="en-US" altLang="zh-CN" sz="2400" dirty="0">
                <a:latin typeface="+mn-ea"/>
              </a:rPr>
              <a:t>f </a:t>
            </a:r>
            <a:r>
              <a:rPr lang="zh-CN" altLang="en-US" sz="2400" dirty="0">
                <a:latin typeface="+mn-ea"/>
              </a:rPr>
              <a:t>完成文件的读写工作后，应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马上</a:t>
            </a:r>
            <a:r>
              <a:rPr lang="zh-CN" altLang="en-US" sz="2400" dirty="0">
                <a:latin typeface="+mn-ea"/>
              </a:rPr>
              <a:t>使用 </a:t>
            </a:r>
            <a:r>
              <a:rPr lang="en-US" altLang="zh-CN" sz="2400" dirty="0">
                <a:latin typeface="+mn-ea"/>
              </a:rPr>
              <a:t>f.close()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将文件对象关闭。</a:t>
            </a:r>
            <a:r>
              <a:rPr lang="zh-CN" altLang="en-US" sz="2400" dirty="0">
                <a:latin typeface="+mn-ea"/>
              </a:rPr>
              <a:t>确保文件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操作的完成</a:t>
            </a:r>
            <a:r>
              <a:rPr lang="zh-CN" altLang="en-US" sz="2400" dirty="0">
                <a:latin typeface="+mn-ea"/>
              </a:rPr>
              <a:t>并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释放</a:t>
            </a:r>
            <a:r>
              <a:rPr lang="zh-CN" altLang="en-US" sz="2400" dirty="0">
                <a:latin typeface="+mn-ea"/>
              </a:rPr>
              <a:t>文件中数据占据的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内存。</a:t>
            </a: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971412"/>
            <a:ext cx="9720073" cy="11450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open()</a:t>
            </a:r>
            <a:r>
              <a:rPr lang="zh-CN" altLang="en-US" sz="2400" dirty="0">
                <a:latin typeface="+mn-ea"/>
              </a:rPr>
              <a:t>函数打开文本文件会返回一个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可遍历文件对象</a:t>
            </a:r>
            <a:r>
              <a:rPr lang="zh-CN" altLang="en-US" sz="2400" dirty="0">
                <a:latin typeface="+mn-ea"/>
              </a:rPr>
              <a:t>，该对象可赋值给一个文件变量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可用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循环</a:t>
            </a:r>
            <a:r>
              <a:rPr lang="zh-CN" altLang="en-US" sz="2400" dirty="0">
                <a:latin typeface="+mn-ea"/>
              </a:rPr>
              <a:t>访问文件对象中的数据，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每次</a:t>
            </a:r>
            <a:r>
              <a:rPr lang="zh-CN" altLang="en-US" sz="2400" dirty="0">
                <a:latin typeface="+mn-ea"/>
              </a:rPr>
              <a:t>循环获得文件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对象</a:t>
            </a:r>
            <a:r>
              <a:rPr lang="zh-CN" altLang="en-US" sz="2400" dirty="0">
                <a:latin typeface="+mn-ea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一行数据（字符串形式）</a:t>
            </a:r>
            <a:r>
              <a:rPr lang="zh-CN" altLang="en-US" sz="2400" dirty="0">
                <a:latin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行末</a:t>
            </a:r>
            <a:r>
              <a:rPr lang="zh-CN" altLang="en-US" sz="2400" dirty="0">
                <a:latin typeface="+mn-ea"/>
              </a:rPr>
              <a:t>会有一个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换行符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‘\n’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38" y="3082953"/>
            <a:ext cx="4927853" cy="17780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38" y="5202247"/>
            <a:ext cx="6059257" cy="1448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38" y="4241209"/>
            <a:ext cx="2286117" cy="3302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538" y="5220040"/>
            <a:ext cx="8679655" cy="14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1870744"/>
            <a:ext cx="9720073" cy="1094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如在执行</a:t>
            </a:r>
            <a:r>
              <a:rPr lang="en-US" altLang="zh-CN" sz="2400" dirty="0">
                <a:latin typeface="+mn-ea"/>
              </a:rPr>
              <a:t>f.close()</a:t>
            </a:r>
            <a:r>
              <a:rPr lang="zh-CN" altLang="en-US" sz="2400" dirty="0">
                <a:latin typeface="+mn-ea"/>
              </a:rPr>
              <a:t>语句之前遇到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2400" dirty="0">
                <a:latin typeface="+mn-ea"/>
              </a:rPr>
              <a:t>，将导致文件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不能正常关闭</a:t>
            </a:r>
            <a:r>
              <a:rPr lang="zh-CN" altLang="en-US" sz="2400" dirty="0">
                <a:latin typeface="+mn-ea"/>
              </a:rPr>
              <a:t>。应使用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异常处理技术</a:t>
            </a:r>
            <a:r>
              <a:rPr lang="zh-CN" altLang="en-US" sz="2400" dirty="0">
                <a:latin typeface="+mn-ea"/>
              </a:rPr>
              <a:t>，当捕获到代码异常结束或文件未关闭时，执行</a:t>
            </a:r>
            <a:r>
              <a:rPr lang="en-US" altLang="zh-CN" sz="2400" dirty="0">
                <a:latin typeface="+mn-ea"/>
              </a:rPr>
              <a:t>f.close()</a:t>
            </a:r>
            <a:r>
              <a:rPr lang="zh-CN" altLang="en-US" sz="2400" dirty="0">
                <a:latin typeface="+mn-ea"/>
              </a:rPr>
              <a:t>关闭文件。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" y="2967518"/>
            <a:ext cx="4499015" cy="3279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17" y="4129006"/>
            <a:ext cx="6533239" cy="956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37" y="2962837"/>
            <a:ext cx="4596266" cy="32842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714" y="4206997"/>
            <a:ext cx="8252242" cy="9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上下文管理器 （</a:t>
            </a:r>
            <a:r>
              <a:rPr lang="zh-CN" altLang="en-US" dirty="0">
                <a:solidFill>
                  <a:srgbClr val="FF0000"/>
                </a:solidFill>
              </a:rPr>
              <a:t>强烈推荐使用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501629"/>
          </a:xfrm>
        </p:spPr>
        <p:txBody>
          <a:bodyPr/>
          <a:lstStyle/>
          <a:p>
            <a:pPr marL="128016" lvl="1" indent="0"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用于设定某个对象的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使用范围</a:t>
            </a:r>
            <a:r>
              <a:rPr lang="zh-CN" altLang="en-US" sz="2400" dirty="0">
                <a:latin typeface="+mn-ea"/>
              </a:rPr>
              <a:t>，离开这个范围，将会有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特殊的操作被执行</a:t>
            </a:r>
            <a:r>
              <a:rPr lang="zh-CN" altLang="en-US" sz="2400" dirty="0">
                <a:latin typeface="+mn-ea"/>
              </a:rPr>
              <a:t>。上下文管理器由关键字“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with</a:t>
            </a:r>
            <a:r>
              <a:rPr lang="en-US" altLang="zh-CN" sz="2400" dirty="0">
                <a:latin typeface="+mn-ea"/>
              </a:rPr>
              <a:t>”</a:t>
            </a:r>
            <a:r>
              <a:rPr lang="zh-CN" altLang="en-US" sz="2400" dirty="0">
                <a:latin typeface="+mn-ea"/>
              </a:rPr>
              <a:t>和“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as</a:t>
            </a:r>
            <a:r>
              <a:rPr lang="en-US" altLang="zh-CN" sz="2400" dirty="0">
                <a:latin typeface="+mn-ea"/>
              </a:rPr>
              <a:t>”</a:t>
            </a:r>
            <a:r>
              <a:rPr lang="zh-CN" altLang="en-US" sz="2400" dirty="0">
                <a:latin typeface="+mn-ea"/>
              </a:rPr>
              <a:t>联合启动。</a:t>
            </a:r>
            <a:endParaRPr lang="en-US" altLang="zh-CN" sz="2400" dirty="0">
              <a:latin typeface="+mn-ea"/>
            </a:endParaRPr>
          </a:p>
          <a:p>
            <a:pPr eaLnBrk="0" hangingPunct="0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使用上下文管理器，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不需要显式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f.close()</a:t>
            </a:r>
            <a:r>
              <a:rPr lang="zh-CN" altLang="en-US" sz="2400" dirty="0">
                <a:latin typeface="+mn-ea"/>
              </a:rPr>
              <a:t>关闭文件。执行完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缩进区域的代码</a:t>
            </a:r>
            <a:r>
              <a:rPr lang="zh-CN" altLang="en-US" sz="2400" dirty="0">
                <a:latin typeface="+mn-ea"/>
              </a:rPr>
              <a:t>或遇到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异常退出前</a:t>
            </a:r>
            <a:r>
              <a:rPr lang="zh-CN" altLang="en-US" sz="2400" dirty="0">
                <a:latin typeface="+mn-ea"/>
              </a:rPr>
              <a:t>，会自动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关闭文件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128016" lvl="1" indent="0">
              <a:spcBef>
                <a:spcPts val="0"/>
              </a:spcBef>
              <a:buNone/>
            </a:pPr>
            <a:endParaRPr lang="zh-CN" altLang="en-US" sz="2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97" y="4040248"/>
            <a:ext cx="7448933" cy="16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788</TotalTime>
  <Words>4512</Words>
  <Application>Microsoft Office PowerPoint</Application>
  <PresentationFormat>宽屏</PresentationFormat>
  <Paragraphs>306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-apple-system</vt:lpstr>
      <vt:lpstr>华文仿宋</vt:lpstr>
      <vt:lpstr>微软雅黑</vt:lpstr>
      <vt:lpstr>Tw Cen MT</vt:lpstr>
      <vt:lpstr>Tw Cen MT Condensed</vt:lpstr>
      <vt:lpstr>Wingdings</vt:lpstr>
      <vt:lpstr>Wingdings 3</vt:lpstr>
      <vt:lpstr>主题2</vt:lpstr>
      <vt:lpstr>Python数据分析---文件操作</vt:lpstr>
      <vt:lpstr>文件</vt:lpstr>
      <vt:lpstr>文件分类</vt:lpstr>
      <vt:lpstr>文件打开</vt:lpstr>
      <vt:lpstr>Mode参数的含义</vt:lpstr>
      <vt:lpstr>文件关闭</vt:lpstr>
      <vt:lpstr>文件遍历</vt:lpstr>
      <vt:lpstr>异常处理</vt:lpstr>
      <vt:lpstr>上下文管理器 （强烈推荐使用）</vt:lpstr>
      <vt:lpstr>文件指针</vt:lpstr>
      <vt:lpstr>文件指针实例</vt:lpstr>
      <vt:lpstr>文件读取方法</vt:lpstr>
      <vt:lpstr>文件读取示例</vt:lpstr>
      <vt:lpstr>读取文件中的数据并绘图</vt:lpstr>
      <vt:lpstr>读取文件中的数据并绘图</vt:lpstr>
      <vt:lpstr>利用列表推导式和高阶函数获取文件中的数据</vt:lpstr>
      <vt:lpstr>文件写入方法</vt:lpstr>
      <vt:lpstr>文件写入实例</vt:lpstr>
      <vt:lpstr>常用文件操作方法（os模块）</vt:lpstr>
      <vt:lpstr>常用文件操作方法（shutil模块）</vt:lpstr>
      <vt:lpstr>CSV格式文件</vt:lpstr>
      <vt:lpstr>读取CSV文件</vt:lpstr>
      <vt:lpstr>CSV文件处理实例</vt:lpstr>
      <vt:lpstr>CSV文件处理实例</vt:lpstr>
      <vt:lpstr>CSV文件处理实例</vt:lpstr>
      <vt:lpstr>CSV文件处理实例</vt:lpstr>
      <vt:lpstr>CSV文件处理实例</vt:lpstr>
      <vt:lpstr>CSV文件处理实例</vt:lpstr>
      <vt:lpstr>JSON格式文件</vt:lpstr>
      <vt:lpstr>Python类型与json 类型的转化</vt:lpstr>
      <vt:lpstr>内置json库（需import json）</vt:lpstr>
      <vt:lpstr>Python与json对象的转换</vt:lpstr>
      <vt:lpstr>CSV文件转换为json文件</vt:lpstr>
      <vt:lpstr>CSV文件转换为json文件</vt:lpstr>
      <vt:lpstr>CSV文件转换为json文件</vt:lpstr>
      <vt:lpstr>json文件处理实例</vt:lpstr>
      <vt:lpstr>json文件处理实例</vt:lpstr>
      <vt:lpstr>json文件处理实例</vt:lpstr>
      <vt:lpstr>json文件处理实例</vt:lpstr>
      <vt:lpstr>NumPy读文件</vt:lpstr>
      <vt:lpstr>NumPy读文件</vt:lpstr>
      <vt:lpstr>NumPy读文件</vt:lpstr>
      <vt:lpstr>NumPy读文件</vt:lpstr>
      <vt:lpstr>NumPy读文件</vt:lpstr>
      <vt:lpstr>NumPy读文件</vt:lpstr>
      <vt:lpstr>NumPy读文件</vt:lpstr>
      <vt:lpstr>NumPy读文件</vt:lpstr>
      <vt:lpstr>Numpy写文件</vt:lpstr>
      <vt:lpstr>Pandas 读写文件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90</cp:revision>
  <dcterms:created xsi:type="dcterms:W3CDTF">2020-05-26T06:10:45Z</dcterms:created>
  <dcterms:modified xsi:type="dcterms:W3CDTF">2022-03-02T05:44:35Z</dcterms:modified>
</cp:coreProperties>
</file>