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5" r:id="rId15"/>
    <p:sldId id="306" r:id="rId16"/>
    <p:sldId id="307" r:id="rId17"/>
    <p:sldId id="308" r:id="rId18"/>
    <p:sldId id="269" r:id="rId19"/>
    <p:sldId id="309" r:id="rId20"/>
    <p:sldId id="310" r:id="rId21"/>
    <p:sldId id="325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FF"/>
    <a:srgbClr val="2974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48B4C-2B84-49BC-96D0-5495FBB154FE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F16B-EBDF-4C6F-982A-ECA451DC6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7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Unicode&amp;spm=1001.2101.3001.702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&lt;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表示字节顺序，小端（最小有效字节存储在最小地址中）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</a:t>
            </a:r>
            <a:r>
              <a:rPr lang="en-US" altLang="zh-CN" b="0" i="0" u="none" strike="noStrike" dirty="0">
                <a:solidFill>
                  <a:srgbClr val="FC5531"/>
                </a:solidFill>
                <a:effectLst/>
                <a:latin typeface="-apple-system"/>
                <a:hlinkClick r:id="rId3"/>
              </a:rPr>
              <a:t>Unicode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，数据类型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表示元素位长，数据大小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order : {'C', 'F'}, optional</a:t>
            </a:r>
          </a:p>
          <a:p>
            <a:r>
              <a:rPr lang="en-US" altLang="zh-CN" dirty="0"/>
              <a:t>        Whether the output should be stored in row-major (C-style) or</a:t>
            </a:r>
          </a:p>
          <a:p>
            <a:r>
              <a:rPr lang="en-US" altLang="zh-CN" dirty="0"/>
              <a:t>        column-major (Fortran-style) order in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4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9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n2[1][1]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n4[1]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生成一个临时数组，再用第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索引临时数组的具体的元素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，效率低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8241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750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519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4389120" cy="408510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5847" y="6465793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FE14BB-1FB5-4BBA-949C-51D9514D020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数据分析</a:t>
            </a:r>
            <a:r>
              <a:rPr lang="en-US" altLang="zh-CN" dirty="0"/>
              <a:t>---Numpy</a:t>
            </a:r>
            <a:r>
              <a:rPr lang="zh-CN" altLang="en-US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3705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arange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9" y="1871855"/>
            <a:ext cx="7947652" cy="1150176"/>
          </a:xfrm>
        </p:spPr>
        <p:txBody>
          <a:bodyPr>
            <a:normAutofit fontScale="625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arange([start,] stop[, step,], </a:t>
            </a:r>
            <a:r>
              <a:rPr lang="en-US" altLang="zh-CN" sz="4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=None)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以指定步长累加产生指定范围有序元素的数组。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32423A-2E2D-4E39-B5CA-D6DF524B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060805"/>
            <a:ext cx="10588383" cy="2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linspace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912984-A5B8-4542-BF61-6D653729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71853"/>
            <a:ext cx="10563738" cy="1986669"/>
          </a:xfrm>
        </p:spPr>
        <p:txBody>
          <a:bodyPr>
            <a:normAutofit fontScale="625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zh-CN" sz="4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linspace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(start, stop, num=50, endpoint=True, </a:t>
            </a:r>
            <a:r>
              <a:rPr lang="en-US" altLang="zh-CN" sz="4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retstep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=False, </a:t>
            </a:r>
            <a:r>
              <a:rPr lang="en-US" altLang="zh-CN" sz="4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=None, axis=0)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在指定的范围内返回均匀步长的样本数组。这个样本数量由第三个参数确定。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AE4E1B-29EC-4364-8231-E0784B07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6544"/>
            <a:ext cx="9137166" cy="24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logspace()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EED518-E0B9-4C35-8036-A137758A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5"/>
            <a:ext cx="10576041" cy="1499616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logspace(start, stop, num=50, endpoint=True, base=10.0,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=None, axis=0)</a:t>
            </a:r>
          </a:p>
          <a:p>
            <a:r>
              <a:rPr lang="zh-CN" altLang="en-US" sz="2800" b="1" dirty="0"/>
              <a:t>返回在对数刻度上均匀间隔的数字。</a:t>
            </a:r>
          </a:p>
          <a:p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50D6B-B5BD-4044-8124-BF3AB957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677237"/>
            <a:ext cx="10464464" cy="1706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F9F474-1CE4-45D8-89E3-FED4BDAE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18" y="5383888"/>
            <a:ext cx="9354490" cy="5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zeros()</a:t>
            </a:r>
            <a:r>
              <a:rPr lang="zh-CN" altLang="en-US" dirty="0"/>
              <a:t>函数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5"/>
            <a:ext cx="10576041" cy="1240385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zeros(shape,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=float, order='C')</a:t>
            </a:r>
          </a:p>
          <a:p>
            <a:r>
              <a:rPr lang="zh-CN" altLang="en-US" sz="2800" b="1" dirty="0"/>
              <a:t>产生值为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的数组。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729F34-813C-4673-97B3-0D129AE4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92312"/>
            <a:ext cx="5471338" cy="22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ones()</a:t>
            </a:r>
            <a:r>
              <a:rPr lang="zh-CN" altLang="en-US" dirty="0"/>
              <a:t>函数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5"/>
            <a:ext cx="10576041" cy="1240385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ones(shape,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=None, order='C’)</a:t>
            </a:r>
          </a:p>
          <a:p>
            <a:r>
              <a:rPr lang="zh-CN" altLang="en-US" sz="2800" b="1" dirty="0"/>
              <a:t>产生值为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的数组。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A0099-A467-4292-B804-E11C4C92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57765"/>
            <a:ext cx="6094730" cy="26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7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empty()</a:t>
            </a:r>
            <a:r>
              <a:rPr lang="zh-CN" altLang="en-US" dirty="0"/>
              <a:t>函数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5"/>
            <a:ext cx="10576041" cy="1388001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empty(shape,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=float, order='C')</a:t>
            </a:r>
          </a:p>
          <a:p>
            <a:r>
              <a:rPr lang="zh-CN" altLang="en-US" sz="2800" b="1" dirty="0"/>
              <a:t>产生不指定值的数组，数组内的值不指定（根据内存情况随机产生值）。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54C3C-0464-402C-B16C-5D37FB66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7" y="3152249"/>
            <a:ext cx="4993454" cy="21487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E9AC53-A23D-49E8-98CE-171A63CE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16" y="5301022"/>
            <a:ext cx="8009835" cy="9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5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full()</a:t>
            </a:r>
            <a:r>
              <a:rPr lang="zh-CN" altLang="en-US" dirty="0"/>
              <a:t>函数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5"/>
            <a:ext cx="10576041" cy="1388001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full(shape, </a:t>
            </a:r>
            <a:r>
              <a:rPr lang="en-US" altLang="zh-CN" sz="2800" b="1" dirty="0" err="1"/>
              <a:t>fill_value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=None, order='C’)</a:t>
            </a:r>
          </a:p>
          <a:p>
            <a:r>
              <a:rPr lang="zh-CN" altLang="en-US" sz="2800" b="1" dirty="0"/>
              <a:t>产生不指定值的数组，数组内的值不指定（根据内存情况随机产生值）。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3D6ED8-6314-4AD8-A89E-C1BB0C61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24" y="3273458"/>
            <a:ext cx="6290971" cy="28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8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eye()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5"/>
            <a:ext cx="10576041" cy="1207581"/>
          </a:xfrm>
        </p:spPr>
        <p:txBody>
          <a:bodyPr>
            <a:noAutofit/>
          </a:bodyPr>
          <a:lstStyle/>
          <a:p>
            <a:r>
              <a:rPr lang="en-US" altLang="zh-CN" sz="2800" b="1"/>
              <a:t>eye(N, M=None, k=0, dtype=&lt;class 'float'&gt;, order='C’)</a:t>
            </a:r>
          </a:p>
          <a:p>
            <a:r>
              <a:rPr lang="zh-CN" altLang="en-US" sz="2800" b="1"/>
              <a:t>返回对角线为</a:t>
            </a:r>
            <a:r>
              <a:rPr lang="en-US" altLang="zh-CN" sz="2800" b="1"/>
              <a:t>1</a:t>
            </a:r>
            <a:r>
              <a:rPr lang="zh-CN" altLang="en-US" sz="2800" b="1"/>
              <a:t>，其它都为</a:t>
            </a:r>
            <a:r>
              <a:rPr lang="en-US" altLang="zh-CN" sz="2800" b="1"/>
              <a:t>0</a:t>
            </a:r>
            <a:r>
              <a:rPr lang="zh-CN" altLang="en-US" sz="2800" b="1"/>
              <a:t>的一个二维数组。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DA8E5-B548-4B29-AA7C-82889B9C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285212"/>
            <a:ext cx="4082574" cy="21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8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数组属性的使用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F6A76-3C61-4883-BD9C-40A08234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91" y="1865704"/>
            <a:ext cx="5424893" cy="4443655"/>
          </a:xfrm>
        </p:spPr>
        <p:txBody>
          <a:bodyPr/>
          <a:lstStyle/>
          <a:p>
            <a:r>
              <a:rPr lang="en-US" altLang="zh-CN" sz="2800" b="1" dirty="0"/>
              <a:t>ndim</a:t>
            </a:r>
            <a:r>
              <a:rPr lang="zh-CN" altLang="en-US" sz="2800" b="1" dirty="0"/>
              <a:t>，返回数组的维数</a:t>
            </a:r>
            <a:endParaRPr lang="en-US" altLang="zh-CN" sz="2800" b="1" dirty="0"/>
          </a:p>
          <a:p>
            <a:r>
              <a:rPr lang="en-US" altLang="zh-CN" sz="2800" b="1" dirty="0"/>
              <a:t>shape</a:t>
            </a:r>
            <a:r>
              <a:rPr lang="zh-CN" altLang="en-US" sz="2800" b="1" dirty="0"/>
              <a:t>，返回数组的形状大小</a:t>
            </a:r>
            <a:endParaRPr lang="en-US" altLang="zh-CN" sz="2800" b="1" dirty="0"/>
          </a:p>
          <a:p>
            <a:r>
              <a:rPr lang="en-US" altLang="zh-CN" sz="2800" b="1" dirty="0"/>
              <a:t>size</a:t>
            </a:r>
            <a:r>
              <a:rPr lang="zh-CN" altLang="zh-CN" sz="2800" b="1" dirty="0"/>
              <a:t>，返回数组元素个数</a:t>
            </a:r>
            <a:endParaRPr lang="en-US" altLang="zh-CN" sz="2800" b="1" dirty="0"/>
          </a:p>
          <a:p>
            <a:r>
              <a:rPr lang="en-US" altLang="zh-CN" sz="2800" b="1" dirty="0"/>
              <a:t>dtype</a:t>
            </a:r>
            <a:r>
              <a:rPr lang="zh-CN" altLang="zh-CN" sz="2800" b="1" dirty="0"/>
              <a:t>，返回数组元素类型</a:t>
            </a:r>
            <a:endParaRPr lang="en-US" altLang="zh-CN" sz="2800" b="1" dirty="0"/>
          </a:p>
          <a:p>
            <a:r>
              <a:rPr lang="en-US" altLang="zh-CN" sz="2800" b="1" dirty="0" err="1"/>
              <a:t>itemsize</a:t>
            </a:r>
            <a:r>
              <a:rPr lang="zh-CN" altLang="en-US" sz="2800" b="1" dirty="0"/>
              <a:t>，返回数组元素字节大小</a:t>
            </a:r>
            <a:endParaRPr lang="en-US" altLang="zh-CN" sz="2800" b="1" dirty="0"/>
          </a:p>
          <a:p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0DE7DD-9475-4AD0-8E93-16D78ECE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405" y="1865703"/>
            <a:ext cx="4578955" cy="39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1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数组方法的使用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5"/>
            <a:ext cx="2477655" cy="1207581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reshape</a:t>
            </a:r>
            <a:r>
              <a:rPr lang="zh-CN" altLang="en-US" sz="2800" b="1" dirty="0"/>
              <a:t>方法</a:t>
            </a:r>
            <a:endParaRPr lang="en-US" altLang="zh-CN" sz="2800" b="1" dirty="0"/>
          </a:p>
          <a:p>
            <a:r>
              <a:rPr lang="zh-CN" altLang="en-US" sz="2800" b="1" dirty="0"/>
              <a:t>改变数组形状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545F5-D77B-4393-876D-D43727EE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3" y="3169648"/>
            <a:ext cx="5054643" cy="2682602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FB5F8D7-A033-438E-95A2-1BD185532796}"/>
              </a:ext>
            </a:extLst>
          </p:cNvPr>
          <p:cNvSpPr txBox="1">
            <a:spLocks/>
          </p:cNvSpPr>
          <p:nvPr/>
        </p:nvSpPr>
        <p:spPr>
          <a:xfrm>
            <a:off x="6378303" y="1867754"/>
            <a:ext cx="3128943" cy="120758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/>
              <a:t>astype</a:t>
            </a:r>
            <a:r>
              <a:rPr lang="zh-CN" altLang="en-US" sz="2800" b="1" dirty="0"/>
              <a:t>方法，</a:t>
            </a:r>
            <a:endParaRPr lang="en-US" altLang="zh-CN" sz="2800" b="1" dirty="0"/>
          </a:p>
          <a:p>
            <a:r>
              <a:rPr lang="zh-CN" altLang="en-US" sz="2800" b="1" dirty="0"/>
              <a:t>改变数组元素类型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BE124F-0961-4F06-A22F-B463773E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73" y="3169648"/>
            <a:ext cx="5764256" cy="19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6A0533-46D9-48D1-B2BB-0772DAE68AC0}"/>
              </a:ext>
            </a:extLst>
          </p:cNvPr>
          <p:cNvSpPr txBox="1"/>
          <p:nvPr/>
        </p:nvSpPr>
        <p:spPr>
          <a:xfrm>
            <a:off x="683568" y="1848582"/>
            <a:ext cx="8324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(Numerical Python)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语言的科学数字计算库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标题 5">
            <a:extLst>
              <a:ext uri="{FF2B5EF4-FFF2-40B4-BE49-F238E27FC236}">
                <a16:creationId xmlns:a16="http://schemas.microsoft.com/office/drawing/2014/main" id="{5B3EC123-0A2B-4DB7-9C56-B1ED639A0D92}"/>
              </a:ext>
            </a:extLst>
          </p:cNvPr>
          <p:cNvSpPr txBox="1"/>
          <p:nvPr/>
        </p:nvSpPr>
        <p:spPr>
          <a:xfrm>
            <a:off x="683568" y="3092995"/>
            <a:ext cx="7484368" cy="510405"/>
          </a:xfrm>
        </p:spPr>
        <p:txBody>
          <a:bodyPr/>
          <a:lstStyle>
            <a:lvl1pPr algn="l" defTabSz="5143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5143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5143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5143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5143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3429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6858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0287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371600" algn="l" defTabSz="5143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的存储结构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不适合做数值计算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4267BF7-CE1D-42E5-9B90-A8ADF497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933531"/>
            <a:ext cx="3248025" cy="15621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7D6F4A4-CA45-40C4-A22A-9E2C3F061E2D}"/>
              </a:ext>
            </a:extLst>
          </p:cNvPr>
          <p:cNvSpPr/>
          <p:nvPr/>
        </p:nvSpPr>
        <p:spPr>
          <a:xfrm>
            <a:off x="5884164" y="4452971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  <a:ea typeface="等线" panose="02010600030101010101" pitchFamily="2" charset="-122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  <a:ea typeface="等线" panose="02010600030101010101" pitchFamily="2" charset="-122"/>
              </a:rPr>
              <a:t>numpy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  <a:ea typeface="等线" panose="02010600030101010101" pitchFamily="2" charset="-122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  <a:ea typeface="等线" panose="02010600030101010101" pitchFamily="2" charset="-122"/>
              </a:rPr>
              <a:t>np</a:t>
            </a:r>
            <a:endParaRPr lang="zh-CN" altLang="zh-CN" sz="20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2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数组方法的使用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6"/>
            <a:ext cx="10740059" cy="477702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all</a:t>
            </a:r>
            <a:r>
              <a:rPr lang="zh-CN" altLang="en-US" sz="2800" b="1" dirty="0"/>
              <a:t>方法，判断指定的数组元素是否都是非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269547-C9C4-4BF8-BD5B-72F98155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2" y="2429379"/>
            <a:ext cx="4009380" cy="1198619"/>
          </a:xfrm>
          <a:prstGeom prst="rect">
            <a:avLst/>
          </a:prstGeom>
        </p:spPr>
      </p:pic>
      <p:sp>
        <p:nvSpPr>
          <p:cNvPr id="9" name="内容占位符 4">
            <a:extLst>
              <a:ext uri="{FF2B5EF4-FFF2-40B4-BE49-F238E27FC236}">
                <a16:creationId xmlns:a16="http://schemas.microsoft.com/office/drawing/2014/main" id="{2C9FDFD3-4B00-4F19-A2DD-CD56B5834B00}"/>
              </a:ext>
            </a:extLst>
          </p:cNvPr>
          <p:cNvSpPr txBox="1">
            <a:spLocks/>
          </p:cNvSpPr>
          <p:nvPr/>
        </p:nvSpPr>
        <p:spPr>
          <a:xfrm>
            <a:off x="1024128" y="3906362"/>
            <a:ext cx="10740059" cy="47770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any</a:t>
            </a:r>
            <a:r>
              <a:rPr lang="zh-CN" altLang="en-US" sz="2800" b="1" dirty="0"/>
              <a:t>方法，判断数组元素是否有非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247E32-0536-4E49-BCE4-89B40176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32" y="4548015"/>
            <a:ext cx="4477689" cy="12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数组方法的使用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B85E6C1-94D6-464C-A0D3-7E0D48D4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7756"/>
            <a:ext cx="4913033" cy="477702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copy</a:t>
            </a:r>
            <a:r>
              <a:rPr lang="zh-CN" altLang="en-US" sz="2800" b="1" dirty="0"/>
              <a:t>方法，复制数组副本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7086A1-384D-4441-BB7F-216E3D6A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60185"/>
            <a:ext cx="5276163" cy="3479042"/>
          </a:xfrm>
          <a:prstGeom prst="rect">
            <a:avLst/>
          </a:prstGeom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902B943F-CEE9-4778-B17C-9E0691FACAD9}"/>
              </a:ext>
            </a:extLst>
          </p:cNvPr>
          <p:cNvSpPr txBox="1">
            <a:spLocks/>
          </p:cNvSpPr>
          <p:nvPr/>
        </p:nvSpPr>
        <p:spPr>
          <a:xfrm>
            <a:off x="6886162" y="1867756"/>
            <a:ext cx="4913033" cy="432698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浅拷贝</a:t>
            </a:r>
          </a:p>
          <a:p>
            <a:r>
              <a:rPr lang="zh-CN" altLang="en-US" sz="2800" b="1" dirty="0"/>
              <a:t>共享内存地址的两个变量，当其中一个变量的值改变时另外一个也随之改变。</a:t>
            </a:r>
            <a:endParaRPr lang="en-US" altLang="zh-CN" sz="2800" b="1" dirty="0"/>
          </a:p>
          <a:p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深拷贝</a:t>
            </a:r>
          </a:p>
          <a:p>
            <a:pPr marL="0" indent="0">
              <a:buNone/>
            </a:pPr>
            <a:r>
              <a:rPr lang="zh-CN" altLang="en-US" sz="2800" b="1" dirty="0"/>
              <a:t>深拷贝的变量不会互相干扰，其中一个变量的改变不会影响另一个变量</a:t>
            </a:r>
          </a:p>
        </p:txBody>
      </p:sp>
    </p:spTree>
    <p:extLst>
      <p:ext uri="{BB962C8B-B14F-4D97-AF65-F5344CB8AC3E}">
        <p14:creationId xmlns:p14="http://schemas.microsoft.com/office/powerpoint/2010/main" val="143889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F6DF7-4F61-4082-A414-13B4CE0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数组对接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5540-51BA-4ABE-A0D7-FA2F0EF8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8169"/>
            <a:ext cx="9720073" cy="1143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vstack()</a:t>
            </a:r>
            <a:r>
              <a:rPr lang="zh-CN" altLang="en-US" sz="2800" b="1" dirty="0"/>
              <a:t>函数实现数组的垂直对接</a:t>
            </a:r>
            <a:endParaRPr lang="en-US" altLang="zh-CN" sz="2800" b="1" dirty="0"/>
          </a:p>
          <a:p>
            <a:r>
              <a:rPr lang="en-US" altLang="zh-CN" sz="2800" b="1" dirty="0"/>
              <a:t>hstack()</a:t>
            </a:r>
            <a:r>
              <a:rPr lang="zh-CN" altLang="zh-CN" sz="2800" b="1" dirty="0"/>
              <a:t>函数实现数组的水平对接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F7741-240C-485E-BF8A-90DA2932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41" y="3021169"/>
            <a:ext cx="5325246" cy="35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2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F6DF7-4F61-4082-A414-13B4CE0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数组分割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5540-51BA-4ABE-A0D7-FA2F0EF8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8169"/>
            <a:ext cx="10206249" cy="1143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hsplit(</a:t>
            </a:r>
            <a:r>
              <a:rPr lang="en-US" altLang="zh-CN" sz="2800" b="1" dirty="0" err="1"/>
              <a:t>ar,N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函数，水平分割，</a:t>
            </a:r>
            <a:r>
              <a:rPr lang="en-US" altLang="zh-CN" sz="2800" b="1" dirty="0" err="1"/>
              <a:t>ar</a:t>
            </a:r>
            <a:r>
              <a:rPr lang="zh-CN" altLang="en-US" sz="2800" b="1" dirty="0"/>
              <a:t>为需要分割的数组，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为分割数。</a:t>
            </a:r>
            <a:endParaRPr lang="en-US" altLang="zh-CN" sz="2800" b="1" dirty="0"/>
          </a:p>
          <a:p>
            <a:r>
              <a:rPr lang="en-US" altLang="zh-CN" sz="2800" b="1" dirty="0" err="1"/>
              <a:t>vsplit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ar,N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函数，垂直分割，</a:t>
            </a:r>
            <a:r>
              <a:rPr lang="en-US" altLang="zh-CN" sz="2800" b="1" dirty="0" err="1"/>
              <a:t>ar</a:t>
            </a:r>
            <a:r>
              <a:rPr lang="zh-CN" altLang="en-US" sz="2800" b="1" dirty="0"/>
              <a:t>为需要分割的数组，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为分割数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C8162C-C0C7-47BB-93EA-84B278F6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3159381"/>
            <a:ext cx="10882055" cy="21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45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F6DF7-4F61-4082-A414-13B4CE0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数组索引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5540-51BA-4ABE-A0D7-FA2F0EF8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8168"/>
            <a:ext cx="10206249" cy="1006699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数组支持索引，操作与列表的操作类似，但更灵活，从一维拓展到多维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BD6C49-644A-4A95-A21A-B5A9B9D8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3" y="2966183"/>
            <a:ext cx="6121438" cy="2423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904C76-4CBB-4089-B329-CC629AB7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90" y="3067272"/>
            <a:ext cx="4558795" cy="22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2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277F-3B1C-42ED-AE61-943FC493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数组花式索引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52439-01A8-4F0F-9E7C-4267EA0A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6704"/>
            <a:ext cx="9720073" cy="753414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花式索引（</a:t>
            </a:r>
            <a:r>
              <a:rPr lang="en-US" altLang="zh-CN" sz="2800" b="1" dirty="0" err="1"/>
              <a:t>Facny</a:t>
            </a:r>
            <a:r>
              <a:rPr lang="en-US" altLang="zh-CN" sz="2800" b="1" dirty="0"/>
              <a:t> indexing</a:t>
            </a:r>
            <a:r>
              <a:rPr lang="zh-CN" altLang="en-US" sz="2800" b="1" dirty="0"/>
              <a:t>），利用整数数组的所有元素作为下标值进行索引，又叫数组索引。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A956F-8A49-4634-9AB2-9E8908AA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9" y="2807595"/>
            <a:ext cx="8729474" cy="2645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945AB0-4CB9-4C7A-839B-CAB08C04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97" y="5453384"/>
            <a:ext cx="8929783" cy="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F645-F1E4-4EDC-9256-1F78F3D4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数组切片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A6F76AF-2796-4D46-9722-D5B5BD73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489" y="958317"/>
            <a:ext cx="5230711" cy="753414"/>
          </a:xfrm>
        </p:spPr>
        <p:txBody>
          <a:bodyPr>
            <a:noAutofit/>
          </a:bodyPr>
          <a:lstStyle/>
          <a:p>
            <a:r>
              <a:rPr lang="en-US" altLang="zh-CN" sz="2800" b="1" dirty="0" err="1"/>
              <a:t>arr</a:t>
            </a:r>
            <a:r>
              <a:rPr lang="en-US" altLang="zh-CN" sz="2800" b="1" dirty="0"/>
              <a:t> = </a:t>
            </a:r>
            <a:r>
              <a:rPr lang="en-US" altLang="zh-CN" sz="2800" b="1" dirty="0" err="1"/>
              <a:t>np.arange</a:t>
            </a:r>
            <a:r>
              <a:rPr lang="en-US" altLang="zh-CN" sz="2800" b="1" dirty="0"/>
              <a:t>(36).reshape(6, 6)</a:t>
            </a:r>
            <a:endParaRPr lang="zh-CN" altLang="en-US" sz="28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2B395A-1F75-4558-BEA4-84F8CFD4A7AE}"/>
              </a:ext>
            </a:extLst>
          </p:cNvPr>
          <p:cNvSpPr/>
          <p:nvPr/>
        </p:nvSpPr>
        <p:spPr>
          <a:xfrm>
            <a:off x="5001626" y="1621128"/>
            <a:ext cx="5544615" cy="493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[[  0   1   2   3   4   5 ] </a:t>
            </a:r>
          </a:p>
          <a:p>
            <a:pPr>
              <a:lnSpc>
                <a:spcPts val="6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[  6   7   8   9 10 11 ]</a:t>
            </a:r>
          </a:p>
          <a:p>
            <a:pPr>
              <a:lnSpc>
                <a:spcPts val="6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[12 13 14 15 16 17 ]</a:t>
            </a:r>
          </a:p>
          <a:p>
            <a:pPr>
              <a:lnSpc>
                <a:spcPts val="6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[18 19 20 21 22 23 ]</a:t>
            </a:r>
          </a:p>
          <a:p>
            <a:pPr>
              <a:lnSpc>
                <a:spcPts val="6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[24 25 26 27 28 29 ]</a:t>
            </a:r>
          </a:p>
          <a:p>
            <a:pPr>
              <a:lnSpc>
                <a:spcPts val="6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[30 31 32 33 34 35 ]]</a:t>
            </a:r>
            <a:endParaRPr lang="zh-CN" altLang="zh-CN" sz="4000" b="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3E421CA-AAB0-4039-B178-4F68EB0329F3}"/>
              </a:ext>
            </a:extLst>
          </p:cNvPr>
          <p:cNvGrpSpPr/>
          <p:nvPr/>
        </p:nvGrpSpPr>
        <p:grpSpPr>
          <a:xfrm>
            <a:off x="2393175" y="1928755"/>
            <a:ext cx="2232248" cy="713551"/>
            <a:chOff x="395536" y="1573010"/>
            <a:chExt cx="2232248" cy="71355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C82B522-BE76-4275-A308-02BCA4D19437}"/>
                </a:ext>
              </a:extLst>
            </p:cNvPr>
            <p:cNvSpPr/>
            <p:nvPr/>
          </p:nvSpPr>
          <p:spPr>
            <a:xfrm>
              <a:off x="496632" y="1578675"/>
              <a:ext cx="15039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4000" b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zh-CN" sz="4000" b="0" dirty="0">
                  <a:solidFill>
                    <a:srgbClr val="0086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4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6A3BD1A-D3D5-4F10-B9FB-26008F5D0C79}"/>
                </a:ext>
              </a:extLst>
            </p:cNvPr>
            <p:cNvSpPr/>
            <p:nvPr/>
          </p:nvSpPr>
          <p:spPr>
            <a:xfrm>
              <a:off x="395536" y="1573010"/>
              <a:ext cx="2232248" cy="6480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5748AA7-5ED4-4560-AE11-8C623D422BFC}"/>
              </a:ext>
            </a:extLst>
          </p:cNvPr>
          <p:cNvGrpSpPr/>
          <p:nvPr/>
        </p:nvGrpSpPr>
        <p:grpSpPr>
          <a:xfrm>
            <a:off x="2393174" y="2832150"/>
            <a:ext cx="2480374" cy="716330"/>
            <a:chOff x="667405" y="2239722"/>
            <a:chExt cx="2480374" cy="71633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0252A8B-9F18-48B6-B200-62C66111DFE2}"/>
                </a:ext>
              </a:extLst>
            </p:cNvPr>
            <p:cNvSpPr/>
            <p:nvPr/>
          </p:nvSpPr>
          <p:spPr>
            <a:xfrm>
              <a:off x="667405" y="2239722"/>
              <a:ext cx="2426227" cy="648072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330F80D-DFF0-428E-87FC-31E36C14046B}"/>
                </a:ext>
              </a:extLst>
            </p:cNvPr>
            <p:cNvSpPr/>
            <p:nvPr/>
          </p:nvSpPr>
          <p:spPr>
            <a:xfrm>
              <a:off x="704762" y="2248166"/>
              <a:ext cx="24430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4000" b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zh-CN" sz="4000" b="0" dirty="0">
                  <a:solidFill>
                    <a:srgbClr val="0086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4000" b="0" dirty="0">
                  <a:solidFill>
                    <a:srgbClr val="0086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3:5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4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695FD94-22CF-4827-B445-30FF5BAE7B6C}"/>
              </a:ext>
            </a:extLst>
          </p:cNvPr>
          <p:cNvGrpSpPr/>
          <p:nvPr/>
        </p:nvGrpSpPr>
        <p:grpSpPr>
          <a:xfrm>
            <a:off x="2393175" y="3737632"/>
            <a:ext cx="2419902" cy="707886"/>
            <a:chOff x="404611" y="3644669"/>
            <a:chExt cx="2419902" cy="7078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BADED9-FF00-4DC6-84E2-ABE79A6D89F3}"/>
                </a:ext>
              </a:extLst>
            </p:cNvPr>
            <p:cNvSpPr/>
            <p:nvPr/>
          </p:nvSpPr>
          <p:spPr>
            <a:xfrm>
              <a:off x="404611" y="3681026"/>
              <a:ext cx="2419902" cy="648072"/>
            </a:xfrm>
            <a:prstGeom prst="rect">
              <a:avLst/>
            </a:prstGeom>
            <a:noFill/>
            <a:ln w="571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0AA735C-BEA3-40E7-8EE2-C53781B4E297}"/>
                </a:ext>
              </a:extLst>
            </p:cNvPr>
            <p:cNvSpPr/>
            <p:nvPr/>
          </p:nvSpPr>
          <p:spPr>
            <a:xfrm>
              <a:off x="496632" y="3644669"/>
              <a:ext cx="23278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4000" b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4000" b="0" dirty="0">
                  <a:solidFill>
                    <a:srgbClr val="0086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4:, 4: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4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CF5241-A3CB-4EF3-B0AD-7DFED0EE0AC2}"/>
              </a:ext>
            </a:extLst>
          </p:cNvPr>
          <p:cNvGrpSpPr/>
          <p:nvPr/>
        </p:nvGrpSpPr>
        <p:grpSpPr>
          <a:xfrm>
            <a:off x="2389278" y="4616138"/>
            <a:ext cx="2419901" cy="707886"/>
            <a:chOff x="395535" y="4662554"/>
            <a:chExt cx="2419901" cy="70788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D9CD9D3-A197-43A6-8B69-11DF48C578A6}"/>
                </a:ext>
              </a:extLst>
            </p:cNvPr>
            <p:cNvSpPr/>
            <p:nvPr/>
          </p:nvSpPr>
          <p:spPr>
            <a:xfrm>
              <a:off x="395535" y="4715916"/>
              <a:ext cx="2419901" cy="648072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A27BF49-1C2D-4AF8-BE9D-90C4A22D8EE8}"/>
                </a:ext>
              </a:extLst>
            </p:cNvPr>
            <p:cNvSpPr/>
            <p:nvPr/>
          </p:nvSpPr>
          <p:spPr>
            <a:xfrm>
              <a:off x="496632" y="4662554"/>
              <a:ext cx="19030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4000" b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4000" b="0" dirty="0">
                  <a:solidFill>
                    <a:srgbClr val="0086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:, 2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4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84E3AE2-6D1B-45EB-A17F-AD5970C1BB6F}"/>
              </a:ext>
            </a:extLst>
          </p:cNvPr>
          <p:cNvGrpSpPr/>
          <p:nvPr/>
        </p:nvGrpSpPr>
        <p:grpSpPr>
          <a:xfrm>
            <a:off x="2352913" y="5481310"/>
            <a:ext cx="2882509" cy="771184"/>
            <a:chOff x="406389" y="5666491"/>
            <a:chExt cx="2882509" cy="77118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E310C89-AA64-4B8E-878A-3A37DB7AFAB5}"/>
                </a:ext>
              </a:extLst>
            </p:cNvPr>
            <p:cNvSpPr/>
            <p:nvPr/>
          </p:nvSpPr>
          <p:spPr>
            <a:xfrm>
              <a:off x="406389" y="5666491"/>
              <a:ext cx="2853234" cy="7711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 cmpd="dbl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25BBE36-6516-4F8B-AB30-D26BF8EC9591}"/>
                </a:ext>
              </a:extLst>
            </p:cNvPr>
            <p:cNvSpPr/>
            <p:nvPr/>
          </p:nvSpPr>
          <p:spPr>
            <a:xfrm>
              <a:off x="412790" y="5729789"/>
              <a:ext cx="28761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4000" b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4000" b="0" dirty="0">
                  <a:solidFill>
                    <a:srgbClr val="0086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2::2, ::2</a:t>
              </a:r>
              <a:r>
                <a:rPr lang="zh-CN" altLang="zh-CN" sz="4000" b="0" dirty="0">
                  <a:solidFill>
                    <a:srgbClr val="63A3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4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D4CA7BC-8179-4859-8133-D41E0BD0A5C1}"/>
              </a:ext>
            </a:extLst>
          </p:cNvPr>
          <p:cNvSpPr/>
          <p:nvPr/>
        </p:nvSpPr>
        <p:spPr>
          <a:xfrm>
            <a:off x="5087760" y="1762865"/>
            <a:ext cx="5190595" cy="81840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405490C-F992-4B1B-846B-4183AC965A78}"/>
              </a:ext>
            </a:extLst>
          </p:cNvPr>
          <p:cNvSpPr/>
          <p:nvPr/>
        </p:nvSpPr>
        <p:spPr>
          <a:xfrm>
            <a:off x="7809936" y="1789180"/>
            <a:ext cx="1505161" cy="648072"/>
          </a:xfrm>
          <a:prstGeom prst="rect">
            <a:avLst/>
          </a:prstGeom>
          <a:noFill/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5031590-35FC-429B-9B16-1774F6016AE6}"/>
              </a:ext>
            </a:extLst>
          </p:cNvPr>
          <p:cNvSpPr/>
          <p:nvPr/>
        </p:nvSpPr>
        <p:spPr>
          <a:xfrm>
            <a:off x="8232921" y="4846284"/>
            <a:ext cx="2003303" cy="1708502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697E973-1F9E-4D2E-8543-6AB89450634E}"/>
              </a:ext>
            </a:extLst>
          </p:cNvPr>
          <p:cNvSpPr/>
          <p:nvPr/>
        </p:nvSpPr>
        <p:spPr>
          <a:xfrm>
            <a:off x="6781923" y="1747767"/>
            <a:ext cx="839011" cy="4807019"/>
          </a:xfrm>
          <a:prstGeom prst="rect">
            <a:avLst/>
          </a:prstGeom>
          <a:noFill/>
          <a:ln w="57150">
            <a:solidFill>
              <a:srgbClr val="FF00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579CEDF-1CB8-4969-83A9-044E6A8FB2EC}"/>
              </a:ext>
            </a:extLst>
          </p:cNvPr>
          <p:cNvGrpSpPr/>
          <p:nvPr/>
        </p:nvGrpSpPr>
        <p:grpSpPr>
          <a:xfrm>
            <a:off x="5360061" y="3359429"/>
            <a:ext cx="3637666" cy="755915"/>
            <a:chOff x="3150203" y="2888753"/>
            <a:chExt cx="4323888" cy="75591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0294969-2783-4EFA-A193-618CE65FEDB3}"/>
                </a:ext>
              </a:extLst>
            </p:cNvPr>
            <p:cNvSpPr/>
            <p:nvPr/>
          </p:nvSpPr>
          <p:spPr>
            <a:xfrm>
              <a:off x="3150203" y="2935205"/>
              <a:ext cx="812589" cy="709463"/>
            </a:xfrm>
            <a:prstGeom prst="rect">
              <a:avLst/>
            </a:prstGeom>
            <a:solidFill>
              <a:schemeClr val="bg2">
                <a:lumMod val="75000"/>
                <a:alpha val="58000"/>
              </a:schemeClr>
            </a:solidFill>
            <a:ln w="57150" cmpd="dbl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98517D7-36B3-4906-89F5-4EACBDAB12D6}"/>
                </a:ext>
              </a:extLst>
            </p:cNvPr>
            <p:cNvSpPr/>
            <p:nvPr/>
          </p:nvSpPr>
          <p:spPr>
            <a:xfrm>
              <a:off x="4910221" y="2888753"/>
              <a:ext cx="812589" cy="709463"/>
            </a:xfrm>
            <a:prstGeom prst="rect">
              <a:avLst/>
            </a:prstGeom>
            <a:solidFill>
              <a:schemeClr val="bg2">
                <a:lumMod val="75000"/>
                <a:alpha val="58000"/>
              </a:schemeClr>
            </a:solidFill>
            <a:ln w="57150" cmpd="dbl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45C4A2-6F2D-4AAA-9CB3-A2417A88C0D9}"/>
                </a:ext>
              </a:extLst>
            </p:cNvPr>
            <p:cNvSpPr/>
            <p:nvPr/>
          </p:nvSpPr>
          <p:spPr>
            <a:xfrm>
              <a:off x="6661502" y="2898655"/>
              <a:ext cx="812589" cy="709463"/>
            </a:xfrm>
            <a:prstGeom prst="rect">
              <a:avLst/>
            </a:prstGeom>
            <a:solidFill>
              <a:schemeClr val="bg2">
                <a:lumMod val="75000"/>
                <a:alpha val="58000"/>
              </a:schemeClr>
            </a:solidFill>
            <a:ln w="57150" cmpd="dbl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CE51511-64EE-4358-9A71-1CABA7C23148}"/>
              </a:ext>
            </a:extLst>
          </p:cNvPr>
          <p:cNvSpPr/>
          <p:nvPr/>
        </p:nvSpPr>
        <p:spPr>
          <a:xfrm>
            <a:off x="5395149" y="4977217"/>
            <a:ext cx="683628" cy="707887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 w="57150" cmpd="dbl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EC4BC4-6E94-4F47-A05F-7FE9CC2AA4C0}"/>
              </a:ext>
            </a:extLst>
          </p:cNvPr>
          <p:cNvSpPr/>
          <p:nvPr/>
        </p:nvSpPr>
        <p:spPr>
          <a:xfrm>
            <a:off x="6865664" y="4977217"/>
            <a:ext cx="683628" cy="707887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 w="57150" cmpd="dbl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643EE1E-72E9-4642-BEDD-F841610EAEF5}"/>
              </a:ext>
            </a:extLst>
          </p:cNvPr>
          <p:cNvSpPr/>
          <p:nvPr/>
        </p:nvSpPr>
        <p:spPr>
          <a:xfrm>
            <a:off x="8343615" y="4983301"/>
            <a:ext cx="683628" cy="707887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 w="57150" cmpd="dbl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1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21B2B-3CF7-4F0A-BCE6-984788AC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数组基本数学计算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E8948-2E55-4105-8D2E-699DFD60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对于数值型元素的数组，可以把该数组整体当作基本数字，参与各种数学计算，这是</a:t>
            </a:r>
            <a:r>
              <a:rPr lang="en-US" altLang="zh-CN" sz="2800" b="1" dirty="0"/>
              <a:t>Numpy</a:t>
            </a:r>
            <a:r>
              <a:rPr lang="zh-CN" altLang="en-US" sz="2800" b="1" dirty="0"/>
              <a:t>数组功能强大的地方之一。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 dirty="0"/>
              <a:t>size</a:t>
            </a:r>
            <a:r>
              <a:rPr lang="zh-CN" altLang="en-US" sz="2800" b="1" dirty="0"/>
              <a:t>相等的数组之间的算术运算，可以直接进行加、减、乘、除、</a:t>
            </a:r>
            <a:r>
              <a:rPr lang="zh-CN" altLang="zh-CN" sz="2800" b="1" dirty="0"/>
              <a:t>取余、幂、取整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数组的标量运算会传播到数组中的每一个元素</a:t>
            </a:r>
          </a:p>
        </p:txBody>
      </p:sp>
    </p:spTree>
    <p:extLst>
      <p:ext uri="{BB962C8B-B14F-4D97-AF65-F5344CB8AC3E}">
        <p14:creationId xmlns:p14="http://schemas.microsoft.com/office/powerpoint/2010/main" val="205648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2B4C-B9E9-4952-805B-935BB97B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数组基本数学计算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42FFBB-8822-4788-AD4C-453EB9CB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91712"/>
            <a:ext cx="5105662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1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E65E0-BEDD-414B-A5FF-9E64EDD8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数组比较运算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BD746-F39A-469C-9951-430602D7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48" y="1860997"/>
            <a:ext cx="3874219" cy="4359626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数组比较运算，使用方法同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的比较运算，用于逻辑条件判断。</a:t>
            </a:r>
          </a:p>
          <a:p>
            <a:r>
              <a:rPr lang="zh-CN" altLang="en-US" sz="2800" b="1" dirty="0"/>
              <a:t>数组比较运算包括了等于（</a:t>
            </a:r>
            <a:r>
              <a:rPr lang="en-US" altLang="zh-CN" sz="2800" b="1" dirty="0"/>
              <a:t>==</a:t>
            </a:r>
            <a:r>
              <a:rPr lang="zh-CN" altLang="en-US" sz="2800" b="1" dirty="0"/>
              <a:t>）、不等于（</a:t>
            </a:r>
            <a:r>
              <a:rPr lang="en-US" altLang="zh-CN" sz="2800" b="1" dirty="0"/>
              <a:t>!=</a:t>
            </a:r>
            <a:r>
              <a:rPr lang="zh-CN" altLang="en-US" sz="2800" b="1" dirty="0"/>
              <a:t>）、大于（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）、小于（</a:t>
            </a:r>
            <a:r>
              <a:rPr lang="en-US" altLang="zh-CN" sz="2800" b="1" dirty="0"/>
              <a:t>&lt;</a:t>
            </a:r>
            <a:r>
              <a:rPr lang="zh-CN" altLang="en-US" sz="2800" b="1" dirty="0"/>
              <a:t>）、大于等于（</a:t>
            </a:r>
            <a:r>
              <a:rPr lang="en-US" altLang="zh-CN" sz="2800" b="1" dirty="0"/>
              <a:t>&gt;=</a:t>
            </a:r>
            <a:r>
              <a:rPr lang="zh-CN" altLang="en-US" sz="2800" b="1" dirty="0"/>
              <a:t>）、小于等于（</a:t>
            </a:r>
            <a:r>
              <a:rPr lang="en-US" altLang="zh-CN" sz="2800" b="1" dirty="0"/>
              <a:t>&lt;=</a:t>
            </a:r>
            <a:r>
              <a:rPr lang="zh-CN" altLang="en-US" sz="2800" b="1" dirty="0"/>
              <a:t>）。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27B470-75A3-4817-8802-95C1D7D2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767704"/>
            <a:ext cx="5429529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主要支持功能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024128" y="2437092"/>
            <a:ext cx="10391979" cy="3433905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0"/>
              </a:spcBef>
            </a:pPr>
            <a:r>
              <a:rPr lang="zh-CN" altLang="en-US" sz="2800" b="1" dirty="0">
                <a:latin typeface="+mn-ea"/>
              </a:rPr>
              <a:t>提供快速、节约空间的多维数组，并具有矢量运算和复杂广播能力；</a:t>
            </a:r>
          </a:p>
          <a:p>
            <a:pPr marL="457200" lvl="1" indent="-457200">
              <a:spcBef>
                <a:spcPts val="0"/>
              </a:spcBef>
            </a:pPr>
            <a:r>
              <a:rPr lang="zh-CN" altLang="en-US" sz="2800" b="1" dirty="0">
                <a:latin typeface="+mn-ea"/>
              </a:rPr>
              <a:t>为基于数据的计算提供了大量的标准数学函数；</a:t>
            </a:r>
          </a:p>
          <a:p>
            <a:pPr marL="457200" lvl="1" indent="-457200">
              <a:spcBef>
                <a:spcPts val="0"/>
              </a:spcBef>
            </a:pPr>
            <a:r>
              <a:rPr lang="zh-CN" altLang="en-US" sz="2800" b="1" dirty="0">
                <a:latin typeface="+mn-ea"/>
              </a:rPr>
              <a:t>提供了各种读写磁盘文件和内存映射文件的工具，打通了文件与数组交换数据的通道；</a:t>
            </a:r>
          </a:p>
          <a:p>
            <a:pPr marL="457200" lvl="1" indent="-457200">
              <a:spcBef>
                <a:spcPts val="0"/>
              </a:spcBef>
            </a:pPr>
            <a:r>
              <a:rPr lang="zh-CN" altLang="en-US" sz="2800" b="1" dirty="0">
                <a:latin typeface="+mn-ea"/>
              </a:rPr>
              <a:t>提供了线性代数、傅里叶变换、随机生成等高级数学功能；</a:t>
            </a:r>
          </a:p>
          <a:p>
            <a:pPr marL="457200" lvl="1" indent="-457200">
              <a:spcBef>
                <a:spcPts val="0"/>
              </a:spcBef>
            </a:pPr>
            <a:r>
              <a:rPr lang="zh-CN" altLang="en-US" sz="2800" b="1" dirty="0">
                <a:latin typeface="+mn-ea"/>
              </a:rPr>
              <a:t>提供了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C++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Fortran</a:t>
            </a:r>
            <a:r>
              <a:rPr lang="zh-CN" altLang="en-US" sz="2800" b="1" dirty="0">
                <a:latin typeface="+mn-ea"/>
              </a:rPr>
              <a:t>等语言的接口支持，方便专业研究人员扩充</a:t>
            </a:r>
            <a:r>
              <a:rPr lang="en-US" altLang="zh-CN" sz="2800" b="1" dirty="0" err="1">
                <a:latin typeface="+mn-ea"/>
              </a:rPr>
              <a:t>Numpy</a:t>
            </a:r>
            <a:r>
              <a:rPr lang="zh-CN" altLang="en-US" sz="2800" b="1" dirty="0">
                <a:latin typeface="+mn-ea"/>
              </a:rPr>
              <a:t>功能。</a:t>
            </a:r>
          </a:p>
        </p:txBody>
      </p:sp>
    </p:spTree>
    <p:extLst>
      <p:ext uri="{BB962C8B-B14F-4D97-AF65-F5344CB8AC3E}">
        <p14:creationId xmlns:p14="http://schemas.microsoft.com/office/powerpoint/2010/main" val="23997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5439A-2F5B-4205-B80C-F13792BE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通用函数</a:t>
            </a:r>
            <a:r>
              <a:rPr lang="en-US" altLang="zh-CN" dirty="0" err="1"/>
              <a:t>ufunc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5876A-01F5-4D89-BA4F-2D17C330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32" y="1888177"/>
            <a:ext cx="10634354" cy="4130549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一种对数组的每个元素进行运算的函数</a:t>
            </a:r>
          </a:p>
          <a:p>
            <a:r>
              <a:rPr lang="en-US" altLang="zh-CN" sz="2800" b="1" dirty="0"/>
              <a:t>NumPy</a:t>
            </a:r>
            <a:r>
              <a:rPr lang="zh-CN" altLang="en-US" sz="2800" b="1" dirty="0"/>
              <a:t>提供了许多用于数学运算的</a:t>
            </a:r>
            <a:r>
              <a:rPr lang="en-US" altLang="zh-CN" sz="2800" b="1" dirty="0" err="1"/>
              <a:t>ufunc</a:t>
            </a:r>
            <a:r>
              <a:rPr lang="zh-CN" altLang="en-US" sz="2800" b="1" dirty="0"/>
              <a:t>函数，包括随机数函数、三角函数、双曲函数、指数和对数函数、算术运算、复数处理、统计等近百种数学函数</a:t>
            </a:r>
            <a:endParaRPr lang="en-US" altLang="zh-CN" sz="2800" b="1" dirty="0"/>
          </a:p>
          <a:p>
            <a:r>
              <a:rPr lang="zh-CN" altLang="en-US" sz="2800" b="1" dirty="0"/>
              <a:t>优点：</a:t>
            </a:r>
            <a:endParaRPr lang="en-US" altLang="zh-CN" sz="2800" b="1" dirty="0"/>
          </a:p>
          <a:p>
            <a:r>
              <a:rPr lang="en-US" altLang="zh-CN" sz="2800" b="1" dirty="0"/>
              <a:t>C</a:t>
            </a:r>
            <a:r>
              <a:rPr lang="zh-CN" altLang="en-US" sz="2800" b="1" dirty="0"/>
              <a:t>语言实现</a:t>
            </a:r>
          </a:p>
          <a:p>
            <a:r>
              <a:rPr lang="zh-CN" altLang="en-US" sz="2800" b="1" dirty="0"/>
              <a:t>针对数组进行操作，以</a:t>
            </a:r>
            <a:r>
              <a:rPr lang="en-US" altLang="zh-CN" sz="2800" b="1" dirty="0"/>
              <a:t>NumPy</a:t>
            </a:r>
            <a:r>
              <a:rPr lang="zh-CN" altLang="en-US" sz="2800" b="1" dirty="0"/>
              <a:t>数组作为输出</a:t>
            </a:r>
          </a:p>
          <a:p>
            <a:r>
              <a:rPr lang="zh-CN" altLang="en-US" sz="2800" b="1" dirty="0"/>
              <a:t>与使用循环相比，其在运算速度上更快</a:t>
            </a:r>
          </a:p>
        </p:txBody>
      </p:sp>
    </p:spTree>
    <p:extLst>
      <p:ext uri="{BB962C8B-B14F-4D97-AF65-F5344CB8AC3E}">
        <p14:creationId xmlns:p14="http://schemas.microsoft.com/office/powerpoint/2010/main" val="815454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8644-A536-4FB8-86DF-CC3596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通用函数</a:t>
            </a:r>
            <a:r>
              <a:rPr lang="en-US" altLang="zh-CN" dirty="0" err="1"/>
              <a:t>ufunc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A768F7-484A-405B-BE81-BCE98C0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39385"/>
            <a:ext cx="10230376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18347-842C-4277-A843-03F58764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1E7A5-DAD4-4526-98EE-6BC4C0ED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6653"/>
            <a:ext cx="9720073" cy="800637"/>
          </a:xfrm>
        </p:spPr>
        <p:txBody>
          <a:bodyPr/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数字型特征的描述性统计主要包括计算数字型数据的完整情况、最小值、最大值、均值、中位数、极差、标准差、方差和协方差等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49CACB-0185-4D08-AD3C-F61F9B96A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07588"/>
              </p:ext>
            </p:extLst>
          </p:nvPr>
        </p:nvGraphicFramePr>
        <p:xfrm>
          <a:off x="798490" y="2566815"/>
          <a:ext cx="10669032" cy="3779520"/>
        </p:xfrm>
        <a:graphic>
          <a:graphicData uri="http://schemas.openxmlformats.org/drawingml/2006/table">
            <a:tbl>
              <a:tblPr/>
              <a:tblGrid>
                <a:gridCol w="2951761">
                  <a:extLst>
                    <a:ext uri="{9D8B030D-6E8A-4147-A177-3AD203B41FA5}">
                      <a16:colId xmlns:a16="http://schemas.microsoft.com/office/drawing/2014/main" val="2842922059"/>
                    </a:ext>
                  </a:extLst>
                </a:gridCol>
                <a:gridCol w="3160406">
                  <a:extLst>
                    <a:ext uri="{9D8B030D-6E8A-4147-A177-3AD203B41FA5}">
                      <a16:colId xmlns:a16="http://schemas.microsoft.com/office/drawing/2014/main" val="883347398"/>
                    </a:ext>
                  </a:extLst>
                </a:gridCol>
                <a:gridCol w="2351930">
                  <a:extLst>
                    <a:ext uri="{9D8B030D-6E8A-4147-A177-3AD203B41FA5}">
                      <a16:colId xmlns:a16="http://schemas.microsoft.com/office/drawing/2014/main" val="3526110979"/>
                    </a:ext>
                  </a:extLst>
                </a:gridCol>
                <a:gridCol w="2204935">
                  <a:extLst>
                    <a:ext uri="{9D8B030D-6E8A-4147-A177-3AD203B41FA5}">
                      <a16:colId xmlns:a16="http://schemas.microsoft.com/office/drawing/2014/main" val="378570566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函数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描述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函数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描述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824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amin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nanmin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最小值</a:t>
                      </a:r>
                      <a:r>
                        <a:rPr lang="en-US" altLang="zh-CN" sz="2000" b="1">
                          <a:effectLst/>
                        </a:rPr>
                        <a:t>/</a:t>
                      </a:r>
                      <a:r>
                        <a:rPr lang="zh-CN" altLang="en-US" sz="2000" b="1">
                          <a:effectLst/>
                        </a:rPr>
                        <a:t>忽略非数值最小值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amax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nanmax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最大值</a:t>
                      </a:r>
                      <a:r>
                        <a:rPr lang="en-US" altLang="zh-CN" sz="2000" b="1">
                          <a:effectLst/>
                        </a:rPr>
                        <a:t>/</a:t>
                      </a:r>
                      <a:r>
                        <a:rPr lang="zh-CN" altLang="en-US" sz="2000" b="1">
                          <a:effectLst/>
                        </a:rPr>
                        <a:t>忽略非数值最大值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974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argmax()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最大值索引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argmin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最小值索引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900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cumsum()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所有元素累加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cumprod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所有元素累乘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2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mean()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nanmean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平均值</a:t>
                      </a:r>
                      <a:r>
                        <a:rPr lang="en-US" altLang="zh-CN" sz="2000" b="1" dirty="0">
                          <a:effectLst/>
                        </a:rPr>
                        <a:t>/</a:t>
                      </a:r>
                      <a:r>
                        <a:rPr lang="zh-CN" altLang="en-US" sz="2000" b="1" dirty="0">
                          <a:effectLst/>
                        </a:rPr>
                        <a:t>忽略非数值平均值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average()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dirty="0">
                          <a:effectLst/>
                        </a:rPr>
                        <a:t>(</a:t>
                      </a:r>
                      <a:r>
                        <a:rPr lang="zh-CN" altLang="en-US" sz="2000" b="1" dirty="0">
                          <a:effectLst/>
                        </a:rPr>
                        <a:t>加权</a:t>
                      </a:r>
                      <a:r>
                        <a:rPr lang="en-US" altLang="zh-CN" sz="2000" b="1" dirty="0">
                          <a:effectLst/>
                        </a:rPr>
                        <a:t>)</a:t>
                      </a:r>
                      <a:r>
                        <a:rPr lang="zh-CN" altLang="en-US" sz="2000" b="1" dirty="0">
                          <a:effectLst/>
                        </a:rPr>
                        <a:t>平均值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3365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median()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nanmedian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中位数</a:t>
                      </a:r>
                      <a:r>
                        <a:rPr lang="en-US" altLang="zh-CN" sz="2000" b="1" dirty="0">
                          <a:effectLst/>
                        </a:rPr>
                        <a:t>/</a:t>
                      </a:r>
                      <a:r>
                        <a:rPr lang="zh-CN" altLang="en-US" sz="2000" b="1" dirty="0">
                          <a:effectLst/>
                        </a:rPr>
                        <a:t>忽略非数值中位数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std()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nanstd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标准差</a:t>
                      </a:r>
                      <a:r>
                        <a:rPr lang="en-US" altLang="zh-CN" sz="2000" b="1">
                          <a:effectLst/>
                        </a:rPr>
                        <a:t>/</a:t>
                      </a:r>
                      <a:r>
                        <a:rPr lang="zh-CN" altLang="en-US" sz="2000" b="1">
                          <a:effectLst/>
                        </a:rPr>
                        <a:t>忽略非数值标准差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5022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var()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nanvar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方差</a:t>
                      </a:r>
                      <a:r>
                        <a:rPr lang="en-US" altLang="zh-CN" sz="2000" b="1">
                          <a:effectLst/>
                        </a:rPr>
                        <a:t>/</a:t>
                      </a:r>
                      <a:r>
                        <a:rPr lang="zh-CN" altLang="en-US" sz="2000" b="1">
                          <a:effectLst/>
                        </a:rPr>
                        <a:t>忽略非数值方差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cov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协方差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171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sum()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</a:rPr>
                        <a:t>对数组元素进行求和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ptp</a:t>
                      </a:r>
                      <a:r>
                        <a:rPr lang="en-US" sz="2000" b="1" kern="1200" dirty="0">
                          <a:solidFill>
                            <a:srgbClr val="F72F07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effectLst/>
                        </a:rPr>
                        <a:t>极差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2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748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F7CC8-4BF8-47BD-B9CA-4EDFB300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FBBB4-4CC0-4C2E-8551-78CE9537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27090"/>
            <a:ext cx="9957677" cy="36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3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949A9-7251-4EA4-B1FF-B6382618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zh-CN" altLang="en-US" sz="5400" dirty="0"/>
              <a:t>成绩</a:t>
            </a:r>
            <a:r>
              <a:rPr lang="zh-CN" altLang="zh-CN" sz="5400" dirty="0"/>
              <a:t>统计分析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D70216-D072-4426-B694-B8EC4B6E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0" y="2401671"/>
            <a:ext cx="5434607" cy="25524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B4068D-1806-406E-B08E-FEB285EC83AB}"/>
              </a:ext>
            </a:extLst>
          </p:cNvPr>
          <p:cNvSpPr txBox="1"/>
          <p:nvPr/>
        </p:nvSpPr>
        <p:spPr>
          <a:xfrm>
            <a:off x="5884164" y="2091872"/>
            <a:ext cx="62262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读文件，去掉行末的换行符，转为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转为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输出文件内容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将成绩提取出来，转为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，置新数组中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Python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平均成绩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Python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中位数成绩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Python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罗明平均成绩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437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2F114-71E2-4698-8B37-766C76E1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zh-CN" altLang="en-US" sz="4800" dirty="0"/>
              <a:t>成绩</a:t>
            </a:r>
            <a:r>
              <a:rPr lang="zh-CN" altLang="zh-CN" sz="4800" dirty="0"/>
              <a:t>统计分析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A8231-209F-4066-9BCF-7AAB172E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0" y="2155417"/>
            <a:ext cx="11162575" cy="40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5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主要支持对象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24127" y="2009325"/>
            <a:ext cx="10297949" cy="4300035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altLang="zh-CN" sz="2800" b="1" dirty="0">
                <a:latin typeface="+mn-ea"/>
              </a:rPr>
              <a:t>Numpy</a:t>
            </a:r>
            <a:r>
              <a:rPr lang="zh-CN" altLang="en-US" sz="2800" b="1" dirty="0">
                <a:latin typeface="+mn-ea"/>
              </a:rPr>
              <a:t>核心环绕</a:t>
            </a:r>
            <a:r>
              <a:rPr lang="en-US" altLang="zh-CN" sz="2800" b="1" dirty="0" err="1">
                <a:latin typeface="+mn-ea"/>
              </a:rPr>
              <a:t>ndarray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 err="1">
                <a:latin typeface="+mn-ea"/>
              </a:rPr>
              <a:t>ufunc</a:t>
            </a:r>
            <a:r>
              <a:rPr lang="zh-CN" altLang="en-US" sz="2800" b="1" dirty="0">
                <a:latin typeface="+mn-ea"/>
              </a:rPr>
              <a:t>两个类对象实现相关计算功能。</a:t>
            </a:r>
            <a:endParaRPr lang="en-US" altLang="zh-CN" sz="2800" b="1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zh-CN" altLang="en-US" sz="2800" b="1" dirty="0">
              <a:latin typeface="+mn-ea"/>
            </a:endParaRPr>
          </a:p>
          <a:p>
            <a:pPr marL="342900" lvl="1" indent="-342900">
              <a:spcBef>
                <a:spcPts val="0"/>
              </a:spcBef>
            </a:pPr>
            <a:r>
              <a:rPr lang="en-US" altLang="zh-CN" sz="2800" b="1" dirty="0" err="1">
                <a:latin typeface="+mn-ea"/>
              </a:rPr>
              <a:t>ndarray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en-US" altLang="zh-CN" sz="2800" b="1" dirty="0">
                <a:latin typeface="+mn-ea"/>
              </a:rPr>
              <a:t>Numpy</a:t>
            </a:r>
            <a:r>
              <a:rPr lang="zh-CN" altLang="en-US" sz="2800" b="1" dirty="0">
                <a:latin typeface="+mn-ea"/>
              </a:rPr>
              <a:t>的数据存储对象，代表了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维（</a:t>
            </a:r>
            <a:r>
              <a:rPr lang="en-US" altLang="zh-CN" sz="2800" b="1" dirty="0">
                <a:latin typeface="+mn-ea"/>
              </a:rPr>
              <a:t>Dimensional</a:t>
            </a:r>
            <a:r>
              <a:rPr lang="zh-CN" altLang="en-US" sz="2800" b="1" dirty="0">
                <a:latin typeface="+mn-ea"/>
              </a:rPr>
              <a:t>）数组（</a:t>
            </a:r>
            <a:r>
              <a:rPr lang="en-US" altLang="zh-CN" sz="2800" b="1" dirty="0">
                <a:latin typeface="+mn-ea"/>
              </a:rPr>
              <a:t>Array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用于存储不同维数的不同类型的数据；</a:t>
            </a:r>
            <a:endParaRPr lang="en-US" altLang="zh-CN" sz="2800" b="1" dirty="0">
              <a:latin typeface="+mn-ea"/>
            </a:endParaRPr>
          </a:p>
          <a:p>
            <a:pPr marL="342900" lvl="1" indent="-342900">
              <a:spcBef>
                <a:spcPts val="0"/>
              </a:spcBef>
            </a:pPr>
            <a:endParaRPr lang="zh-CN" altLang="en-US" sz="2800" b="1" dirty="0">
              <a:latin typeface="+mn-ea"/>
            </a:endParaRPr>
          </a:p>
          <a:p>
            <a:pPr marL="342900" lvl="1" indent="-342900">
              <a:spcBef>
                <a:spcPts val="0"/>
              </a:spcBef>
            </a:pPr>
            <a:r>
              <a:rPr lang="en-US" altLang="zh-CN" sz="2800" b="1" dirty="0" err="1">
                <a:latin typeface="+mn-ea"/>
              </a:rPr>
              <a:t>ufunc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Universal Function</a:t>
            </a:r>
            <a:r>
              <a:rPr lang="zh-CN" altLang="en-US" sz="2800" b="1" dirty="0">
                <a:latin typeface="+mn-ea"/>
              </a:rPr>
              <a:t>）是能够对数组进行处理的标准函数。</a:t>
            </a:r>
            <a:r>
              <a:rPr lang="en-US" altLang="zh-CN" sz="2800" b="1" dirty="0">
                <a:latin typeface="+mn-ea"/>
              </a:rPr>
              <a:t>Numpy</a:t>
            </a:r>
            <a:r>
              <a:rPr lang="zh-CN" altLang="en-US" sz="2800" b="1" dirty="0">
                <a:latin typeface="+mn-ea"/>
              </a:rPr>
              <a:t>的很多函数都是用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语言编写的，因此它们的执行速度非常。</a:t>
            </a:r>
          </a:p>
          <a:p>
            <a:pPr marL="0" lvl="1" indent="0">
              <a:spcBef>
                <a:spcPts val="0"/>
              </a:spcBef>
              <a:buNone/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7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的使用帮助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np.info()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help()</a:t>
            </a:r>
          </a:p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13CF95-9733-4C41-9856-20BD31F4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17" y="1801461"/>
            <a:ext cx="6922120" cy="42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库的核心对象</a:t>
            </a:r>
            <a:r>
              <a:rPr lang="en-US" altLang="zh-CN" dirty="0" err="1"/>
              <a:t>ndarray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>
                <a:latin typeface="+mn-ea"/>
              </a:rPr>
              <a:t>ndarray</a:t>
            </a:r>
            <a:r>
              <a:rPr lang="zh-CN" altLang="en-US" sz="2800" b="1" dirty="0">
                <a:latin typeface="+mn-ea"/>
              </a:rPr>
              <a:t>，也称为多维数组</a:t>
            </a:r>
            <a:r>
              <a:rPr lang="en-US" altLang="zh-CN" sz="2800" b="1" dirty="0">
                <a:latin typeface="+mn-ea"/>
              </a:rPr>
              <a:t>(n-dimensional array)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与列表和元组不同，</a:t>
            </a:r>
            <a:r>
              <a:rPr lang="en-US" altLang="zh-CN" sz="2800" b="1" dirty="0" err="1">
                <a:latin typeface="+mn-ea"/>
              </a:rPr>
              <a:t>ndarray</a:t>
            </a:r>
            <a:r>
              <a:rPr lang="zh-CN" altLang="en-US" sz="2800" b="1" dirty="0">
                <a:latin typeface="+mn-ea"/>
              </a:rPr>
              <a:t>中所有数据类型须相同</a:t>
            </a:r>
          </a:p>
          <a:p>
            <a:r>
              <a:rPr lang="zh-CN" altLang="en-US" sz="2800" b="1" dirty="0">
                <a:latin typeface="+mn-ea"/>
              </a:rPr>
              <a:t>特点：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ea"/>
              </a:rPr>
              <a:t>    可以高效存储大量的数值元素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ea"/>
              </a:rPr>
              <a:t>    提高数组运算的速度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ea"/>
              </a:rPr>
              <a:t>    与各种扩展库进行数据交换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2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多维数组创建函数</a:t>
            </a:r>
            <a:r>
              <a:rPr lang="en-US" altLang="zh-CN" dirty="0"/>
              <a:t>array()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BFC571-B1CE-4B3F-8F5D-9EFC947FFAE6}"/>
              </a:ext>
            </a:extLst>
          </p:cNvPr>
          <p:cNvSpPr/>
          <p:nvPr/>
        </p:nvSpPr>
        <p:spPr>
          <a:xfrm>
            <a:off x="1024128" y="2020889"/>
            <a:ext cx="7964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</a:pP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x,y,x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int)   #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从列表和元组创建数组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5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将列表转换为数组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数组中所有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数据类型须相同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64FAC2-8D63-4E74-B352-CC4C9FCE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3260"/>
            <a:ext cx="3915680" cy="15922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BD68AD-5EA8-4016-A423-51E1DDFC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57" y="3373369"/>
            <a:ext cx="3774756" cy="15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1870744"/>
            <a:ext cx="9720073" cy="425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等长的多个列表可以转为一个多维数组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01003-94E3-4DD6-9F86-E7CBFA79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774121"/>
            <a:ext cx="5814622" cy="27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6" y="1854309"/>
            <a:ext cx="9720073" cy="1501629"/>
          </a:xfrm>
        </p:spPr>
        <p:txBody>
          <a:bodyPr>
            <a:normAutofit/>
          </a:bodyPr>
          <a:lstStyle/>
          <a:p>
            <a:pPr marL="128016" lvl="1" indent="0">
              <a:spcBef>
                <a:spcPts val="0"/>
              </a:spcBef>
              <a:buNone/>
            </a:pPr>
            <a:r>
              <a:rPr lang="en-US" altLang="zh-CN" sz="2800" b="1" dirty="0">
                <a:latin typeface="+mn-ea"/>
              </a:rPr>
              <a:t>Numpy</a:t>
            </a:r>
            <a:r>
              <a:rPr lang="zh-CN" altLang="en-US" sz="2800" b="1" dirty="0">
                <a:latin typeface="+mn-ea"/>
              </a:rPr>
              <a:t>的数组元素要求统一类型，也就是不能出现又是整型，又是字符型的现象。即使，不小心输入了不同类型的元素，</a:t>
            </a:r>
            <a:r>
              <a:rPr lang="en-US" altLang="zh-CN" sz="2800" b="1" dirty="0">
                <a:latin typeface="+mn-ea"/>
              </a:rPr>
              <a:t>array</a:t>
            </a:r>
            <a:r>
              <a:rPr lang="zh-CN" altLang="en-US" sz="2800" b="1" dirty="0">
                <a:latin typeface="+mn-ea"/>
              </a:rPr>
              <a:t>函数也会把其他类型的元素自动转为字符串型。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94027-CC67-4561-847A-B6062913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5" y="3148583"/>
            <a:ext cx="7054138" cy="29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5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7390D41-DFBA-4525-BB8B-DD8D86D2C20E}" vid="{5C48A7B8-FDF7-485C-85FB-CAD10E7D55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1109</TotalTime>
  <Words>1529</Words>
  <Application>Microsoft Office PowerPoint</Application>
  <PresentationFormat>宽屏</PresentationFormat>
  <Paragraphs>177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-apple-system</vt:lpstr>
      <vt:lpstr>JetBrains Mono</vt:lpstr>
      <vt:lpstr>等线</vt:lpstr>
      <vt:lpstr>华文仿宋</vt:lpstr>
      <vt:lpstr>微软雅黑</vt:lpstr>
      <vt:lpstr>微软雅黑 Light</vt:lpstr>
      <vt:lpstr>Arial</vt:lpstr>
      <vt:lpstr>Tw Cen MT</vt:lpstr>
      <vt:lpstr>Tw Cen MT Condensed</vt:lpstr>
      <vt:lpstr>Wingdings</vt:lpstr>
      <vt:lpstr>Wingdings 3</vt:lpstr>
      <vt:lpstr>主题2</vt:lpstr>
      <vt:lpstr>Python数据分析---Numpy基础</vt:lpstr>
      <vt:lpstr>什么是Numpy</vt:lpstr>
      <vt:lpstr>Numpy主要支持功能</vt:lpstr>
      <vt:lpstr>Numpy主要支持对象</vt:lpstr>
      <vt:lpstr>Numpy的使用帮助</vt:lpstr>
      <vt:lpstr>NumPy库的核心对象ndarray</vt:lpstr>
      <vt:lpstr>多维数组创建函数array()</vt:lpstr>
      <vt:lpstr>创建多维数组</vt:lpstr>
      <vt:lpstr>注意事项</vt:lpstr>
      <vt:lpstr>arange()函数</vt:lpstr>
      <vt:lpstr>linspace()函数</vt:lpstr>
      <vt:lpstr>logspace()函数</vt:lpstr>
      <vt:lpstr>zeros()函数</vt:lpstr>
      <vt:lpstr>ones()函数</vt:lpstr>
      <vt:lpstr>empty()函数</vt:lpstr>
      <vt:lpstr>full()函数</vt:lpstr>
      <vt:lpstr>eye()函数</vt:lpstr>
      <vt:lpstr>数组属性的使用</vt:lpstr>
      <vt:lpstr>数组方法的使用</vt:lpstr>
      <vt:lpstr>数组方法的使用</vt:lpstr>
      <vt:lpstr>数组方法的使用</vt:lpstr>
      <vt:lpstr>数组对接</vt:lpstr>
      <vt:lpstr>数组分割</vt:lpstr>
      <vt:lpstr>数组索引</vt:lpstr>
      <vt:lpstr>数组花式索引</vt:lpstr>
      <vt:lpstr>数组切片</vt:lpstr>
      <vt:lpstr>数组基本数学计算</vt:lpstr>
      <vt:lpstr>数组基本数学计算</vt:lpstr>
      <vt:lpstr>数组比较运算</vt:lpstr>
      <vt:lpstr>通用函数ufunc()</vt:lpstr>
      <vt:lpstr>通用函数ufunc()</vt:lpstr>
      <vt:lpstr>统计分析</vt:lpstr>
      <vt:lpstr>统计分析</vt:lpstr>
      <vt:lpstr>例：成绩统计分析</vt:lpstr>
      <vt:lpstr>例：成绩统计分析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</dc:title>
  <dc:creator>秦 珀石</dc:creator>
  <cp:lastModifiedBy>秦 珀石</cp:lastModifiedBy>
  <cp:revision>94</cp:revision>
  <dcterms:created xsi:type="dcterms:W3CDTF">2020-05-26T06:10:45Z</dcterms:created>
  <dcterms:modified xsi:type="dcterms:W3CDTF">2022-03-07T05:35:36Z</dcterms:modified>
</cp:coreProperties>
</file>