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9" r:id="rId4"/>
    <p:sldId id="260" r:id="rId5"/>
    <p:sldId id="332" r:id="rId6"/>
    <p:sldId id="333" r:id="rId7"/>
    <p:sldId id="334" r:id="rId8"/>
    <p:sldId id="335" r:id="rId9"/>
    <p:sldId id="336" r:id="rId10"/>
    <p:sldId id="337" r:id="rId11"/>
    <p:sldId id="339" r:id="rId12"/>
    <p:sldId id="340" r:id="rId13"/>
    <p:sldId id="341" r:id="rId14"/>
    <p:sldId id="342" r:id="rId15"/>
    <p:sldId id="338" r:id="rId16"/>
    <p:sldId id="343" r:id="rId17"/>
    <p:sldId id="344" r:id="rId18"/>
    <p:sldId id="346" r:id="rId19"/>
    <p:sldId id="345" r:id="rId20"/>
    <p:sldId id="349" r:id="rId21"/>
    <p:sldId id="347" r:id="rId22"/>
    <p:sldId id="348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FF"/>
    <a:srgbClr val="2974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9940" autoAdjust="0"/>
  </p:normalViewPr>
  <p:slideViewPr>
    <p:cSldViewPr snapToGrid="0">
      <p:cViewPr varScale="1">
        <p:scale>
          <a:sx n="144" d="100"/>
          <a:sy n="144" d="100"/>
        </p:scale>
        <p:origin x="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48B4C-2B84-49BC-96D0-5495FBB154F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F16B-EBDF-4C6F-982A-ECA451DC6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7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：存放数据的集合对象，可以是迭代对象、字典（版本</a:t>
            </a:r>
            <a:r>
              <a:rPr lang="en-US" altLang="zh-CN" dirty="0"/>
              <a:t>&gt;3.6</a:t>
            </a:r>
            <a:r>
              <a:rPr lang="zh-CN" altLang="en-US" dirty="0"/>
              <a:t>）、常量（重复多次）</a:t>
            </a:r>
            <a:endParaRPr lang="en-US" altLang="zh-CN" dirty="0"/>
          </a:p>
          <a:p>
            <a:r>
              <a:rPr lang="en-US" altLang="zh-CN" dirty="0"/>
              <a:t>Index</a:t>
            </a:r>
            <a:r>
              <a:rPr lang="zh-CN" altLang="en-US" dirty="0"/>
              <a:t>：指定索引或者自动生成的正整数索引值</a:t>
            </a:r>
            <a:endParaRPr lang="en-US" altLang="zh-CN" dirty="0"/>
          </a:p>
          <a:p>
            <a:r>
              <a:rPr lang="en-US" altLang="zh-CN" dirty="0" err="1"/>
              <a:t>dtype</a:t>
            </a:r>
            <a:r>
              <a:rPr lang="zh-CN" altLang="en-US" dirty="0"/>
              <a:t>：指定数据类型</a:t>
            </a:r>
            <a:endParaRPr lang="en-US" altLang="zh-CN" dirty="0"/>
          </a:p>
          <a:p>
            <a:r>
              <a:rPr lang="en-US" altLang="zh-CN" dirty="0"/>
              <a:t>name</a:t>
            </a:r>
            <a:r>
              <a:rPr lang="zh-CN" altLang="en-US" dirty="0"/>
              <a:t>：指定索引名称，</a:t>
            </a:r>
            <a:endParaRPr lang="en-US" altLang="zh-CN" dirty="0"/>
          </a:p>
          <a:p>
            <a:r>
              <a:rPr lang="en-US" altLang="zh-CN" dirty="0"/>
              <a:t>copy</a:t>
            </a:r>
            <a:r>
              <a:rPr lang="zh-CN" altLang="en-US" dirty="0"/>
              <a:t>：是否对</a:t>
            </a:r>
            <a:r>
              <a:rPr lang="en-US" altLang="zh-CN" dirty="0"/>
              <a:t>data</a:t>
            </a:r>
            <a:r>
              <a:rPr lang="zh-CN" altLang="en-US" dirty="0"/>
              <a:t>进行复制，默认视图方式</a:t>
            </a:r>
            <a:endParaRPr lang="en-US" altLang="zh-CN" dirty="0"/>
          </a:p>
          <a:p>
            <a:r>
              <a:rPr lang="en-US" altLang="zh-CN" dirty="0" err="1"/>
              <a:t>Fastpath</a:t>
            </a:r>
            <a:r>
              <a:rPr lang="zh-CN" altLang="en-US" dirty="0"/>
              <a:t>：这个参数在官方</a:t>
            </a:r>
            <a:r>
              <a:rPr lang="en-US" altLang="zh-CN" dirty="0" err="1"/>
              <a:t>api</a:t>
            </a:r>
            <a:r>
              <a:rPr lang="zh-CN" altLang="en-US" dirty="0"/>
              <a:t>文档中并没有给出具体解释，从源码来看应当是一种快速精简模式</a:t>
            </a:r>
            <a:endParaRPr lang="en-US" altLang="zh-CN" dirty="0"/>
          </a:p>
          <a:p>
            <a:r>
              <a:rPr lang="zh-CN" altLang="en-US" dirty="0"/>
              <a:t>省略所有参数生成空</a:t>
            </a:r>
            <a:r>
              <a:rPr lang="en-US" altLang="zh-CN" dirty="0"/>
              <a:t>series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1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verify_integrity</a:t>
            </a:r>
            <a:r>
              <a:rPr lang="zh-CN" altLang="en-US" dirty="0"/>
              <a:t>布尔，默认为 </a:t>
            </a:r>
            <a:r>
              <a:rPr lang="en-US" altLang="zh-CN" dirty="0"/>
              <a:t>False</a:t>
            </a:r>
            <a:r>
              <a:rPr lang="zh-CN" altLang="en-US" dirty="0"/>
              <a:t>如果为 </a:t>
            </a:r>
            <a:r>
              <a:rPr lang="en-US" altLang="zh-CN" dirty="0"/>
              <a:t>True</a:t>
            </a:r>
            <a:r>
              <a:rPr lang="zh-CN" altLang="en-US" dirty="0"/>
              <a:t>，则在创建包含重复项的索引时引发 </a:t>
            </a:r>
            <a:r>
              <a:rPr lang="en-US" altLang="zh-CN" dirty="0" err="1"/>
              <a:t>ValueError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ignore_index</a:t>
            </a:r>
            <a:r>
              <a:rPr lang="zh-CN" altLang="en-US" dirty="0"/>
              <a:t>布尔，默认为 </a:t>
            </a:r>
            <a:r>
              <a:rPr lang="en-US" altLang="zh-CN" dirty="0"/>
              <a:t>False</a:t>
            </a:r>
            <a:r>
              <a:rPr lang="zh-CN" altLang="en-US" dirty="0"/>
              <a:t>如果为 </a:t>
            </a:r>
            <a:r>
              <a:rPr lang="en-US" altLang="zh-CN" dirty="0"/>
              <a:t>True</a:t>
            </a:r>
            <a:r>
              <a:rPr lang="zh-CN" altLang="en-US" dirty="0"/>
              <a:t>，则生成的轴将标记为 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1</a:t>
            </a:r>
            <a:r>
              <a:rPr lang="zh-CN" altLang="en-US" dirty="0"/>
              <a:t>， </a:t>
            </a:r>
            <a:r>
              <a:rPr lang="en-US" altLang="zh-CN" dirty="0"/>
              <a:t>...</a:t>
            </a:r>
            <a:r>
              <a:rPr lang="zh-CN" altLang="en-US" dirty="0"/>
              <a:t>， </a:t>
            </a:r>
            <a:r>
              <a:rPr lang="en-US" altLang="zh-CN" dirty="0"/>
              <a:t>n - 1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Sort </a:t>
            </a:r>
            <a:r>
              <a:rPr lang="zh-CN" altLang="en-US" dirty="0"/>
              <a:t>排序不推荐使用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47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0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里的函数均可用于聚合运算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68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79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6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2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Index</a:t>
            </a:r>
            <a:r>
              <a:rPr lang="zh-CN" altLang="en-US" sz="1200" b="1" dirty="0"/>
              <a:t>：行索引</a:t>
            </a:r>
            <a:endParaRPr lang="en-US" altLang="zh-CN" sz="1200" b="1" dirty="0"/>
          </a:p>
          <a:p>
            <a:r>
              <a:rPr lang="en-US" altLang="zh-CN" sz="1200" b="1" dirty="0"/>
              <a:t>Columns</a:t>
            </a:r>
            <a:r>
              <a:rPr lang="zh-CN" altLang="en-US" sz="1200" b="1" dirty="0"/>
              <a:t>：列索引</a:t>
            </a:r>
            <a:endParaRPr lang="en-US" altLang="zh-CN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1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r>
              <a:rPr lang="zh-CN" altLang="en-US" dirty="0"/>
              <a:t>可用</a:t>
            </a:r>
            <a:r>
              <a:rPr lang="en-US" altLang="zh-CN" dirty="0" err="1"/>
              <a:t>tolist</a:t>
            </a:r>
            <a:r>
              <a:rPr lang="zh-CN" altLang="en-US" dirty="0"/>
              <a:t>转换为列表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5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3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3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当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`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`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为</a:t>
            </a:r>
            <a:r>
              <a:rPr lang="en-US" altLang="zh-CN" b="0" i="0" dirty="0">
                <a:solidFill>
                  <a:srgbClr val="0184BB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时，保留原值。为 </a:t>
            </a:r>
            <a:r>
              <a:rPr lang="en-US" altLang="zh-CN" b="0" i="0" dirty="0">
                <a:solidFill>
                  <a:srgbClr val="0184BB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，用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`other`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中的相应值代替。</a:t>
            </a:r>
            <a:endParaRPr lang="en-US" altLang="zh-CN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inplace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b="0" i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bool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默认为</a:t>
            </a:r>
            <a:r>
              <a:rPr lang="en-US" altLang="zh-CN" b="0" i="0" dirty="0">
                <a:solidFill>
                  <a:srgbClr val="0184BB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是否对数据进行原地操作。</a:t>
            </a:r>
            <a:endParaRPr lang="en-US" altLang="zh-CN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axis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b="0" i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默认为 </a:t>
            </a:r>
            <a:r>
              <a:rPr lang="en-US" altLang="zh-CN" b="0" i="0" dirty="0">
                <a:solidFill>
                  <a:srgbClr val="0184BB"/>
                </a:solidFill>
                <a:effectLst/>
                <a:latin typeface="Source Code Pro" panose="020B0509030403020204" pitchFamily="49" charset="0"/>
              </a:rPr>
              <a:t>None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如果需要的话，可选择对齐轴。</a:t>
            </a:r>
            <a:endParaRPr lang="en-US" altLang="zh-CN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level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b="0" i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默认为 </a:t>
            </a:r>
            <a:r>
              <a:rPr lang="en-US" altLang="zh-CN" b="0" i="0" dirty="0">
                <a:solidFill>
                  <a:srgbClr val="0184BB"/>
                </a:solidFill>
                <a:effectLst/>
                <a:latin typeface="Source Code Pro" panose="020B0509030403020204" pitchFamily="49" charset="0"/>
              </a:rPr>
              <a:t>None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如果需要的话，对齐级别。</a:t>
            </a:r>
            <a:endParaRPr lang="en-US" altLang="zh-CN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1" dirty="0"/>
              <a:t>Errors</a:t>
            </a:r>
            <a:r>
              <a:rPr lang="zh-CN" altLang="en-US" sz="1200" b="1" dirty="0"/>
              <a:t>：</a:t>
            </a:r>
            <a:r>
              <a:rPr lang="en-US" altLang="zh-CN" b="1" i="1" dirty="0">
                <a:solidFill>
                  <a:srgbClr val="333333"/>
                </a:solidFill>
                <a:effectLst/>
                <a:latin typeface="-apple-system"/>
              </a:rPr>
              <a:t>{‘raise’</a:t>
            </a:r>
            <a:r>
              <a:rPr lang="zh-CN" altLang="en-US" b="1" i="1" dirty="0">
                <a:solidFill>
                  <a:srgbClr val="333333"/>
                </a:solidFill>
                <a:effectLst/>
                <a:latin typeface="-apple-system"/>
              </a:rPr>
              <a:t>， </a:t>
            </a:r>
            <a:r>
              <a:rPr lang="en-US" altLang="zh-CN" b="1" i="1" dirty="0">
                <a:solidFill>
                  <a:srgbClr val="333333"/>
                </a:solidFill>
                <a:effectLst/>
                <a:latin typeface="-apple-system"/>
              </a:rPr>
              <a:t>‘ignore‘}</a:t>
            </a:r>
            <a:r>
              <a:rPr lang="zh-CN" altLang="en-US" b="1" i="1" dirty="0">
                <a:solidFill>
                  <a:srgbClr val="333333"/>
                </a:solidFill>
                <a:effectLst/>
                <a:latin typeface="-apple-system"/>
              </a:rPr>
              <a:t>，是否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允许引发异常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CN" sz="1200" b="1" dirty="0" err="1"/>
              <a:t>try_cast</a:t>
            </a:r>
            <a:r>
              <a:rPr lang="zh-CN" altLang="en-US" sz="1200" b="1" dirty="0"/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尝试将结果转换回输入类型（如果可能）。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后四个参数用的少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080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98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To_replace</a:t>
            </a:r>
            <a:r>
              <a:rPr lang="en-US" altLang="zh-CN" dirty="0"/>
              <a:t>:</a:t>
            </a:r>
            <a:r>
              <a:rPr lang="zh-CN" altLang="en-US" dirty="0"/>
              <a:t>需要替换的原值，可以是字符串、正则、列表、</a:t>
            </a:r>
            <a:r>
              <a:rPr lang="en-US" altLang="zh-CN" dirty="0"/>
              <a:t>series</a:t>
            </a:r>
            <a:r>
              <a:rPr lang="zh-CN" altLang="en-US" dirty="0"/>
              <a:t>、具体值，为字典时，</a:t>
            </a:r>
            <a:r>
              <a:rPr lang="en-US" altLang="zh-CN" dirty="0"/>
              <a:t>value</a:t>
            </a:r>
            <a:r>
              <a:rPr lang="zh-CN" altLang="en-US" dirty="0"/>
              <a:t>必须为</a:t>
            </a:r>
            <a:r>
              <a:rPr lang="en-US" altLang="zh-CN" dirty="0"/>
              <a:t>None</a:t>
            </a:r>
          </a:p>
          <a:p>
            <a:r>
              <a:rPr lang="en-US" altLang="zh-CN" dirty="0"/>
              <a:t>Value</a:t>
            </a:r>
            <a:r>
              <a:rPr lang="zh-CN" altLang="en-US" dirty="0"/>
              <a:t>：用于替换的新值</a:t>
            </a:r>
            <a:endParaRPr lang="en-US" altLang="zh-CN" dirty="0"/>
          </a:p>
          <a:p>
            <a:r>
              <a:rPr lang="en-US" altLang="zh-CN" dirty="0" err="1"/>
              <a:t>Inplace</a:t>
            </a:r>
            <a:r>
              <a:rPr lang="zh-CN" altLang="en-US" dirty="0"/>
              <a:t>：是否原地操作</a:t>
            </a:r>
            <a:endParaRPr lang="en-US" altLang="zh-CN" dirty="0"/>
          </a:p>
          <a:p>
            <a:r>
              <a:rPr lang="en-US" altLang="zh-CN" dirty="0"/>
              <a:t>Limit</a:t>
            </a:r>
            <a:r>
              <a:rPr lang="zh-CN" altLang="en-US" dirty="0"/>
              <a:t>：限制替换次数</a:t>
            </a:r>
            <a:endParaRPr lang="en-US" altLang="zh-CN" dirty="0"/>
          </a:p>
          <a:p>
            <a:r>
              <a:rPr lang="en-US" altLang="zh-CN" dirty="0"/>
              <a:t>Regex</a:t>
            </a:r>
            <a:r>
              <a:rPr lang="zh-CN" altLang="en-US" dirty="0"/>
              <a:t>：为</a:t>
            </a:r>
            <a:r>
              <a:rPr lang="en-US" altLang="zh-CN" dirty="0"/>
              <a:t>True</a:t>
            </a:r>
            <a:r>
              <a:rPr lang="zh-CN" altLang="en-US" dirty="0"/>
              <a:t>时，</a:t>
            </a:r>
            <a:r>
              <a:rPr lang="en-US" altLang="zh-CN" dirty="0" err="1"/>
              <a:t>To_replace</a:t>
            </a:r>
            <a:r>
              <a:rPr lang="zh-CN" altLang="en-US" dirty="0"/>
              <a:t>必须为正则</a:t>
            </a:r>
            <a:endParaRPr lang="en-US" altLang="zh-CN" dirty="0"/>
          </a:p>
          <a:p>
            <a:r>
              <a:rPr lang="en-US" altLang="zh-CN" sz="1200" b="1" dirty="0"/>
              <a:t>Method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pad</a:t>
            </a:r>
            <a:r>
              <a:rPr lang="zh-CN" altLang="en-US" sz="1200" b="1" dirty="0"/>
              <a:t>，</a:t>
            </a:r>
            <a:r>
              <a:rPr lang="en-US" altLang="zh-CN" sz="1200" b="1" dirty="0" err="1"/>
              <a:t>ffill</a:t>
            </a:r>
            <a:r>
              <a:rPr lang="zh-CN" altLang="en-US" sz="1200" b="1" dirty="0"/>
              <a:t>向前；</a:t>
            </a:r>
            <a:r>
              <a:rPr lang="en-US" altLang="zh-CN" sz="1200" b="1" dirty="0" err="1"/>
              <a:t>bfill</a:t>
            </a:r>
            <a:r>
              <a:rPr lang="zh-CN" altLang="en-US" sz="1200" b="1" dirty="0"/>
              <a:t>向后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FE14BB-1FB5-4BBA-949C-51D9514D020C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82419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3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14BB-1FB5-4BBA-949C-51D9514D020C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2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7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7509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9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2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519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5"/>
            <a:ext cx="4389120" cy="4085105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5847" y="6465793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FE14BB-1FB5-4BBA-949C-51D9514D020C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1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pandas.cn/docs/" TargetMode="External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DataFrame.append.html#pandas.DataFrame.appen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DataFrame.append.html#pandas.DataFrame.appen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1870" y="4960137"/>
            <a:ext cx="7967730" cy="146304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</a:t>
            </a:r>
            <a:r>
              <a:rPr lang="en-US" altLang="zh-CN" dirty="0"/>
              <a:t>---Pandas</a:t>
            </a:r>
            <a:r>
              <a:rPr lang="zh-CN" altLang="en-US" dirty="0"/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337054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25762-AC65-4967-9E7C-6B1CD41A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DataFrame</a:t>
            </a:r>
            <a:r>
              <a:rPr lang="zh-CN" altLang="en-US" dirty="0"/>
              <a:t>中的数据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23345-E985-45CF-B8E1-BA867BD2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8" y="1837635"/>
            <a:ext cx="9720073" cy="402336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1.</a:t>
            </a:r>
            <a:r>
              <a:rPr lang="zh-CN" altLang="en-US" sz="2800" b="1" dirty="0"/>
              <a:t>通过列索引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2B615A-98F2-4090-B9F8-D4E49567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8" y="2317771"/>
            <a:ext cx="8356557" cy="38986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F3862D-A0F1-47BE-A390-B87C588BC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372" y="446156"/>
            <a:ext cx="4056371" cy="13914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CC841E-CD4F-4312-A01B-C2FD2FFA2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375" y="2197273"/>
            <a:ext cx="4008557" cy="17695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81EFF8-4FF5-4F10-A19F-45B33EDA6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7375" y="4914179"/>
            <a:ext cx="3950368" cy="18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0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25762-AC65-4967-9E7C-6B1CD41A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DataFrame</a:t>
            </a:r>
            <a:r>
              <a:rPr lang="zh-CN" altLang="en-US" dirty="0"/>
              <a:t>中的数据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23345-E985-45CF-B8E1-BA867BD2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8" y="1837635"/>
            <a:ext cx="9720073" cy="52349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2.</a:t>
            </a:r>
            <a:r>
              <a:rPr lang="zh-CN" altLang="en-US" sz="2800" b="1" dirty="0"/>
              <a:t>通过行序号切片获取多行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F3862D-A0F1-47BE-A390-B87C588BC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372" y="446156"/>
            <a:ext cx="4056371" cy="13914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0072A8-D67A-4E8B-8BD4-BFC5D6847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7" y="2527157"/>
            <a:ext cx="7456559" cy="5628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6731CB-18CF-472C-97E6-1733AC4C8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372" y="2167383"/>
            <a:ext cx="4056370" cy="892749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58C93D8-BC01-434D-89A8-8AC092A28067}"/>
              </a:ext>
            </a:extLst>
          </p:cNvPr>
          <p:cNvSpPr txBox="1">
            <a:spLocks/>
          </p:cNvSpPr>
          <p:nvPr/>
        </p:nvSpPr>
        <p:spPr>
          <a:xfrm>
            <a:off x="715618" y="3406919"/>
            <a:ext cx="9720073" cy="52349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3.</a:t>
            </a:r>
            <a:r>
              <a:rPr lang="zh-CN" altLang="en-US" sz="2800" b="1" dirty="0"/>
              <a:t>利用</a:t>
            </a:r>
            <a:r>
              <a:rPr lang="en-US" altLang="zh-CN" sz="2800" b="1" dirty="0"/>
              <a:t>values</a:t>
            </a:r>
            <a:r>
              <a:rPr lang="zh-CN" altLang="en-US" sz="2800" b="1" dirty="0"/>
              <a:t>属性获取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8FFBEDA-A902-4408-B9FB-45C93A2DD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18" y="4339474"/>
            <a:ext cx="4690152" cy="13100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D202951-B3AF-4D11-9DAE-E75E12731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2894" y="3839527"/>
            <a:ext cx="4453850" cy="235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3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25762-AC65-4967-9E7C-6B1CD41A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DataFrame</a:t>
            </a:r>
            <a:r>
              <a:rPr lang="zh-CN" altLang="en-US" dirty="0"/>
              <a:t>中的数据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23345-E985-45CF-B8E1-BA867BD2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61" y="1961233"/>
            <a:ext cx="10162738" cy="3726936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4.</a:t>
            </a:r>
            <a:r>
              <a:rPr lang="zh-CN" altLang="en-US" sz="2800" b="1" dirty="0"/>
              <a:t>利用</a:t>
            </a:r>
            <a:r>
              <a:rPr lang="en-US" altLang="zh-CN" sz="2800" b="1" dirty="0" err="1"/>
              <a:t>iloc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loc</a:t>
            </a:r>
            <a:r>
              <a:rPr lang="zh-CN" altLang="en-US" sz="2800" b="1" dirty="0"/>
              <a:t>属性获取</a:t>
            </a:r>
            <a:endParaRPr lang="en-US" altLang="zh-CN" sz="2800" b="1" dirty="0"/>
          </a:p>
          <a:p>
            <a:r>
              <a:rPr lang="en-US" altLang="zh-CN" sz="2800" b="1" dirty="0" err="1"/>
              <a:t>iloc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：基于行、列序号索引进行查询，索引号均是从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开始。输入可以是：单个整数、整数列表或数组、整数切片、布尔数组。</a:t>
            </a:r>
            <a:endParaRPr lang="en-US" altLang="zh-CN" sz="2800" b="1" dirty="0"/>
          </a:p>
          <a:p>
            <a:endParaRPr lang="en-US" altLang="zh-CN" sz="2000" b="1" dirty="0"/>
          </a:p>
          <a:p>
            <a:r>
              <a:rPr lang="en-US" altLang="zh-CN" sz="2800" b="1" dirty="0"/>
              <a:t>loc </a:t>
            </a:r>
            <a:r>
              <a:rPr lang="zh-CN" altLang="en-US" sz="2800" b="1" dirty="0"/>
              <a:t>：基于行、列标签索引进行索引查询。输入可以是：单个标签、标签列表或数组、标签切片（注意：此处切片包含结束位置）、布尔数组。</a:t>
            </a:r>
            <a:endParaRPr lang="en-US" altLang="zh-CN" sz="2800" b="1" dirty="0"/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97666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414FC-A6E0-4F52-BE51-93C61A1F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DataFrame</a:t>
            </a:r>
            <a:r>
              <a:rPr lang="zh-CN" altLang="en-US" dirty="0"/>
              <a:t>中的数据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89E413-72F7-43DB-A02F-E092D7CA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4" y="1838998"/>
            <a:ext cx="8855812" cy="44337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CA1DE8-54ED-4977-9DAC-EE4F494D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026" y="330246"/>
            <a:ext cx="4056371" cy="13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4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414FC-A6E0-4F52-BE51-93C61A1F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DataFrame</a:t>
            </a:r>
            <a:r>
              <a:rPr lang="zh-CN" altLang="en-US" dirty="0"/>
              <a:t>中的数据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CA1DE8-54ED-4977-9DAC-EE4F494D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026" y="330246"/>
            <a:ext cx="4056371" cy="13914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15B23CE-11F4-4799-A428-1B2CE572B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00" y="2051125"/>
            <a:ext cx="11144823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0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A6733-E622-4B53-AAF5-EF8546C4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DataFrame</a:t>
            </a:r>
            <a:r>
              <a:rPr lang="zh-CN" altLang="en-US" dirty="0"/>
              <a:t>中的数据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470B6B-120E-41E7-86FB-F7B9784C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026" y="330246"/>
            <a:ext cx="4056371" cy="13914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0D4BA1-708E-4510-BEB8-F7DD306D2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22" y="2514552"/>
            <a:ext cx="11200327" cy="262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3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25762-AC65-4967-9E7C-6B1CD41A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DataFrame</a:t>
            </a:r>
            <a:r>
              <a:rPr lang="zh-CN" altLang="en-US" dirty="0"/>
              <a:t>中的数据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23345-E985-45CF-B8E1-BA867BD2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61" y="1961233"/>
            <a:ext cx="10162738" cy="1640559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4.</a:t>
            </a:r>
            <a:r>
              <a:rPr lang="zh-CN" altLang="en-US" sz="2800" b="1" dirty="0"/>
              <a:t>利用</a:t>
            </a:r>
            <a:r>
              <a:rPr lang="en-US" altLang="zh-CN" sz="2800" b="1" dirty="0"/>
              <a:t>head()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tail()</a:t>
            </a:r>
            <a:r>
              <a:rPr lang="zh-CN" altLang="en-US" sz="2800" b="1" dirty="0"/>
              <a:t>方法</a:t>
            </a:r>
            <a:endParaRPr lang="en-US" altLang="zh-CN" sz="2800" b="1" dirty="0"/>
          </a:p>
          <a:p>
            <a:r>
              <a:rPr lang="en-US" altLang="zh-CN" sz="2800" b="1" dirty="0"/>
              <a:t>head(N) </a:t>
            </a:r>
            <a:r>
              <a:rPr lang="zh-CN" altLang="en-US" sz="2800" b="1" dirty="0"/>
              <a:t>：读取前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行，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值默认为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000" b="1" dirty="0"/>
              <a:t>  </a:t>
            </a:r>
            <a:r>
              <a:rPr lang="en-US" altLang="zh-CN" sz="2800" b="1" dirty="0"/>
              <a:t>tail(N) </a:t>
            </a:r>
            <a:r>
              <a:rPr lang="zh-CN" altLang="en-US" sz="2800" b="1" dirty="0"/>
              <a:t>：读取尾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行，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值默认为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endParaRPr lang="en-US" altLang="zh-CN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2E6DE0-A375-47CC-95B5-33317E73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06" y="3989790"/>
            <a:ext cx="8103530" cy="10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9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622EE-5361-479C-B690-B5424A0E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DataFrame</a:t>
            </a:r>
            <a:r>
              <a:rPr lang="zh-CN" altLang="en-US" dirty="0"/>
              <a:t>中的数据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80D52-1D04-4784-BDA1-5EFDF70AE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39" y="1891048"/>
            <a:ext cx="9720073" cy="551645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1.</a:t>
            </a:r>
            <a:r>
              <a:rPr lang="zh-CN" altLang="en-US" sz="2800" b="1" dirty="0"/>
              <a:t>通过索引定位修改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1AFF1C-9E74-46A2-A534-82B6BEC09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93364"/>
            <a:ext cx="11837949" cy="26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6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622EE-5361-479C-B690-B5424A0E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DataFrame</a:t>
            </a:r>
            <a:r>
              <a:rPr lang="zh-CN" altLang="en-US" dirty="0"/>
              <a:t>中的数据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80D52-1D04-4784-BDA1-5EFDF70AE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39" y="1891047"/>
            <a:ext cx="9720073" cy="2629437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2.where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mask</a:t>
            </a:r>
            <a:r>
              <a:rPr lang="zh-CN" altLang="en-US" sz="2800" b="1" dirty="0"/>
              <a:t>条件修改</a:t>
            </a:r>
            <a:endParaRPr lang="en-US" altLang="zh-CN" sz="2800" b="1" dirty="0"/>
          </a:p>
          <a:p>
            <a:r>
              <a:rPr lang="en-US" altLang="zh-CN" sz="2800" b="1" dirty="0"/>
              <a:t>where(</a:t>
            </a:r>
            <a:r>
              <a:rPr lang="en-US" altLang="zh-CN" sz="2800" b="1" dirty="0" err="1"/>
              <a:t>cond</a:t>
            </a:r>
            <a:r>
              <a:rPr lang="en-US" altLang="zh-CN" sz="2800" b="1" dirty="0"/>
              <a:t>, other=nan, </a:t>
            </a:r>
            <a:r>
              <a:rPr lang="en-US" altLang="zh-CN" sz="2800" b="1" dirty="0" err="1"/>
              <a:t>inplace</a:t>
            </a:r>
            <a:r>
              <a:rPr lang="en-US" altLang="zh-CN" sz="2800" b="1" dirty="0"/>
              <a:t>=False, axis=None, level=None, errors='' raise', </a:t>
            </a:r>
            <a:r>
              <a:rPr lang="en-US" altLang="zh-CN" sz="2800" b="1" dirty="0" err="1"/>
              <a:t>try_cast</a:t>
            </a:r>
            <a:r>
              <a:rPr lang="en-US" altLang="zh-CN" sz="2800" b="1" dirty="0"/>
              <a:t>=False)</a:t>
            </a:r>
          </a:p>
          <a:p>
            <a:r>
              <a:rPr lang="en-US" altLang="zh-CN" sz="2800" b="1" dirty="0"/>
              <a:t>mask(</a:t>
            </a:r>
            <a:r>
              <a:rPr lang="en-US" altLang="zh-CN" sz="2800" b="1" dirty="0" err="1"/>
              <a:t>cond</a:t>
            </a:r>
            <a:r>
              <a:rPr lang="en-US" altLang="zh-CN" sz="2800" b="1" dirty="0"/>
              <a:t>, other=nan, </a:t>
            </a:r>
            <a:r>
              <a:rPr lang="en-US" altLang="zh-CN" sz="2800" b="1" dirty="0" err="1"/>
              <a:t>inplace</a:t>
            </a:r>
            <a:r>
              <a:rPr lang="en-US" altLang="zh-CN" sz="2800" b="1" dirty="0"/>
              <a:t>=False, axis=None, level=None, errors='raise', </a:t>
            </a:r>
            <a:r>
              <a:rPr lang="en-US" altLang="zh-CN" sz="2800" b="1" dirty="0" err="1"/>
              <a:t>try_cast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NoDefault.no_default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8351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D2D77-E506-4080-84B1-E3E084B5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DataFrame</a:t>
            </a:r>
            <a:r>
              <a:rPr lang="zh-CN" altLang="en-US" dirty="0"/>
              <a:t>中的数据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AAAD38-FC06-44F2-8B0D-1174A1C2B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6361" y="2084832"/>
            <a:ext cx="11032394" cy="3114438"/>
          </a:xfrm>
        </p:spPr>
      </p:pic>
    </p:spTree>
    <p:extLst>
      <p:ext uri="{BB962C8B-B14F-4D97-AF65-F5344CB8AC3E}">
        <p14:creationId xmlns:p14="http://schemas.microsoft.com/office/powerpoint/2010/main" val="32246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Pandas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6A0533-46D9-48D1-B2BB-0772DAE68AC0}"/>
              </a:ext>
            </a:extLst>
          </p:cNvPr>
          <p:cNvSpPr txBox="1"/>
          <p:nvPr/>
        </p:nvSpPr>
        <p:spPr>
          <a:xfrm>
            <a:off x="683568" y="1848582"/>
            <a:ext cx="8324768" cy="3401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Pandas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 Data Analysis Library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一个强大的分析结构化数据的工具集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提供高性能、易于使用的数据结构和数据分析工具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基础是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Numpy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，提供高性能的矩阵运算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用于数据挖掘和数据分析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提供数据清洗功能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D6F4A4-CA45-40C4-A22A-9E2C3F061E2D}"/>
              </a:ext>
            </a:extLst>
          </p:cNvPr>
          <p:cNvSpPr/>
          <p:nvPr/>
        </p:nvSpPr>
        <p:spPr>
          <a:xfrm>
            <a:off x="8705424" y="4289856"/>
            <a:ext cx="3288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  <a:ea typeface="等线" panose="02010600030101010101" pitchFamily="2" charset="-122"/>
              </a:rPr>
              <a:t>import </a:t>
            </a:r>
            <a:r>
              <a:rPr lang="en-US" altLang="zh-CN" sz="2800" dirty="0">
                <a:solidFill>
                  <a:srgbClr val="2D3142"/>
                </a:solidFill>
                <a:latin typeface="JetBrains Mono" pitchFamily="2" charset="0"/>
                <a:ea typeface="等线" panose="02010600030101010101" pitchFamily="2" charset="-122"/>
              </a:rPr>
              <a:t>pandas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  <a:ea typeface="等线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  <a:ea typeface="等线" panose="02010600030101010101" pitchFamily="2" charset="-122"/>
              </a:rPr>
              <a:t>as </a:t>
            </a:r>
            <a:r>
              <a:rPr lang="en-US" altLang="zh-CN" sz="2800" dirty="0">
                <a:solidFill>
                  <a:srgbClr val="2D3142"/>
                </a:solidFill>
                <a:latin typeface="JetBrains Mono" pitchFamily="2" charset="0"/>
                <a:ea typeface="等线" panose="02010600030101010101" pitchFamily="2" charset="-122"/>
              </a:rPr>
              <a:t>pd</a:t>
            </a:r>
            <a:endParaRPr lang="zh-CN" altLang="zh-CN" sz="2800" dirty="0">
              <a:solidFill>
                <a:srgbClr val="2D3142"/>
              </a:solidFill>
              <a:latin typeface="JetBrains Mono" pitchFamily="2" charset="0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D265A6-E7B9-47C0-9ADB-5855D9ABD530}"/>
              </a:ext>
            </a:extLst>
          </p:cNvPr>
          <p:cNvSpPr txBox="1"/>
          <p:nvPr/>
        </p:nvSpPr>
        <p:spPr>
          <a:xfrm>
            <a:off x="683568" y="5188993"/>
            <a:ext cx="5206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hlinkClick r:id="rId2"/>
              </a:rPr>
              <a:t>pandas documentation — pandas 1.4.1 documentation (pydata.org)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AC4AD3-AEB6-4126-9D55-A073FAFBC6F6}"/>
              </a:ext>
            </a:extLst>
          </p:cNvPr>
          <p:cNvSpPr txBox="1"/>
          <p:nvPr/>
        </p:nvSpPr>
        <p:spPr>
          <a:xfrm>
            <a:off x="5344732" y="5196470"/>
            <a:ext cx="5284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hlinkClick r:id="rId3"/>
              </a:rPr>
              <a:t>Pandas: </a:t>
            </a:r>
            <a:r>
              <a:rPr lang="zh-CN" altLang="en-US" sz="2400" b="1" dirty="0">
                <a:hlinkClick r:id="rId3"/>
              </a:rPr>
              <a:t>强大的 </a:t>
            </a:r>
            <a:r>
              <a:rPr lang="en-US" altLang="zh-CN" sz="2400" b="1" dirty="0">
                <a:hlinkClick r:id="rId3"/>
              </a:rPr>
              <a:t>Python </a:t>
            </a:r>
            <a:r>
              <a:rPr lang="zh-CN" altLang="en-US" sz="2400" b="1" dirty="0">
                <a:hlinkClick r:id="rId3"/>
              </a:rPr>
              <a:t>数据分析支持库 </a:t>
            </a:r>
            <a:r>
              <a:rPr lang="en-US" altLang="zh-CN" sz="2400" b="1" dirty="0">
                <a:hlinkClick r:id="rId3"/>
              </a:rPr>
              <a:t>| Pandas </a:t>
            </a:r>
            <a:r>
              <a:rPr lang="zh-CN" altLang="en-US" sz="2400" b="1" dirty="0">
                <a:hlinkClick r:id="rId3"/>
              </a:rPr>
              <a:t>中文 </a:t>
            </a:r>
            <a:r>
              <a:rPr lang="en-US" altLang="zh-CN" sz="2400" b="1" dirty="0">
                <a:hlinkClick r:id="rId3"/>
              </a:rPr>
              <a:t>(pypandas.cn)</a:t>
            </a:r>
            <a:endParaRPr lang="zh-CN" altLang="en-US" sz="24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FC85738-4975-4B59-808B-38E10CC80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497" y="1848582"/>
            <a:ext cx="2317935" cy="23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7ADA9-8EDC-4641-85CE-FEE8910A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DataFrame</a:t>
            </a:r>
            <a:r>
              <a:rPr lang="zh-CN" altLang="en-US" dirty="0"/>
              <a:t>中的数据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6A2DC-26E1-42E1-86AC-106F140A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375893"/>
          </a:xfrm>
        </p:spPr>
        <p:txBody>
          <a:bodyPr/>
          <a:lstStyle/>
          <a:p>
            <a:r>
              <a:rPr lang="en-US" altLang="zh-CN" sz="2400" b="1" dirty="0"/>
              <a:t>3.replace</a:t>
            </a:r>
            <a:r>
              <a:rPr lang="zh-CN" altLang="en-US" sz="2400" b="1" dirty="0"/>
              <a:t>替换指定值</a:t>
            </a:r>
            <a:endParaRPr lang="en-US" altLang="zh-CN" sz="2400" b="1" dirty="0"/>
          </a:p>
          <a:p>
            <a:r>
              <a:rPr lang="en-US" altLang="zh-CN" sz="2400" b="1" dirty="0"/>
              <a:t>replace(</a:t>
            </a:r>
            <a:r>
              <a:rPr lang="en-US" altLang="zh-CN" sz="2400" b="1" dirty="0" err="1"/>
              <a:t>to_replace</a:t>
            </a:r>
            <a:r>
              <a:rPr lang="en-US" altLang="zh-CN" sz="2400" b="1" dirty="0"/>
              <a:t>=None, value=None, </a:t>
            </a:r>
            <a:r>
              <a:rPr lang="en-US" altLang="zh-CN" sz="2400" b="1" dirty="0" err="1"/>
              <a:t>inplace</a:t>
            </a:r>
            <a:r>
              <a:rPr lang="en-US" altLang="zh-CN" sz="2400" b="1" dirty="0"/>
              <a:t>=False, limit=None, regex=False, method='pad')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A734A1-08FC-4368-B878-4E947A41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3" y="4133523"/>
            <a:ext cx="11444639" cy="11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7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CA362-A87F-4C20-B121-A981E2C6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DataFrame</a:t>
            </a:r>
            <a:r>
              <a:rPr lang="zh-CN" altLang="en-US" dirty="0"/>
              <a:t>中的数据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9C027-FBD9-452F-B212-1BC32E8F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/>
              <a:t>4. </a:t>
            </a:r>
            <a:r>
              <a:rPr lang="zh-CN" altLang="en-US" sz="2400" b="1" dirty="0"/>
              <a:t>增加行列</a:t>
            </a:r>
            <a:br>
              <a:rPr lang="en-US" altLang="zh-CN" b="1" i="0" u="none" strike="noStrike" dirty="0">
                <a:effectLst/>
                <a:latin typeface="SFMono-Regular"/>
                <a:hlinkClick r:id="rId3" tooltip="Permalink to this definition"/>
              </a:rPr>
            </a:b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817360-BF0C-4DD6-A62F-8877048F15B6}"/>
              </a:ext>
            </a:extLst>
          </p:cNvPr>
          <p:cNvGrpSpPr/>
          <p:nvPr/>
        </p:nvGrpSpPr>
        <p:grpSpPr>
          <a:xfrm>
            <a:off x="756275" y="2673232"/>
            <a:ext cx="11115934" cy="3198037"/>
            <a:chOff x="756275" y="2673232"/>
            <a:chExt cx="11115934" cy="319803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20E3066-DEEE-499F-BDC6-E1A9A5A51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275" y="2673232"/>
              <a:ext cx="11115934" cy="311796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893B5CD-2FC7-4DF3-BB72-F2679FAD2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275" y="5288811"/>
              <a:ext cx="11115933" cy="582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126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CA362-A87F-4C20-B121-A981E2C6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DataFrame</a:t>
            </a:r>
            <a:r>
              <a:rPr lang="zh-CN" altLang="en-US" dirty="0"/>
              <a:t>中的数据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9C027-FBD9-452F-B212-1BC32E8F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/>
              <a:t>5.</a:t>
            </a:r>
            <a:r>
              <a:rPr lang="zh-CN" altLang="en-US" sz="2400" b="1" dirty="0"/>
              <a:t>修改行列索引</a:t>
            </a:r>
            <a:br>
              <a:rPr lang="en-US" altLang="zh-CN" b="1" i="0" u="none" strike="noStrike" dirty="0">
                <a:effectLst/>
                <a:latin typeface="SFMono-Regular"/>
                <a:hlinkClick r:id="rId3" tooltip="Permalink to this definition"/>
              </a:rPr>
            </a:b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449492-1190-4C30-9C2A-73C840E05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13" y="3016229"/>
            <a:ext cx="10793059" cy="87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49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0359E-49F7-4725-B47D-6795B577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330E3-B05A-4513-92A5-C8E15FCC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39" y="1929683"/>
            <a:ext cx="10888830" cy="4376671"/>
          </a:xfrm>
        </p:spPr>
        <p:txBody>
          <a:bodyPr>
            <a:normAutofit/>
          </a:bodyPr>
          <a:lstStyle/>
          <a:p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sort_values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(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by, 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axis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=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0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,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ascending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=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True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,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inplace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=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False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,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kind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=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'quicksort'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,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na_position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=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'last’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Arial Unicode MS" panose="020B0604020202020204" pitchFamily="34" charset="-122"/>
                <a:ea typeface="Source Code Pro"/>
                <a:cs typeface="+mn-cs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E7A"/>
              </a:solidFill>
              <a:effectLst/>
              <a:uLnTx/>
              <a:uFillTx/>
              <a:latin typeface="Arial Unicode MS" panose="020B0604020202020204" pitchFamily="34" charset="-122"/>
              <a:ea typeface="Source Code Pro"/>
              <a:cs typeface="+mn-cs"/>
            </a:endParaRPr>
          </a:p>
          <a:p>
            <a:r>
              <a:rPr lang="en-US" altLang="zh-CN" sz="2400" b="1" dirty="0"/>
              <a:t>by</a:t>
            </a:r>
            <a:r>
              <a:rPr lang="zh-CN" altLang="en-US" sz="2400" b="1" dirty="0"/>
              <a:t>：指定列索引名</a:t>
            </a:r>
            <a:r>
              <a:rPr lang="en-US" altLang="zh-CN" sz="2400" b="1" dirty="0"/>
              <a:t>(axis=0</a:t>
            </a:r>
            <a:r>
              <a:rPr lang="zh-CN" altLang="en-US" sz="2400" b="1" dirty="0"/>
              <a:t>或’</a:t>
            </a:r>
            <a:r>
              <a:rPr lang="en-US" altLang="zh-CN" sz="2400" b="1" dirty="0"/>
              <a:t>index’</a:t>
            </a:r>
            <a:r>
              <a:rPr lang="zh-CN" altLang="en-US" sz="2400" b="1" dirty="0"/>
              <a:t>时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；指定行索引值</a:t>
            </a:r>
            <a:r>
              <a:rPr lang="en-US" altLang="zh-CN" sz="2400" b="1" dirty="0"/>
              <a:t>(axis=1</a:t>
            </a:r>
            <a:r>
              <a:rPr lang="zh-CN" altLang="en-US" sz="2400" b="1" dirty="0"/>
              <a:t>或’</a:t>
            </a:r>
            <a:r>
              <a:rPr lang="en-US" altLang="zh-CN" sz="2400" b="1" dirty="0"/>
              <a:t>columns’</a:t>
            </a:r>
            <a:r>
              <a:rPr lang="zh-CN" altLang="en-US" sz="2400" b="1" dirty="0"/>
              <a:t>时</a:t>
            </a:r>
            <a:r>
              <a:rPr lang="en-US" altLang="zh-CN" sz="2400" b="1" dirty="0"/>
              <a:t>)</a:t>
            </a:r>
          </a:p>
          <a:p>
            <a:r>
              <a:rPr lang="en-US" altLang="zh-CN" sz="2400" b="1" dirty="0"/>
              <a:t>axis</a:t>
            </a:r>
            <a:r>
              <a:rPr lang="zh-CN" altLang="en-US" sz="2400" b="1" dirty="0"/>
              <a:t>：缺省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index</a:t>
            </a:r>
            <a:r>
              <a:rPr lang="zh-CN" altLang="en-US" sz="2400" b="1" dirty="0"/>
              <a:t> ，按指定列中数据排序；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columns</a:t>
            </a:r>
            <a:r>
              <a:rPr lang="zh-CN" altLang="en-US" sz="2400" b="1" dirty="0"/>
              <a:t>，按指定行中数据排序</a:t>
            </a:r>
          </a:p>
          <a:p>
            <a:r>
              <a:rPr lang="en-US" altLang="zh-CN" sz="2400" b="1" dirty="0"/>
              <a:t>ascending</a:t>
            </a:r>
            <a:r>
              <a:rPr lang="zh-CN" altLang="en-US" sz="2400" b="1" dirty="0"/>
              <a:t>：默认为升序排序；降序排序，</a:t>
            </a:r>
            <a:r>
              <a:rPr lang="en-US" altLang="zh-CN" sz="2400" b="1" dirty="0"/>
              <a:t>ascending=False</a:t>
            </a:r>
          </a:p>
          <a:p>
            <a:r>
              <a:rPr lang="en-US" altLang="zh-CN" sz="2400" b="1" dirty="0" err="1"/>
              <a:t>Inplace</a:t>
            </a:r>
            <a:r>
              <a:rPr lang="zh-CN" altLang="en-US" sz="2400" b="1" dirty="0"/>
              <a:t>：是否用排序后的数据集替换原来的数据。默认为</a:t>
            </a:r>
            <a:r>
              <a:rPr lang="en-US" altLang="zh-CN" sz="2400" b="1" dirty="0"/>
              <a:t>False</a:t>
            </a:r>
            <a:r>
              <a:rPr lang="zh-CN" altLang="en-US" sz="2400" b="1" dirty="0"/>
              <a:t>，即不替换</a:t>
            </a:r>
          </a:p>
          <a:p>
            <a:r>
              <a:rPr lang="en-US" altLang="zh-CN" sz="2400" b="1" dirty="0"/>
              <a:t>Kind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quicksort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mergesort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heapsort</a:t>
            </a:r>
            <a:r>
              <a:rPr lang="zh-CN" altLang="en-US" sz="2400" b="1" dirty="0"/>
              <a:t>（快速排序，归并排序，堆排序）</a:t>
            </a:r>
          </a:p>
          <a:p>
            <a:r>
              <a:rPr lang="en-US" altLang="zh-CN" sz="2400" b="1" dirty="0" err="1"/>
              <a:t>na_position</a:t>
            </a:r>
            <a:r>
              <a:rPr lang="zh-CN" altLang="en-US" sz="2400" b="1" dirty="0"/>
              <a:t>：设定缺失值的显示位置</a:t>
            </a:r>
            <a:r>
              <a:rPr lang="en-US" altLang="zh-CN" sz="2400" b="1" dirty="0"/>
              <a:t>{‘</a:t>
            </a:r>
            <a:r>
              <a:rPr lang="en-US" altLang="zh-CN" sz="2400" b="1" dirty="0" err="1"/>
              <a:t>first’,‘last</a:t>
            </a:r>
            <a:r>
              <a:rPr lang="en-US" altLang="zh-CN" sz="2400" b="1" dirty="0"/>
              <a:t>’}</a:t>
            </a:r>
          </a:p>
        </p:txBody>
      </p:sp>
    </p:spTree>
    <p:extLst>
      <p:ext uri="{BB962C8B-B14F-4D97-AF65-F5344CB8AC3E}">
        <p14:creationId xmlns:p14="http://schemas.microsoft.com/office/powerpoint/2010/main" val="263367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A2D22-FA09-4E80-96D8-516941E9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2179FA-B065-4007-A480-37ED9F86D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360" y="2054284"/>
            <a:ext cx="11090183" cy="2924116"/>
          </a:xfrm>
        </p:spPr>
      </p:pic>
    </p:spTree>
    <p:extLst>
      <p:ext uri="{BB962C8B-B14F-4D97-AF65-F5344CB8AC3E}">
        <p14:creationId xmlns:p14="http://schemas.microsoft.com/office/powerpoint/2010/main" val="3358415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C2E26-53F4-4E29-8F00-724363D9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CD349-E53A-4A9E-BA4A-079B9380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081754" cy="4023360"/>
          </a:xfrm>
        </p:spPr>
        <p:txBody>
          <a:bodyPr/>
          <a:lstStyle/>
          <a:p>
            <a:r>
              <a:rPr lang="zh-CN" altLang="en-US" sz="2800" dirty="0"/>
              <a:t>对</a:t>
            </a:r>
            <a:r>
              <a:rPr lang="en-US" altLang="zh-CN" sz="2800" dirty="0"/>
              <a:t>DataFrame</a:t>
            </a:r>
            <a:r>
              <a:rPr lang="zh-CN" altLang="en-US" sz="2800" dirty="0"/>
              <a:t>的数值可以像</a:t>
            </a:r>
            <a:r>
              <a:rPr lang="en-US" altLang="zh-CN" sz="2800" dirty="0"/>
              <a:t>Numpy</a:t>
            </a:r>
            <a:r>
              <a:rPr lang="zh-CN" altLang="en-US" sz="2800" dirty="0"/>
              <a:t>里的数组一样进行各种运算。</a:t>
            </a:r>
            <a:endParaRPr lang="en-US" altLang="zh-CN" sz="2800" dirty="0"/>
          </a:p>
          <a:p>
            <a:r>
              <a:rPr lang="zh-CN" altLang="en-US" dirty="0"/>
              <a:t>可使用</a:t>
            </a:r>
            <a:r>
              <a:rPr lang="en-US" altLang="zh-CN" dirty="0" err="1"/>
              <a:t>numpy</a:t>
            </a:r>
            <a:r>
              <a:rPr lang="zh-CN" altLang="en-US" dirty="0"/>
              <a:t>里的数学函数</a:t>
            </a:r>
            <a:endParaRPr lang="en-US" altLang="zh-CN" dirty="0"/>
          </a:p>
          <a:p>
            <a:r>
              <a:rPr lang="en-US" altLang="zh-CN" dirty="0"/>
              <a:t>Series</a:t>
            </a:r>
            <a:r>
              <a:rPr lang="zh-CN" altLang="en-US" dirty="0"/>
              <a:t>可看作一维数组</a:t>
            </a:r>
            <a:endParaRPr lang="en-US" altLang="zh-CN" dirty="0"/>
          </a:p>
          <a:p>
            <a:r>
              <a:rPr lang="en-US" altLang="zh-CN" dirty="0"/>
              <a:t>DataFrame</a:t>
            </a:r>
            <a:r>
              <a:rPr lang="zh-CN" altLang="en-US" dirty="0"/>
              <a:t>可看作二维数组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432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7F9FA-2493-46BD-A4CA-D142D9A1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数据统计函数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A816E0D-A936-4356-A1B3-78321F580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481517"/>
              </p:ext>
            </p:extLst>
          </p:nvPr>
        </p:nvGraphicFramePr>
        <p:xfrm>
          <a:off x="2564367" y="1691425"/>
          <a:ext cx="7811712" cy="4853189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505417">
                  <a:extLst>
                    <a:ext uri="{9D8B030D-6E8A-4147-A177-3AD203B41FA5}">
                      <a16:colId xmlns:a16="http://schemas.microsoft.com/office/drawing/2014/main" val="973134917"/>
                    </a:ext>
                  </a:extLst>
                </a:gridCol>
                <a:gridCol w="2400439">
                  <a:extLst>
                    <a:ext uri="{9D8B030D-6E8A-4147-A177-3AD203B41FA5}">
                      <a16:colId xmlns:a16="http://schemas.microsoft.com/office/drawing/2014/main" val="3688541458"/>
                    </a:ext>
                  </a:extLst>
                </a:gridCol>
                <a:gridCol w="1952928">
                  <a:extLst>
                    <a:ext uri="{9D8B030D-6E8A-4147-A177-3AD203B41FA5}">
                      <a16:colId xmlns:a16="http://schemas.microsoft.com/office/drawing/2014/main" val="1735223293"/>
                    </a:ext>
                  </a:extLst>
                </a:gridCol>
                <a:gridCol w="1952928">
                  <a:extLst>
                    <a:ext uri="{9D8B030D-6E8A-4147-A177-3AD203B41FA5}">
                      <a16:colId xmlns:a16="http://schemas.microsoft.com/office/drawing/2014/main" val="3113530960"/>
                    </a:ext>
                  </a:extLst>
                </a:gridCol>
              </a:tblGrid>
              <a:tr h="441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932378"/>
                  </a:ext>
                </a:extLst>
              </a:tr>
              <a:tr h="441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count()</a:t>
                      </a:r>
                      <a:endParaRPr lang="zh-CN" sz="2400" b="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非空值数目</a:t>
                      </a:r>
                      <a:endParaRPr lang="zh-CN" sz="2400" b="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</a:t>
                      </a:r>
                      <a:r>
                        <a:rPr lang="en-US" sz="24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2400" b="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样本标准差</a:t>
                      </a:r>
                      <a:endParaRPr lang="zh-CN" sz="2400" b="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5802494"/>
                  </a:ext>
                </a:extLst>
              </a:tr>
              <a:tr h="441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sum()</a:t>
                      </a:r>
                      <a:endParaRPr lang="zh-CN" sz="2400" b="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求和</a:t>
                      </a:r>
                      <a:endParaRPr lang="zh-CN" sz="2400" b="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var()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方差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8191097"/>
                  </a:ext>
                </a:extLst>
              </a:tr>
              <a:tr h="441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mean()</a:t>
                      </a:r>
                      <a:endParaRPr lang="zh-CN" sz="2400" b="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平均值</a:t>
                      </a:r>
                      <a:endParaRPr lang="zh-CN" sz="2400" b="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sem()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标准误差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085572"/>
                  </a:ext>
                </a:extLst>
              </a:tr>
              <a:tr h="441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mad()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平均绝对偏差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skew()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样本偏离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736005"/>
                  </a:ext>
                </a:extLst>
              </a:tr>
              <a:tr h="441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median()</a:t>
                      </a:r>
                      <a:endParaRPr lang="zh-CN" sz="2400" b="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中位数</a:t>
                      </a:r>
                      <a:endParaRPr lang="zh-CN" sz="2400" b="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kurt()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样本峰度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8793540"/>
                  </a:ext>
                </a:extLst>
              </a:tr>
              <a:tr h="441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min()</a:t>
                      </a:r>
                      <a:endParaRPr lang="zh-CN" sz="2400" b="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最小值</a:t>
                      </a:r>
                      <a:endParaRPr lang="zh-CN" sz="2400" b="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quantile()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样本分位数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9385334"/>
                  </a:ext>
                </a:extLst>
              </a:tr>
              <a:tr h="441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max()</a:t>
                      </a:r>
                      <a:endParaRPr lang="zh-CN" sz="2400" b="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最大值</a:t>
                      </a:r>
                      <a:endParaRPr lang="zh-CN" sz="2400" b="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cumsum()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累加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130474"/>
                  </a:ext>
                </a:extLst>
              </a:tr>
              <a:tr h="441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mode()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众数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cumprod()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累乘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5381704"/>
                  </a:ext>
                </a:extLst>
              </a:tr>
              <a:tr h="441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abs()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绝对值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cummax()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累积最大值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666827"/>
                  </a:ext>
                </a:extLst>
              </a:tr>
              <a:tr h="441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prod()</a:t>
                      </a:r>
                      <a:endParaRPr lang="zh-CN" sz="2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乘积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cummin()</a:t>
                      </a:r>
                      <a:endParaRPr lang="zh-CN" sz="2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累积最小值</a:t>
                      </a:r>
                      <a:endParaRPr lang="zh-CN" sz="2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1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223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0D0F5-6B97-400D-8B23-F39B8974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/>
              <a:t>分组统计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0E0D2-9D60-4C4A-BC61-64FED2F0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714" y="2000518"/>
            <a:ext cx="9898488" cy="4308842"/>
          </a:xfrm>
        </p:spPr>
        <p:txBody>
          <a:bodyPr>
            <a:normAutofit/>
          </a:bodyPr>
          <a:lstStyle/>
          <a:p>
            <a:r>
              <a:rPr lang="en-US" altLang="zh-CN" sz="2800" b="1" dirty="0" err="1"/>
              <a:t>groupby</a:t>
            </a:r>
            <a:r>
              <a:rPr lang="en-US" altLang="zh-CN" sz="2800" b="1" dirty="0"/>
              <a:t>(by=None, axis=0, level=None, </a:t>
            </a:r>
            <a:r>
              <a:rPr lang="en-US" altLang="zh-CN" sz="2800" b="1" dirty="0" err="1"/>
              <a:t>as_index</a:t>
            </a:r>
            <a:r>
              <a:rPr lang="en-US" altLang="zh-CN" sz="2800" b="1" dirty="0"/>
              <a:t>=True, sort=True, </a:t>
            </a:r>
            <a:r>
              <a:rPr lang="en-US" altLang="zh-CN" sz="2800" b="1" dirty="0" err="1"/>
              <a:t>group_keys</a:t>
            </a:r>
            <a:r>
              <a:rPr lang="en-US" altLang="zh-CN" sz="2800" b="1" dirty="0"/>
              <a:t>=True, squeeze=False, **</a:t>
            </a:r>
            <a:r>
              <a:rPr lang="en-US" altLang="zh-CN" sz="2800" b="1" dirty="0" err="1"/>
              <a:t>kwargs</a:t>
            </a:r>
            <a:r>
              <a:rPr lang="en-US" altLang="zh-CN" sz="2800" b="1" dirty="0"/>
              <a:t>)</a:t>
            </a:r>
          </a:p>
          <a:p>
            <a:endParaRPr lang="en-US" altLang="zh-CN" sz="2800" b="1" dirty="0"/>
          </a:p>
          <a:p>
            <a:r>
              <a:rPr lang="en-US" altLang="zh-CN" sz="2800" dirty="0"/>
              <a:t>by :</a:t>
            </a:r>
            <a:r>
              <a:rPr lang="zh-CN" altLang="en-US" sz="2800" dirty="0"/>
              <a:t>接收映射、函数、标签或标签列表；用于确定聚合的组。</a:t>
            </a:r>
            <a:endParaRPr lang="en-US" altLang="zh-CN" sz="2800" dirty="0"/>
          </a:p>
          <a:p>
            <a:r>
              <a:rPr lang="en-US" altLang="zh-CN" sz="2800" dirty="0"/>
              <a:t>axis : </a:t>
            </a:r>
            <a:r>
              <a:rPr lang="zh-CN" altLang="en-US" sz="2800" dirty="0"/>
              <a:t>接收 </a:t>
            </a:r>
            <a:r>
              <a:rPr lang="en-US" altLang="zh-CN" sz="2800" dirty="0"/>
              <a:t>0/1</a:t>
            </a:r>
            <a:r>
              <a:rPr lang="zh-CN" altLang="en-US" sz="2800" dirty="0"/>
              <a:t>；用于表示沿行</a:t>
            </a:r>
            <a:r>
              <a:rPr lang="en-US" altLang="zh-CN" sz="2800" dirty="0"/>
              <a:t>(0)</a:t>
            </a:r>
            <a:r>
              <a:rPr lang="zh-CN" altLang="en-US" sz="2800" dirty="0"/>
              <a:t>或列</a:t>
            </a:r>
            <a:r>
              <a:rPr lang="en-US" altLang="zh-CN" sz="2800" dirty="0"/>
              <a:t>(1)</a:t>
            </a:r>
            <a:r>
              <a:rPr lang="zh-CN" altLang="en-US" sz="2800" dirty="0"/>
              <a:t>分割。</a:t>
            </a:r>
            <a:endParaRPr lang="en-US" altLang="zh-CN" sz="2800" dirty="0"/>
          </a:p>
          <a:p>
            <a:r>
              <a:rPr lang="en-US" altLang="zh-CN" sz="2800" dirty="0" err="1"/>
              <a:t>as_index</a:t>
            </a:r>
            <a:r>
              <a:rPr lang="zh-CN" altLang="en-US" sz="2800" dirty="0"/>
              <a:t>：接收布尔值，默认</a:t>
            </a:r>
            <a:r>
              <a:rPr lang="en-US" altLang="zh-CN" sz="2800" dirty="0"/>
              <a:t>Ture</a:t>
            </a:r>
            <a:r>
              <a:rPr lang="zh-CN" altLang="en-US" sz="2800" dirty="0"/>
              <a:t>；</a:t>
            </a:r>
            <a:r>
              <a:rPr lang="en-US" altLang="zh-CN" sz="2800" dirty="0"/>
              <a:t>Ture</a:t>
            </a:r>
            <a:r>
              <a:rPr lang="zh-CN" altLang="en-US" sz="2800" dirty="0"/>
              <a:t>则返回以组标签为索引的对象，</a:t>
            </a:r>
            <a:r>
              <a:rPr lang="en-US" altLang="zh-CN" sz="2800" dirty="0"/>
              <a:t>False</a:t>
            </a:r>
            <a:r>
              <a:rPr lang="zh-CN" altLang="en-US" sz="2800" dirty="0"/>
              <a:t>则不以组标签为索引。</a:t>
            </a:r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6412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586DF-0F04-4882-810A-BD2289B4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/>
              <a:t>分组统计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B35CD0-A9D9-4A14-9292-AADA8739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807" y="2084832"/>
            <a:ext cx="8680896" cy="365778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7530B3-1F78-430B-9717-6302B4E6ED6D}"/>
              </a:ext>
            </a:extLst>
          </p:cNvPr>
          <p:cNvSpPr txBox="1"/>
          <p:nvPr/>
        </p:nvSpPr>
        <p:spPr>
          <a:xfrm>
            <a:off x="7688721" y="488915"/>
            <a:ext cx="42328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姓名            学号   课程名  分数</a:t>
            </a:r>
          </a:p>
          <a:p>
            <a:r>
              <a:rPr lang="zh-CN" altLang="en-US" dirty="0"/>
              <a:t>0   刘雨  121701100507    高数  80</a:t>
            </a:r>
          </a:p>
          <a:p>
            <a:r>
              <a:rPr lang="zh-CN" altLang="en-US" dirty="0"/>
              <a:t>1   刘雨  121701100507    英语  88</a:t>
            </a:r>
          </a:p>
          <a:p>
            <a:r>
              <a:rPr lang="zh-CN" altLang="en-US" dirty="0"/>
              <a:t>2   刘雨  121701100507  程序设计  96</a:t>
            </a:r>
          </a:p>
          <a:p>
            <a:r>
              <a:rPr lang="zh-CN" altLang="en-US" dirty="0"/>
              <a:t>3   刘雨  121701100507    物理  82</a:t>
            </a:r>
          </a:p>
          <a:p>
            <a:r>
              <a:rPr lang="zh-CN" altLang="en-US" dirty="0"/>
              <a:t>4   刘雨  121701100507    经济  95</a:t>
            </a:r>
          </a:p>
          <a:p>
            <a:r>
              <a:rPr lang="zh-CN" altLang="en-US" dirty="0"/>
              <a:t>5   刘傲  121701100510    高数  85</a:t>
            </a:r>
          </a:p>
          <a:p>
            <a:r>
              <a:rPr lang="zh-CN" altLang="en-US" dirty="0"/>
              <a:t>6   刘傲  121701100510    英语  87</a:t>
            </a:r>
          </a:p>
          <a:p>
            <a:r>
              <a:rPr lang="en-US" altLang="zh-CN" dirty="0"/>
              <a:t>………………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5D9C3FD-D277-4A21-89B1-E9DF1CB2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924" y="3693884"/>
            <a:ext cx="2238559" cy="27069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48850D-F87F-4997-B150-48FEBD9CE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588" y="4291662"/>
            <a:ext cx="2082907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25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47486-82D0-4D90-8402-E8745EFE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00420-202D-4AF7-8BE0-3A7384021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i="0" dirty="0" err="1">
                <a:solidFill>
                  <a:srgbClr val="212529"/>
                </a:solidFill>
                <a:effectLst/>
                <a:latin typeface="-apple-system"/>
              </a:rPr>
              <a:t>DataFrame.agg</a:t>
            </a:r>
            <a:r>
              <a:rPr lang="en-US" altLang="zh-CN" sz="2800" b="1" i="0" dirty="0">
                <a:solidFill>
                  <a:srgbClr val="212529"/>
                </a:solidFill>
                <a:effectLst/>
                <a:latin typeface="-apple-system"/>
              </a:rPr>
              <a:t> (</a:t>
            </a:r>
            <a:r>
              <a:rPr lang="en-US" altLang="zh-CN" sz="2800" b="1" i="0" dirty="0" err="1">
                <a:solidFill>
                  <a:srgbClr val="212529"/>
                </a:solidFill>
                <a:effectLst/>
                <a:latin typeface="-apple-system"/>
              </a:rPr>
              <a:t>func</a:t>
            </a:r>
            <a:r>
              <a:rPr lang="en-US" altLang="zh-CN" sz="2800" b="1" i="0" dirty="0">
                <a:solidFill>
                  <a:srgbClr val="212529"/>
                </a:solidFill>
                <a:effectLst/>
                <a:latin typeface="-apple-system"/>
              </a:rPr>
              <a:t>, axis=0, *</a:t>
            </a:r>
            <a:r>
              <a:rPr lang="en-US" altLang="zh-CN" sz="2800" b="1" i="0" dirty="0" err="1">
                <a:solidFill>
                  <a:srgbClr val="212529"/>
                </a:solidFill>
                <a:effectLst/>
                <a:latin typeface="-apple-system"/>
              </a:rPr>
              <a:t>args</a:t>
            </a:r>
            <a:r>
              <a:rPr lang="en-US" altLang="zh-CN" sz="2800" b="1" i="0" dirty="0">
                <a:solidFill>
                  <a:srgbClr val="212529"/>
                </a:solidFill>
                <a:effectLst/>
                <a:latin typeface="-apple-system"/>
              </a:rPr>
              <a:t>, **</a:t>
            </a:r>
            <a:r>
              <a:rPr lang="en-US" altLang="zh-CN" sz="2800" b="1" i="0" dirty="0" err="1">
                <a:solidFill>
                  <a:srgbClr val="212529"/>
                </a:solidFill>
                <a:effectLst/>
                <a:latin typeface="-apple-system"/>
              </a:rPr>
              <a:t>kwargs</a:t>
            </a:r>
            <a:r>
              <a:rPr lang="en-US" altLang="zh-CN" sz="2800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sz="2800" dirty="0" err="1"/>
              <a:t>func</a:t>
            </a:r>
            <a:r>
              <a:rPr lang="en-US" altLang="zh-CN" sz="2800" dirty="0"/>
              <a:t> : </a:t>
            </a:r>
            <a:r>
              <a:rPr lang="zh-CN" altLang="en-US" sz="2800" dirty="0"/>
              <a:t>函数，用于聚合数据。</a:t>
            </a:r>
            <a:endParaRPr lang="en-US" altLang="zh-CN" sz="2800" dirty="0"/>
          </a:p>
          <a:p>
            <a:r>
              <a:rPr lang="en-US" altLang="zh-CN" sz="2800" dirty="0"/>
              <a:t>axis : </a:t>
            </a:r>
            <a:r>
              <a:rPr lang="zh-CN" altLang="en-US" sz="2800" dirty="0"/>
              <a:t>默认 </a:t>
            </a:r>
            <a:r>
              <a:rPr lang="en-US" altLang="zh-CN" sz="2800" dirty="0"/>
              <a:t>0</a:t>
            </a:r>
            <a:r>
              <a:rPr lang="zh-CN" altLang="en-US" sz="2800" dirty="0"/>
              <a:t>。如果</a:t>
            </a:r>
            <a:r>
              <a:rPr lang="en-US" altLang="zh-CN" sz="2800" dirty="0"/>
              <a:t>0</a:t>
            </a:r>
            <a:r>
              <a:rPr lang="zh-CN" altLang="en-US" sz="2800" dirty="0"/>
              <a:t>或</a:t>
            </a:r>
            <a:r>
              <a:rPr lang="en-US" altLang="zh-CN" sz="2800" dirty="0"/>
              <a:t>' index ':</a:t>
            </a:r>
            <a:r>
              <a:rPr lang="zh-CN" altLang="en-US" sz="2800" dirty="0"/>
              <a:t>应用函数到每一列。如果</a:t>
            </a:r>
            <a:r>
              <a:rPr lang="en-US" altLang="zh-CN" sz="2800" dirty="0"/>
              <a:t>1</a:t>
            </a:r>
            <a:r>
              <a:rPr lang="zh-CN" altLang="en-US" sz="2800" dirty="0"/>
              <a:t>或‘</a:t>
            </a:r>
            <a:r>
              <a:rPr lang="en-US" altLang="zh-CN" sz="2800" dirty="0"/>
              <a:t>columns’:</a:t>
            </a:r>
            <a:r>
              <a:rPr lang="zh-CN" altLang="en-US" sz="2800" dirty="0"/>
              <a:t>应用函数到每一行。</a:t>
            </a:r>
          </a:p>
          <a:p>
            <a:pPr marL="0" indent="0">
              <a:buNone/>
            </a:pPr>
            <a:r>
              <a:rPr lang="zh-CN" altLang="en-US" sz="2800" dirty="0"/>
              <a:t> *</a:t>
            </a:r>
            <a:r>
              <a:rPr lang="en-US" altLang="zh-CN" sz="2800" dirty="0" err="1"/>
              <a:t>args</a:t>
            </a:r>
            <a:r>
              <a:rPr lang="zh-CN" altLang="en-US" sz="2800" dirty="0"/>
              <a:t>：要传递给</a:t>
            </a:r>
            <a:r>
              <a:rPr lang="en-US" altLang="zh-CN" sz="2800" dirty="0" err="1"/>
              <a:t>func</a:t>
            </a:r>
            <a:r>
              <a:rPr lang="zh-CN" altLang="en-US" sz="2800" dirty="0"/>
              <a:t>的位置参数。</a:t>
            </a:r>
          </a:p>
          <a:p>
            <a:r>
              <a:rPr lang="zh-CN" altLang="en-US" sz="2800" dirty="0"/>
              <a:t>**</a:t>
            </a:r>
            <a:r>
              <a:rPr lang="en-US" altLang="zh-CN" sz="2800" dirty="0" err="1"/>
              <a:t>kwargs</a:t>
            </a:r>
            <a:r>
              <a:rPr lang="zh-CN" altLang="en-US" sz="2800" dirty="0"/>
              <a:t>：要传递给</a:t>
            </a:r>
            <a:r>
              <a:rPr lang="en-US" altLang="zh-CN" sz="2800" dirty="0" err="1"/>
              <a:t>func</a:t>
            </a:r>
            <a:r>
              <a:rPr lang="zh-CN" altLang="en-US" sz="2800" dirty="0"/>
              <a:t>的关键字参数。</a:t>
            </a:r>
          </a:p>
        </p:txBody>
      </p:sp>
    </p:spTree>
    <p:extLst>
      <p:ext uri="{BB962C8B-B14F-4D97-AF65-F5344CB8AC3E}">
        <p14:creationId xmlns:p14="http://schemas.microsoft.com/office/powerpoint/2010/main" val="360460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中的数据结构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944451" y="1751527"/>
            <a:ext cx="10672293" cy="4846749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altLang="zh-CN" sz="2800" b="1" dirty="0">
                <a:latin typeface="+mn-ea"/>
              </a:rPr>
              <a:t>Series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Series</a:t>
            </a:r>
            <a:r>
              <a:rPr lang="zh-CN" altLang="en-US" sz="2400" b="1" dirty="0">
                <a:latin typeface="+mn-ea"/>
              </a:rPr>
              <a:t>是一维标记数组，可以存储任意数据类型，与</a:t>
            </a:r>
            <a:r>
              <a:rPr lang="en-US" altLang="zh-CN" sz="2400" b="1" dirty="0">
                <a:latin typeface="+mn-ea"/>
              </a:rPr>
              <a:t>Numpy</a:t>
            </a:r>
            <a:r>
              <a:rPr lang="zh-CN" altLang="en-US" sz="2400" b="1" dirty="0">
                <a:latin typeface="+mn-ea"/>
              </a:rPr>
              <a:t>中的数组（</a:t>
            </a:r>
            <a:r>
              <a:rPr lang="en-US" altLang="zh-CN" sz="2400" b="1" dirty="0">
                <a:latin typeface="+mn-ea"/>
              </a:rPr>
              <a:t>Array</a:t>
            </a:r>
            <a:r>
              <a:rPr lang="zh-CN" altLang="en-US" sz="2400" b="1" dirty="0">
                <a:latin typeface="+mn-ea"/>
              </a:rPr>
              <a:t>）相似数组中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只允许存储相同的数据类型</a:t>
            </a:r>
            <a:r>
              <a:rPr lang="zh-CN" altLang="en-US" sz="2400" b="1" dirty="0">
                <a:latin typeface="+mn-ea"/>
              </a:rPr>
              <a:t>。</a:t>
            </a:r>
            <a:r>
              <a:rPr lang="en-US" altLang="zh-CN" sz="2400" b="1" dirty="0">
                <a:latin typeface="+mn-ea"/>
              </a:rPr>
              <a:t>Series</a:t>
            </a:r>
            <a:r>
              <a:rPr lang="zh-CN" altLang="en-US" sz="2400" b="1" dirty="0">
                <a:latin typeface="+mn-ea"/>
              </a:rPr>
              <a:t>增加了一个标签用于索引，使</a:t>
            </a:r>
            <a:r>
              <a:rPr lang="en-US" altLang="zh-CN" sz="2400" b="1" dirty="0">
                <a:latin typeface="+mn-ea"/>
              </a:rPr>
              <a:t>Pandas</a:t>
            </a:r>
            <a:r>
              <a:rPr lang="zh-CN" altLang="en-US" sz="2400" b="1" dirty="0">
                <a:latin typeface="+mn-ea"/>
              </a:rPr>
              <a:t>除了通过位置索引外，还可以通过标签索引进行元素存取。</a:t>
            </a:r>
            <a:endParaRPr lang="en-US" altLang="zh-CN" sz="2400" b="1" dirty="0">
              <a:latin typeface="+mn-ea"/>
            </a:endParaRPr>
          </a:p>
          <a:p>
            <a:pPr marL="0" lvl="1" indent="0">
              <a:spcBef>
                <a:spcPts val="0"/>
              </a:spcBef>
              <a:buNone/>
            </a:pPr>
            <a:endParaRPr lang="zh-CN" altLang="en-US" sz="2400" dirty="0">
              <a:latin typeface="+mn-ea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sz="2800" b="1" dirty="0">
                <a:latin typeface="+mn-ea"/>
              </a:rPr>
              <a:t>DataFrame</a:t>
            </a:r>
            <a:endParaRPr lang="zh-CN" altLang="en-US" sz="2800" b="1" dirty="0">
              <a:latin typeface="+mn-ea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DataFrame</a:t>
            </a:r>
            <a:r>
              <a:rPr lang="zh-CN" altLang="en-US" sz="2400" b="1" dirty="0">
                <a:latin typeface="+mn-ea"/>
              </a:rPr>
              <a:t>是二维标记数据结构，相当于表格。主体分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数据和索引两部分</a:t>
            </a:r>
            <a:r>
              <a:rPr lang="zh-CN" altLang="en-US" sz="2400" b="1" dirty="0">
                <a:latin typeface="+mn-ea"/>
              </a:rPr>
              <a:t>。数据以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行（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Row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列（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Column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400" b="1" dirty="0">
                <a:latin typeface="+mn-ea"/>
              </a:rPr>
              <a:t>的表格方式排列，潜在的列可以是不同的数据类型。索引分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行索引（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Row Index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列索引（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Column Index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400" b="1" dirty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altLang="zh-CN" sz="2400" b="1" dirty="0">
              <a:latin typeface="+mn-ea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Pandas </a:t>
            </a:r>
            <a:r>
              <a:rPr lang="zh-CN" altLang="en-US" sz="2400" b="1" dirty="0">
                <a:latin typeface="+mn-ea"/>
              </a:rPr>
              <a:t>所有数据结构的值都是可变的，但数据结构的大小并非都是可变的，比如，</a:t>
            </a:r>
            <a:r>
              <a:rPr lang="en-US" altLang="zh-CN" sz="2400" b="1" dirty="0">
                <a:latin typeface="+mn-ea"/>
              </a:rPr>
              <a:t>Series </a:t>
            </a:r>
            <a:r>
              <a:rPr lang="zh-CN" altLang="en-US" sz="2400" b="1" dirty="0">
                <a:latin typeface="+mn-ea"/>
              </a:rPr>
              <a:t>的长度不可改变，但 </a:t>
            </a:r>
            <a:r>
              <a:rPr lang="en-US" altLang="zh-CN" sz="2400" b="1" dirty="0">
                <a:latin typeface="+mn-ea"/>
              </a:rPr>
              <a:t>DataFrame </a:t>
            </a:r>
            <a:r>
              <a:rPr lang="zh-CN" altLang="en-US" sz="2400" b="1" dirty="0">
                <a:latin typeface="+mn-ea"/>
              </a:rPr>
              <a:t>里就可以插入列。</a:t>
            </a:r>
            <a:r>
              <a:rPr lang="en-US" altLang="zh-CN" sz="2400" b="1" dirty="0">
                <a:latin typeface="+mn-ea"/>
              </a:rPr>
              <a:t>Pandas </a:t>
            </a:r>
            <a:r>
              <a:rPr lang="zh-CN" altLang="en-US" sz="2400" b="1" dirty="0">
                <a:latin typeface="+mn-ea"/>
              </a:rPr>
              <a:t>里，绝大多数方法都不改变原始的输入数据，而是复制数据，生成新的对象。 一般来说，原始输入数据不变更稳妥。</a:t>
            </a:r>
          </a:p>
        </p:txBody>
      </p:sp>
    </p:spTree>
    <p:extLst>
      <p:ext uri="{BB962C8B-B14F-4D97-AF65-F5344CB8AC3E}">
        <p14:creationId xmlns:p14="http://schemas.microsoft.com/office/powerpoint/2010/main" val="46476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DA3E4-3FF6-406B-8D67-B812181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15BFF9-B3D6-4A6D-B876-F54A1ABC5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857" y="2704086"/>
            <a:ext cx="11147625" cy="310920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B60171-0496-4CC6-9A4F-04AA6FBC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73" y="417353"/>
            <a:ext cx="7887545" cy="20740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5B3CF3-3458-4ABB-881D-7081C5904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306" y="2876521"/>
            <a:ext cx="3784987" cy="232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8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83838-FA8D-42DD-BFE1-2A330032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分组聚合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2FC902-DA1D-43BF-9912-ACAFBE536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07" y="2054180"/>
            <a:ext cx="11111767" cy="23246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0AED12-D8DC-4FC7-8F12-98D5D3EDB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549" y="4327640"/>
            <a:ext cx="1568531" cy="24956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318E43-7593-4A8B-8D55-4E546C642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979" y="4502872"/>
            <a:ext cx="2658857" cy="20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60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99BB8-0F7B-44DA-819F-DC3F5488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数据处理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8EA492-0A0F-454F-8107-5CCD00AB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97" y="2402510"/>
            <a:ext cx="11068666" cy="30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90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0178B-260E-41A2-9FB3-B62F12EE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操作数据库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0F690-A499-4D43-A49A-E596330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639838" cy="4023360"/>
          </a:xfrm>
        </p:spPr>
        <p:txBody>
          <a:bodyPr/>
          <a:lstStyle/>
          <a:p>
            <a:r>
              <a:rPr lang="zh-CN" altLang="en-US" sz="2800" b="1" dirty="0"/>
              <a:t>文本文件或</a:t>
            </a:r>
            <a:r>
              <a:rPr lang="en-US" altLang="zh-CN" sz="2800" b="1" dirty="0"/>
              <a:t>Excel</a:t>
            </a:r>
            <a:r>
              <a:rPr lang="zh-CN" altLang="en-US" sz="2800" b="1" dirty="0"/>
              <a:t>存储数据不好，对文件中的数据操作非常有限</a:t>
            </a:r>
          </a:p>
          <a:p>
            <a:r>
              <a:rPr lang="zh-CN" altLang="en-US" sz="2800" b="1" dirty="0"/>
              <a:t>数据处理效率不高。</a:t>
            </a:r>
            <a:endParaRPr lang="en-US" altLang="zh-CN" sz="2800" b="1" dirty="0"/>
          </a:p>
          <a:p>
            <a:r>
              <a:rPr lang="zh-CN" altLang="en-US" sz="2800" b="1" dirty="0"/>
              <a:t>更好的方式是将数据存储到数据库中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/>
              <a:t>关系型数据库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/>
              <a:t>非关系型数据库</a:t>
            </a:r>
          </a:p>
          <a:p>
            <a:endParaRPr lang="zh-CN" altLang="en-US" sz="2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991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EB20A-882E-4FC5-BB35-F186AB76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en-US" altLang="zh-CN" dirty="0"/>
              <a:t>-</a:t>
            </a:r>
            <a:r>
              <a:rPr lang="zh-CN" altLang="en-US" dirty="0"/>
              <a:t>关系映射框架</a:t>
            </a:r>
            <a:r>
              <a:rPr lang="en-US" altLang="zh-CN" dirty="0"/>
              <a:t>SQLAlchemy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50F65-70C8-4705-93CF-F2FC2907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SQLAlchemy</a:t>
            </a:r>
            <a:r>
              <a:rPr lang="zh-CN" altLang="en-US" dirty="0"/>
              <a:t>支持大部分数据库</a:t>
            </a:r>
          </a:p>
          <a:p>
            <a:r>
              <a:rPr lang="en-US" altLang="zh-CN" dirty="0"/>
              <a:t>SQLite</a:t>
            </a:r>
            <a:r>
              <a:rPr lang="zh-CN" altLang="en-US" dirty="0"/>
              <a:t>、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/>
              <a:t>Postgres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Firebird</a:t>
            </a:r>
            <a:r>
              <a:rPr lang="zh-CN" altLang="en-US" dirty="0"/>
              <a:t>、</a:t>
            </a:r>
            <a:r>
              <a:rPr lang="en-US" altLang="zh-CN" dirty="0" err="1"/>
              <a:t>SQLServer</a:t>
            </a:r>
            <a:endParaRPr lang="en-US" altLang="zh-CN" dirty="0"/>
          </a:p>
          <a:p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install </a:t>
            </a:r>
            <a:r>
              <a:rPr lang="en-US" altLang="zh-CN" sz="2000" b="0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sqlalchemy</a:t>
            </a:r>
            <a:endParaRPr lang="en-US" altLang="zh-CN" sz="2000" b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en-US" altLang="zh-CN" dirty="0"/>
              <a:t>SQLite</a:t>
            </a:r>
            <a:r>
              <a:rPr lang="zh-CN" altLang="en-US" dirty="0"/>
              <a:t>是</a:t>
            </a:r>
            <a:r>
              <a:rPr lang="en-US" altLang="zh-CN" dirty="0"/>
              <a:t>Python 3</a:t>
            </a:r>
            <a:r>
              <a:rPr lang="zh-CN" altLang="en-US" dirty="0"/>
              <a:t>内置轻量级数据库，可以直接使用</a:t>
            </a:r>
          </a:p>
          <a:p>
            <a:r>
              <a:rPr lang="zh-CN" altLang="en-US" dirty="0"/>
              <a:t>使用其它数据库，需要</a:t>
            </a:r>
            <a:r>
              <a:rPr lang="en-US" altLang="zh-CN" dirty="0"/>
              <a:t>pip</a:t>
            </a:r>
            <a:r>
              <a:rPr lang="zh-CN" altLang="en-US" dirty="0"/>
              <a:t>安装与数据库匹配的驱动</a:t>
            </a:r>
          </a:p>
          <a:p>
            <a:r>
              <a:rPr lang="en-US" altLang="zh-CN" dirty="0" err="1"/>
              <a:t>mysqlclient</a:t>
            </a:r>
            <a:r>
              <a:rPr lang="zh-CN" altLang="en-US" dirty="0"/>
              <a:t>、</a:t>
            </a:r>
            <a:r>
              <a:rPr lang="en-US" altLang="zh-CN" dirty="0" err="1"/>
              <a:t>pymssql</a:t>
            </a:r>
            <a:r>
              <a:rPr lang="zh-CN" altLang="en-US" dirty="0"/>
              <a:t>、 </a:t>
            </a:r>
            <a:r>
              <a:rPr lang="en-US" altLang="zh-CN" dirty="0"/>
              <a:t>psycopg2</a:t>
            </a:r>
            <a:r>
              <a:rPr lang="zh-CN" altLang="en-US" dirty="0"/>
              <a:t>、</a:t>
            </a:r>
            <a:r>
              <a:rPr lang="en-US" altLang="zh-CN" dirty="0"/>
              <a:t>cx-Oracle</a:t>
            </a:r>
            <a:r>
              <a:rPr lang="zh-CN" altLang="en-US" dirty="0"/>
              <a:t>或 </a:t>
            </a:r>
            <a:r>
              <a:rPr lang="en-US" altLang="zh-CN" dirty="0" err="1"/>
              <a:t>fdb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259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9B1792A8-8310-4D93-B6A4-2674C2CD7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5261" y="88590"/>
            <a:ext cx="7297609" cy="6680819"/>
          </a:xfrm>
        </p:spPr>
      </p:pic>
    </p:spTree>
    <p:extLst>
      <p:ext uri="{BB962C8B-B14F-4D97-AF65-F5344CB8AC3E}">
        <p14:creationId xmlns:p14="http://schemas.microsoft.com/office/powerpoint/2010/main" val="208241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series</a:t>
            </a:r>
            <a:endParaRPr lang="zh-CN" altLang="en-US" dirty="0"/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7BD7598D-1CB6-4D49-BD0B-A5B4DB954102}"/>
              </a:ext>
            </a:extLst>
          </p:cNvPr>
          <p:cNvSpPr txBox="1">
            <a:spLocks/>
          </p:cNvSpPr>
          <p:nvPr/>
        </p:nvSpPr>
        <p:spPr>
          <a:xfrm>
            <a:off x="1024128" y="1890336"/>
            <a:ext cx="3131879" cy="8960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Wingdings 3" pitchFamily="18" charset="2"/>
              <a:buNone/>
            </a:pPr>
            <a:endParaRPr lang="zh-CN" altLang="en-US" sz="24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EC3158-3C26-4560-8287-7295C157941C}"/>
              </a:ext>
            </a:extLst>
          </p:cNvPr>
          <p:cNvSpPr txBox="1"/>
          <p:nvPr/>
        </p:nvSpPr>
        <p:spPr>
          <a:xfrm>
            <a:off x="759854" y="1900166"/>
            <a:ext cx="110964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Series(data=None, index=None, </a:t>
            </a:r>
            <a:r>
              <a:rPr lang="en-US" altLang="zh-CN" sz="2800" b="1" dirty="0" err="1"/>
              <a:t>dtype</a:t>
            </a:r>
            <a:r>
              <a:rPr lang="en-US" altLang="zh-CN" sz="2800" b="1" dirty="0"/>
              <a:t>=None, name=None, copy=False, </a:t>
            </a:r>
            <a:r>
              <a:rPr lang="en-US" altLang="zh-CN" sz="2800" b="1" dirty="0" err="1"/>
              <a:t>fastpath</a:t>
            </a:r>
            <a:r>
              <a:rPr lang="en-US" altLang="zh-CN" sz="2800" b="1" dirty="0"/>
              <a:t>=False)</a:t>
            </a:r>
            <a:endParaRPr lang="zh-CN" altLang="en-US" sz="2800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AD74AAF-D2FE-4722-853C-824FCD56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58" y="2864102"/>
            <a:ext cx="11364703" cy="34723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948CB1-9921-4C8B-9842-9F0397A39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723" y="2488107"/>
            <a:ext cx="2133710" cy="19368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6CBB46B-F343-4177-8C09-44ECE3AFD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520" y="2527068"/>
            <a:ext cx="2546335" cy="189788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C581142-9ABB-41B0-8963-70E2C0B32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4421" y="2552470"/>
            <a:ext cx="4229317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7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A3DFF-BB1D-46D6-8A06-209FCBC6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常用属性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41DB434-766E-46DE-BA9D-BD96E7B8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48" y="1921514"/>
            <a:ext cx="10439937" cy="19813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420F767-769B-4C08-B4DA-0AFDA972D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510" y="3844089"/>
            <a:ext cx="7036162" cy="11875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9467A05-FA81-4382-8FF5-09E4543A0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510" y="5031600"/>
            <a:ext cx="7093315" cy="123831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216EE23-2061-4FC2-A280-072BA9A5A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4382" y="6215746"/>
            <a:ext cx="2514729" cy="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43901-BE18-4C62-A608-9EFCC1D6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  <a:r>
              <a:rPr lang="en-US" altLang="zh-CN" dirty="0"/>
              <a:t>Series</a:t>
            </a:r>
            <a:r>
              <a:rPr lang="zh-CN" altLang="en-US" dirty="0"/>
              <a:t>数据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A94F0F-F9A1-448E-9D92-2B9B367ED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7" y="1826867"/>
            <a:ext cx="11073393" cy="219563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73C925-59D2-404F-B834-7FECF3043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301281"/>
            <a:ext cx="1924149" cy="14923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D78B2F-3E3B-41B4-A37D-D4BEDD53E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708" y="4301281"/>
            <a:ext cx="1517728" cy="3365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0AFF9D-EC41-4C7C-ADAD-89DD9D53C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566" y="4301281"/>
            <a:ext cx="4095961" cy="11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C61D6-A731-45CF-9FD2-64117A29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Series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9DBD34-C815-499E-95DE-C1AD00A67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165140"/>
            <a:ext cx="9720262" cy="353464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BB5BA2D-31CE-41E9-A8E9-155811926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768" y="1483776"/>
            <a:ext cx="3553578" cy="13627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9377B7-4A60-407A-9FF4-D12C40C71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768" y="1517855"/>
            <a:ext cx="3626398" cy="13520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65D503-3769-434D-9682-67C4DC948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987" y="1556622"/>
            <a:ext cx="3519359" cy="13416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5C0E0B6-E2F4-42DF-AB04-A5B24D665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987" y="1523443"/>
            <a:ext cx="3655436" cy="13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7BC31-E4F3-46A9-B57D-9C7591A4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DataFrame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D78BB-C3F3-4BE9-BAC8-50A52A5A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258" y="1783724"/>
            <a:ext cx="10794384" cy="852152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/>
              <a:t>DataFrame( data=None, index=None, columns=None, </a:t>
            </a:r>
            <a:r>
              <a:rPr lang="en-US" altLang="zh-CN" sz="2800" b="1" dirty="0" err="1"/>
              <a:t>dtype</a:t>
            </a:r>
            <a:r>
              <a:rPr lang="en-US" altLang="zh-CN" sz="2800" b="1" dirty="0"/>
              <a:t>=None, copy =False)</a:t>
            </a:r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343A78-0659-4DF6-BF5B-80D6DB5FB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8" y="2870171"/>
            <a:ext cx="10808255" cy="11176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9DC658-C2E3-417E-8733-5B461A511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154" y="5013562"/>
            <a:ext cx="2813195" cy="14415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E58EADC-4E4C-4582-90FF-F17306110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45" y="2870171"/>
            <a:ext cx="10890810" cy="10732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79A772-77C5-4862-AF53-E664FFE78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728" y="4722807"/>
            <a:ext cx="2635033" cy="18479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EAFF56D-D208-4DAF-96E8-5E0DF1212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258" y="2683452"/>
            <a:ext cx="8579291" cy="188604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FB60874-9DFC-4170-98B7-F8CB35A6CA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5728" y="4656787"/>
            <a:ext cx="2885311" cy="200158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B69857B-C576-488A-B333-C7B3AE5D79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258" y="2709984"/>
            <a:ext cx="9696948" cy="179079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A4C0CEF-5C12-4C3C-8360-E9A8119B33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6948" y="4656787"/>
            <a:ext cx="4324572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6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D7902-5F58-40FE-BBFA-EA1A62AF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DataFrame</a:t>
            </a:r>
            <a:r>
              <a:rPr lang="zh-CN" altLang="en-US" dirty="0"/>
              <a:t>常用属性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8F8992-EDD1-40BC-802F-618CAFDED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33275" y="1745951"/>
            <a:ext cx="4216617" cy="1854295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158CDD-2F91-473B-B8CE-478BD251C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59" y="4413805"/>
            <a:ext cx="6902805" cy="10097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14313A-95C4-454D-A5AC-7859B5CE0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59" y="1820567"/>
            <a:ext cx="7116216" cy="19443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1E8506-0A0A-4225-87F1-AF96549B9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903" y="3839540"/>
            <a:ext cx="4130759" cy="29882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840279C-DE21-4028-BFE2-D74D9F02A2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269" y="4591629"/>
            <a:ext cx="5533623" cy="6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2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47390D41-DFBA-4525-BB8B-DD8D86D2C20E}" vid="{5C48A7B8-FDF7-485C-85FB-CAD10E7D55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3083</TotalTime>
  <Words>1629</Words>
  <Application>Microsoft Office PowerPoint</Application>
  <PresentationFormat>宽屏</PresentationFormat>
  <Paragraphs>198</Paragraphs>
  <Slides>35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-apple-system</vt:lpstr>
      <vt:lpstr>Arial Unicode MS</vt:lpstr>
      <vt:lpstr>JetBrains Mono</vt:lpstr>
      <vt:lpstr>SFMono-Regular</vt:lpstr>
      <vt:lpstr>等线</vt:lpstr>
      <vt:lpstr>华文仿宋</vt:lpstr>
      <vt:lpstr>微软雅黑</vt:lpstr>
      <vt:lpstr>微软雅黑 Light</vt:lpstr>
      <vt:lpstr>Arial</vt:lpstr>
      <vt:lpstr>Source Code Pro</vt:lpstr>
      <vt:lpstr>Tw Cen MT</vt:lpstr>
      <vt:lpstr>Tw Cen MT Condensed</vt:lpstr>
      <vt:lpstr>Wingdings</vt:lpstr>
      <vt:lpstr>Wingdings 3</vt:lpstr>
      <vt:lpstr>主题2</vt:lpstr>
      <vt:lpstr>Python数据分析---Pandas基础</vt:lpstr>
      <vt:lpstr>什么是Pandas</vt:lpstr>
      <vt:lpstr>Pandas中的数据结构</vt:lpstr>
      <vt:lpstr>创建series</vt:lpstr>
      <vt:lpstr>Series常用属性</vt:lpstr>
      <vt:lpstr>索引Series数据</vt:lpstr>
      <vt:lpstr>操作Series</vt:lpstr>
      <vt:lpstr>创建DataFrame</vt:lpstr>
      <vt:lpstr>DataFrame常用属性</vt:lpstr>
      <vt:lpstr>获取DataFrame中的数据</vt:lpstr>
      <vt:lpstr>获取DataFrame中的数据</vt:lpstr>
      <vt:lpstr>获取DataFrame中的数据</vt:lpstr>
      <vt:lpstr>获取DataFrame中的数据</vt:lpstr>
      <vt:lpstr>获取DataFrame中的数据</vt:lpstr>
      <vt:lpstr>获取DataFrame中的数据</vt:lpstr>
      <vt:lpstr>获取DataFrame中的数据</vt:lpstr>
      <vt:lpstr>修改DataFrame中的数据</vt:lpstr>
      <vt:lpstr>修改DataFrame中的数据</vt:lpstr>
      <vt:lpstr>修改DataFrame中的数据</vt:lpstr>
      <vt:lpstr>修改DataFrame中的数据</vt:lpstr>
      <vt:lpstr>修改DataFrame中的数据</vt:lpstr>
      <vt:lpstr>修改DataFrame中的数据</vt:lpstr>
      <vt:lpstr>排序</vt:lpstr>
      <vt:lpstr>排序</vt:lpstr>
      <vt:lpstr>数据计算</vt:lpstr>
      <vt:lpstr>数据统计函数</vt:lpstr>
      <vt:lpstr>分组统计</vt:lpstr>
      <vt:lpstr>分组统计</vt:lpstr>
      <vt:lpstr>聚合</vt:lpstr>
      <vt:lpstr>聚合</vt:lpstr>
      <vt:lpstr>分组聚合</vt:lpstr>
      <vt:lpstr>Pandas数据处理</vt:lpstr>
      <vt:lpstr>Pandas操作数据库</vt:lpstr>
      <vt:lpstr>对象-关系映射框架SQLAlchemy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文件操作</dc:title>
  <dc:creator>秦 珀石</dc:creator>
  <cp:lastModifiedBy>秦 珀石</cp:lastModifiedBy>
  <cp:revision>103</cp:revision>
  <dcterms:created xsi:type="dcterms:W3CDTF">2020-05-26T06:10:45Z</dcterms:created>
  <dcterms:modified xsi:type="dcterms:W3CDTF">2022-03-14T04:02:45Z</dcterms:modified>
</cp:coreProperties>
</file>