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371" r:id="rId6"/>
    <p:sldId id="372" r:id="rId7"/>
    <p:sldId id="373" r:id="rId8"/>
    <p:sldId id="374" r:id="rId9"/>
    <p:sldId id="376" r:id="rId10"/>
    <p:sldId id="377" r:id="rId11"/>
    <p:sldId id="378" r:id="rId12"/>
    <p:sldId id="379" r:id="rId13"/>
    <p:sldId id="375" r:id="rId14"/>
    <p:sldId id="3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FF"/>
    <a:srgbClr val="2974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1259" autoAdjust="0"/>
  </p:normalViewPr>
  <p:slideViewPr>
    <p:cSldViewPr snapToGrid="0">
      <p:cViewPr varScale="1">
        <p:scale>
          <a:sx n="93" d="100"/>
          <a:sy n="93" d="100"/>
        </p:scale>
        <p:origin x="36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48B4C-2B84-49BC-96D0-5495FBB154F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F16B-EBDF-4C6F-982A-ECA451DC6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7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54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81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2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华文中宋" pitchFamily="2" charset="-122"/>
                <a:ea typeface="华文中宋" pitchFamily="2" charset="-122"/>
              </a:rPr>
              <a:t>Matplotlib</a:t>
            </a:r>
            <a:r>
              <a:rPr lang="zh-CN" altLang="zh-CN" sz="1200" dirty="0">
                <a:latin typeface="华文中宋" pitchFamily="2" charset="-122"/>
                <a:ea typeface="华文中宋" pitchFamily="2" charset="-122"/>
              </a:rPr>
              <a:t>绘图基本模仿</a:t>
            </a:r>
            <a:r>
              <a:rPr lang="en-US" altLang="zh-CN" sz="1200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zh-CN" sz="1200" dirty="0">
                <a:latin typeface="华文中宋" pitchFamily="2" charset="-122"/>
                <a:ea typeface="华文中宋" pitchFamily="2" charset="-122"/>
              </a:rPr>
              <a:t>绘图库，其绘图风格和</a:t>
            </a:r>
            <a:r>
              <a:rPr lang="en-US" altLang="zh-CN" sz="1200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zh-CN" sz="1200" dirty="0">
                <a:latin typeface="华文中宋" pitchFamily="2" charset="-122"/>
                <a:ea typeface="华文中宋" pitchFamily="2" charset="-122"/>
              </a:rPr>
              <a:t>类似。由于</a:t>
            </a:r>
            <a:r>
              <a:rPr lang="en-US" altLang="zh-CN" sz="1200" dirty="0">
                <a:latin typeface="华文中宋" pitchFamily="2" charset="-122"/>
                <a:ea typeface="华文中宋" pitchFamily="2" charset="-122"/>
              </a:rPr>
              <a:t>MATLAB</a:t>
            </a:r>
            <a:r>
              <a:rPr lang="zh-CN" altLang="zh-CN" sz="1200" dirty="0">
                <a:latin typeface="华文中宋" pitchFamily="2" charset="-122"/>
                <a:ea typeface="华文中宋" pitchFamily="2" charset="-122"/>
              </a:rPr>
              <a:t>绘图风格偏古典，因此，</a:t>
            </a:r>
            <a:r>
              <a:rPr lang="en-US" altLang="zh-CN" sz="1200" dirty="0">
                <a:latin typeface="华文中宋" pitchFamily="2" charset="-122"/>
                <a:ea typeface="华文中宋" pitchFamily="2" charset="-122"/>
              </a:rPr>
              <a:t>Python</a:t>
            </a:r>
            <a:r>
              <a:rPr lang="zh-CN" altLang="zh-CN" sz="1200" dirty="0">
                <a:latin typeface="华文中宋" pitchFamily="2" charset="-122"/>
                <a:ea typeface="华文中宋" pitchFamily="2" charset="-122"/>
              </a:rPr>
              <a:t>开源社区开发了</a:t>
            </a:r>
            <a:r>
              <a:rPr lang="en-US" altLang="zh-CN" sz="1200" dirty="0">
                <a:latin typeface="华文中宋" pitchFamily="2" charset="-122"/>
                <a:ea typeface="华文中宋" pitchFamily="2" charset="-122"/>
              </a:rPr>
              <a:t>Seaborn</a:t>
            </a:r>
            <a:r>
              <a:rPr lang="zh-CN" altLang="zh-CN" sz="1200" dirty="0">
                <a:latin typeface="华文中宋" pitchFamily="2" charset="-122"/>
                <a:ea typeface="华文中宋" pitchFamily="2" charset="-122"/>
              </a:rPr>
              <a:t>绘图模块，对</a:t>
            </a:r>
            <a:r>
              <a:rPr lang="en-US" altLang="zh-CN" sz="1200" dirty="0">
                <a:latin typeface="华文中宋" pitchFamily="2" charset="-122"/>
                <a:ea typeface="华文中宋" pitchFamily="2" charset="-122"/>
              </a:rPr>
              <a:t>Matplotlib</a:t>
            </a:r>
            <a:r>
              <a:rPr lang="zh-CN" altLang="zh-CN" sz="1200" dirty="0">
                <a:latin typeface="华文中宋" pitchFamily="2" charset="-122"/>
                <a:ea typeface="华文中宋" pitchFamily="2" charset="-122"/>
              </a:rPr>
              <a:t>进行封装，绘图效果更符合现代人的审美。</a:t>
            </a:r>
            <a:r>
              <a:rPr lang="zh-CN" altLang="en-US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斯坦福大学提供的</a:t>
            </a:r>
            <a:r>
              <a:rPr lang="en-US" altLang="zh-CN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华文中宋" pitchFamily="2" charset="-122"/>
              <a:ea typeface="华文中宋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1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1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8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2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4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78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4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FE14BB-1FB5-4BBA-949C-51D9514D020C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82419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3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14BB-1FB5-4BBA-949C-51D9514D020C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2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7509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9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519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5"/>
            <a:ext cx="4389120" cy="408510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5847" y="6465793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FE14BB-1FB5-4BBA-949C-51D9514D020C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1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ample/pyechars&#22522;&#30784;/&#28431;&#26007;&#22270;.html" TargetMode="External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/pyechars&#22522;&#30784;/K&#32447;&#22270;.html" TargetMode="External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ample/pyechars&#22522;&#30784;/&#20202;&#34920;&#30424;&#22270;.html" TargetMode="External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/pyechars&#22522;&#30784;/&#23500;&#25991;&#26412;.html" TargetMode="External" /><Relationship Id="rId2" Type="http://schemas.openxmlformats.org/officeDocument/2006/relationships/hyperlink" Target="example/pyechars&#22522;&#30784;/&#33322;&#29677;&#27969;&#21160;&#22270;.html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example/pyechars&#22522;&#30784;/&#32452;&#21512;&#22270;&#34920;.html" TargetMode="Externa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xample/pyechars&#22522;&#30784;/&#23454;&#26102;&#30123;&#24773;&#22320;&#22270;.html" TargetMode="External" /><Relationship Id="rId2" Type="http://schemas.openxmlformats.org/officeDocument/2006/relationships/hyperlink" Target="example/pyechars&#22522;&#30784;/timeline_bar_with_graphic.html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echarts.org/#/zh-cn/intro" TargetMode="External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gallery.pyecharts.org/#/README" TargetMode="External" /><Relationship Id="rId4" Type="http://schemas.openxmlformats.org/officeDocument/2006/relationships/hyperlink" Target="https://05x-docs.pyecharts.org/#/zh-cn/prepare" TargetMode="Externa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hyperlink" Target="example/pyechars&#22522;&#30784;/&#26609;&#29366;&#22270;.html" TargetMode="Externa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hyperlink" Target="example/pyechars&#22522;&#30784;/&#24182;&#21015;&#26609;&#29366;&#22270;.html" TargetMode="Externa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xample/pyechars&#22522;&#30784;/&#27700;&#24179;&#30452;&#26041;&#22270;.html" TargetMode="External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xample/pyechars&#22522;&#30784;/&#39292;&#22270;.html" TargetMode="External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xample/pyechars&#22522;&#30784;/&#22278;&#29615;&#39292;&#22270;.html" TargetMode="Externa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xample/pyechars&#22522;&#30784;/&#29611;&#29808;&#22270;.html" TargetMode="External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1870" y="4960137"/>
            <a:ext cx="7967730" cy="146304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数据可视化</a:t>
            </a:r>
            <a:r>
              <a:rPr lang="en-US" altLang="zh-CN" dirty="0"/>
              <a:t>---</a:t>
            </a:r>
            <a:br>
              <a:rPr lang="en-US" altLang="zh-CN" dirty="0"/>
            </a:br>
            <a:r>
              <a:rPr lang="en-US" altLang="zh-CN" sz="5400" dirty="0" err="1"/>
              <a:t>pyecharts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37054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zh-CN" altLang="zh-CN" dirty="0"/>
              <a:t>常用图表</a:t>
            </a:r>
            <a:r>
              <a:rPr lang="zh-CN" altLang="en-US" dirty="0"/>
              <a:t>举例</a:t>
            </a:r>
            <a:r>
              <a:rPr lang="en-US" altLang="zh-CN" dirty="0"/>
              <a:t>-</a:t>
            </a:r>
            <a:r>
              <a:rPr lang="zh-CN" altLang="en-US" dirty="0"/>
              <a:t>漏斗图</a:t>
            </a: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7BD7598D-1CB6-4D49-BD0B-A5B4DB954102}"/>
              </a:ext>
            </a:extLst>
          </p:cNvPr>
          <p:cNvSpPr txBox="1">
            <a:spLocks/>
          </p:cNvSpPr>
          <p:nvPr/>
        </p:nvSpPr>
        <p:spPr>
          <a:xfrm>
            <a:off x="1024128" y="1890336"/>
            <a:ext cx="3131879" cy="8960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Wingdings 3" pitchFamily="18" charset="2"/>
              <a:buNone/>
            </a:pPr>
            <a:endParaRPr lang="zh-CN" altLang="en-US" sz="2400" dirty="0">
              <a:latin typeface="+mn-ea"/>
            </a:endParaRPr>
          </a:p>
        </p:txBody>
      </p:sp>
      <p:sp>
        <p:nvSpPr>
          <p:cNvPr id="10" name="文本框 9">
            <a:hlinkClick r:id="rId3" action="ppaction://hlinkfile"/>
            <a:extLst>
              <a:ext uri="{FF2B5EF4-FFF2-40B4-BE49-F238E27FC236}">
                <a16:creationId xmlns:a16="http://schemas.microsoft.com/office/drawing/2014/main" id="{FF0FB6C1-4E6C-4E05-9611-71E79960ECC1}"/>
              </a:ext>
            </a:extLst>
          </p:cNvPr>
          <p:cNvSpPr txBox="1"/>
          <p:nvPr/>
        </p:nvSpPr>
        <p:spPr>
          <a:xfrm>
            <a:off x="8846050" y="3935294"/>
            <a:ext cx="3121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漏斗图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16DA55-CE8D-4389-8805-D67BC0F4A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32" y="1977342"/>
            <a:ext cx="10785994" cy="19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zh-CN" altLang="zh-CN" dirty="0"/>
              <a:t>常用图表</a:t>
            </a:r>
            <a:r>
              <a:rPr lang="zh-CN" altLang="en-US" dirty="0"/>
              <a:t>举例</a:t>
            </a:r>
            <a:r>
              <a:rPr lang="en-US" altLang="zh-CN" dirty="0"/>
              <a:t>-K</a:t>
            </a:r>
            <a:r>
              <a:rPr lang="zh-CN" altLang="en-US" dirty="0"/>
              <a:t>线图</a:t>
            </a: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7BD7598D-1CB6-4D49-BD0B-A5B4DB954102}"/>
              </a:ext>
            </a:extLst>
          </p:cNvPr>
          <p:cNvSpPr txBox="1">
            <a:spLocks/>
          </p:cNvSpPr>
          <p:nvPr/>
        </p:nvSpPr>
        <p:spPr>
          <a:xfrm>
            <a:off x="1024128" y="1890336"/>
            <a:ext cx="3131879" cy="8960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Wingdings 3" pitchFamily="18" charset="2"/>
              <a:buNone/>
            </a:pPr>
            <a:endParaRPr lang="zh-CN" altLang="en-US" sz="2400" dirty="0">
              <a:latin typeface="+mn-ea"/>
            </a:endParaRPr>
          </a:p>
        </p:txBody>
      </p:sp>
      <p:sp>
        <p:nvSpPr>
          <p:cNvPr id="10" name="文本框 9">
            <a:hlinkClick r:id="rId3" action="ppaction://hlinkfile"/>
            <a:extLst>
              <a:ext uri="{FF2B5EF4-FFF2-40B4-BE49-F238E27FC236}">
                <a16:creationId xmlns:a16="http://schemas.microsoft.com/office/drawing/2014/main" id="{FF0FB6C1-4E6C-4E05-9611-71E79960ECC1}"/>
              </a:ext>
            </a:extLst>
          </p:cNvPr>
          <p:cNvSpPr txBox="1"/>
          <p:nvPr/>
        </p:nvSpPr>
        <p:spPr>
          <a:xfrm>
            <a:off x="8815227" y="5055177"/>
            <a:ext cx="3121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K</a:t>
            </a:r>
            <a:r>
              <a:rPr lang="zh-CN" altLang="en-US" sz="3200" dirty="0"/>
              <a:t>线图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870630-31B3-4160-9004-1F73EACE5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8" y="1997630"/>
            <a:ext cx="8758302" cy="30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zh-CN" altLang="zh-CN" dirty="0"/>
              <a:t>常用图表</a:t>
            </a:r>
            <a:r>
              <a:rPr lang="zh-CN" altLang="en-US" dirty="0"/>
              <a:t>举例</a:t>
            </a:r>
            <a:r>
              <a:rPr lang="en-US" altLang="zh-CN" dirty="0"/>
              <a:t>-</a:t>
            </a:r>
            <a:r>
              <a:rPr lang="zh-CN" altLang="en-US" dirty="0"/>
              <a:t>仪表盘图</a:t>
            </a: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7BD7598D-1CB6-4D49-BD0B-A5B4DB954102}"/>
              </a:ext>
            </a:extLst>
          </p:cNvPr>
          <p:cNvSpPr txBox="1">
            <a:spLocks/>
          </p:cNvSpPr>
          <p:nvPr/>
        </p:nvSpPr>
        <p:spPr>
          <a:xfrm>
            <a:off x="1024128" y="1890336"/>
            <a:ext cx="3131879" cy="8960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Wingdings 3" pitchFamily="18" charset="2"/>
              <a:buNone/>
            </a:pPr>
            <a:endParaRPr lang="zh-CN" altLang="en-US" sz="2400" dirty="0">
              <a:latin typeface="+mn-ea"/>
            </a:endParaRPr>
          </a:p>
        </p:txBody>
      </p:sp>
      <p:sp>
        <p:nvSpPr>
          <p:cNvPr id="10" name="文本框 9">
            <a:hlinkClick r:id="rId3" action="ppaction://hlinkfile"/>
            <a:extLst>
              <a:ext uri="{FF2B5EF4-FFF2-40B4-BE49-F238E27FC236}">
                <a16:creationId xmlns:a16="http://schemas.microsoft.com/office/drawing/2014/main" id="{FF0FB6C1-4E6C-4E05-9611-71E79960ECC1}"/>
              </a:ext>
            </a:extLst>
          </p:cNvPr>
          <p:cNvSpPr txBox="1"/>
          <p:nvPr/>
        </p:nvSpPr>
        <p:spPr>
          <a:xfrm>
            <a:off x="8815227" y="5055177"/>
            <a:ext cx="3121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仪表盘图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120562-CB3B-493D-8587-5F676EC57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48" y="2019986"/>
            <a:ext cx="10945263" cy="266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3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CE87-E203-4E10-B950-568AF4C2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常用图表</a:t>
            </a:r>
            <a:r>
              <a:rPr lang="en-US" altLang="zh-CN" dirty="0"/>
              <a:t>—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74677-4670-4312-98B8-F2E0C03B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hlinkClick r:id="rId2" action="ppaction://hlinkfile"/>
              </a:rPr>
              <a:t>航班流动图</a:t>
            </a:r>
            <a:endParaRPr lang="en-US" altLang="zh-CN" sz="3200" dirty="0"/>
          </a:p>
          <a:p>
            <a:r>
              <a:rPr lang="zh-CN" altLang="en-US" sz="3200" dirty="0">
                <a:hlinkClick r:id="rId3" action="ppaction://hlinkfile"/>
              </a:rPr>
              <a:t>支持富文本</a:t>
            </a:r>
            <a:endParaRPr lang="en-US" altLang="zh-CN" sz="3200" dirty="0"/>
          </a:p>
          <a:p>
            <a:r>
              <a:rPr lang="zh-CN" altLang="en-US" sz="3200" dirty="0">
                <a:hlinkClick r:id="rId4" action="ppaction://hlinkfile"/>
              </a:rPr>
              <a:t>组合图形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77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A4503-4E1F-4E82-8B62-19129E5A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84FDB-553F-4309-B1C5-25DED1B2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hlinkClick r:id="rId2" action="ppaction://hlinkfile"/>
              </a:rPr>
              <a:t>程序设计排行榜动图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>
                <a:hlinkClick r:id="rId3" action="ppaction://hlinkfile"/>
              </a:rPr>
              <a:t>疫情地图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438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pyecharts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6A0533-46D9-48D1-B2BB-0772DAE68AC0}"/>
              </a:ext>
            </a:extLst>
          </p:cNvPr>
          <p:cNvSpPr txBox="1"/>
          <p:nvPr/>
        </p:nvSpPr>
        <p:spPr>
          <a:xfrm>
            <a:off x="683568" y="1848582"/>
            <a:ext cx="7197877" cy="5079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pyecharts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是基于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Echart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图表的一个类库，而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Echart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是百度开源的可视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JavaScript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库。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30000"/>
              </a:lnSpc>
            </a:pPr>
            <a:r>
              <a:rPr lang="en-US" altLang="zh-CN" sz="280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pyecharts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主要基于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浏览器进行显示，绘制的图形比较多，代码量很少，而且很灵活，绘制出来的图形很美观。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pyecharts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分为 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v0.5.X 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 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v1 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两个大版本，相互间不兼容。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v1 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是一个全新的版本，仅支持 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Python3.6+</a:t>
            </a:r>
          </a:p>
          <a:p>
            <a:pPr>
              <a:lnSpc>
                <a:spcPct val="130000"/>
              </a:lnSpc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6DDB1-F4FD-4ADA-852B-8FB3192FBEB1}"/>
              </a:ext>
            </a:extLst>
          </p:cNvPr>
          <p:cNvSpPr txBox="1"/>
          <p:nvPr/>
        </p:nvSpPr>
        <p:spPr>
          <a:xfrm>
            <a:off x="8222003" y="3373816"/>
            <a:ext cx="34095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hlinkClick r:id="rId3"/>
              </a:rPr>
              <a:t>pyecharts</a:t>
            </a:r>
            <a:r>
              <a:rPr lang="en-US" altLang="zh-CN" sz="2800" dirty="0">
                <a:hlinkClick r:id="rId3"/>
              </a:rPr>
              <a:t>(v1)</a:t>
            </a:r>
            <a:r>
              <a:rPr lang="zh-CN" altLang="en-US" sz="2800" dirty="0">
                <a:hlinkClick r:id="rId3"/>
              </a:rPr>
              <a:t>文档 </a:t>
            </a:r>
            <a:r>
              <a:rPr lang="en-US" altLang="zh-CN" sz="2800" dirty="0">
                <a:hlinkClick r:id="rId3"/>
              </a:rPr>
              <a:t>- A Python </a:t>
            </a:r>
            <a:r>
              <a:rPr lang="en-US" altLang="zh-CN" sz="2800" dirty="0" err="1">
                <a:hlinkClick r:id="rId3"/>
              </a:rPr>
              <a:t>Echarts</a:t>
            </a:r>
            <a:r>
              <a:rPr lang="en-US" altLang="zh-CN" sz="2800" dirty="0">
                <a:hlinkClick r:id="rId3"/>
              </a:rPr>
              <a:t> Plotting Library built with love.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2126B2-9168-476B-BF88-7F16C6925039}"/>
              </a:ext>
            </a:extLst>
          </p:cNvPr>
          <p:cNvSpPr txBox="1"/>
          <p:nvPr/>
        </p:nvSpPr>
        <p:spPr>
          <a:xfrm>
            <a:off x="8222005" y="1497613"/>
            <a:ext cx="34095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hlinkClick r:id="rId4"/>
              </a:rPr>
              <a:t>pyecharts</a:t>
            </a:r>
            <a:r>
              <a:rPr lang="en-US" altLang="zh-CN" sz="2800" dirty="0">
                <a:hlinkClick r:id="rId4"/>
              </a:rPr>
              <a:t>(v0.5.x)</a:t>
            </a:r>
            <a:r>
              <a:rPr lang="zh-CN" altLang="en-US" sz="2800" dirty="0">
                <a:hlinkClick r:id="rId4"/>
              </a:rPr>
              <a:t>文档</a:t>
            </a:r>
            <a:r>
              <a:rPr lang="en-US" altLang="zh-CN" sz="2800" dirty="0">
                <a:hlinkClick r:id="rId4"/>
              </a:rPr>
              <a:t>- A Python </a:t>
            </a:r>
            <a:r>
              <a:rPr lang="en-US" altLang="zh-CN" sz="2800" dirty="0" err="1">
                <a:hlinkClick r:id="rId4"/>
              </a:rPr>
              <a:t>Echarts</a:t>
            </a:r>
            <a:r>
              <a:rPr lang="en-US" altLang="zh-CN" sz="2800" dirty="0">
                <a:hlinkClick r:id="rId4"/>
              </a:rPr>
              <a:t> Plotting Library built with love.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5B1E93-2404-4E03-918A-50F92E19A0F6}"/>
              </a:ext>
            </a:extLst>
          </p:cNvPr>
          <p:cNvSpPr txBox="1"/>
          <p:nvPr/>
        </p:nvSpPr>
        <p:spPr>
          <a:xfrm>
            <a:off x="8222003" y="4819132"/>
            <a:ext cx="34095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hlinkClick r:id="rId5"/>
              </a:rPr>
              <a:t>pyecharts</a:t>
            </a:r>
            <a:r>
              <a:rPr lang="en-US" altLang="zh-CN" sz="2800" dirty="0">
                <a:hlinkClick r:id="rId5"/>
              </a:rPr>
              <a:t>-gallery - (pyecharts.org)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323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pyecharts</a:t>
            </a:r>
            <a:r>
              <a:rPr lang="zh-CN" altLang="en-US" dirty="0"/>
              <a:t>图形绘制过程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F2560C-0490-403E-A4EC-AD6F4C518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122301"/>
              </p:ext>
            </p:extLst>
          </p:nvPr>
        </p:nvGraphicFramePr>
        <p:xfrm>
          <a:off x="1240367" y="2395652"/>
          <a:ext cx="4140200" cy="3950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0115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# </a:t>
                      </a:r>
                      <a:r>
                        <a:rPr lang="zh-CN" altLang="zh-CN" sz="2000" kern="100" dirty="0">
                          <a:effectLst/>
                        </a:rPr>
                        <a:t>初始化具体类型图表</a:t>
                      </a:r>
                      <a:endParaRPr lang="en-US" sz="2000" kern="100" dirty="0">
                        <a:effectLst/>
                      </a:endParaRP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chart_name</a:t>
                      </a:r>
                      <a:r>
                        <a:rPr lang="en-US" sz="2000" kern="100" dirty="0">
                          <a:effectLst/>
                        </a:rPr>
                        <a:t> = Type()     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# </a:t>
                      </a:r>
                      <a:r>
                        <a:rPr lang="zh-CN" altLang="zh-CN" sz="2000" kern="100" dirty="0">
                          <a:effectLst/>
                        </a:rPr>
                        <a:t>添加数据</a:t>
                      </a:r>
                      <a:endParaRPr lang="en-US" sz="2000" kern="100" dirty="0">
                        <a:effectLst/>
                      </a:endParaRP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chart_name</a:t>
                      </a:r>
                      <a:r>
                        <a:rPr lang="en-US" sz="2000" kern="100" dirty="0">
                          <a:effectLst/>
                        </a:rPr>
                        <a:t> .add()     </a:t>
                      </a: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# </a:t>
                      </a:r>
                      <a:r>
                        <a:rPr lang="zh-CN" altLang="en-US" sz="2000" kern="100" dirty="0">
                          <a:effectLst/>
                        </a:rPr>
                        <a:t>设置图像</a:t>
                      </a:r>
                      <a:endParaRPr lang="en-US" altLang="zh-CN" sz="2000" kern="100" dirty="0">
                        <a:effectLst/>
                      </a:endParaRP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</a:rPr>
                        <a:t>chart_name</a:t>
                      </a:r>
                      <a:r>
                        <a:rPr lang="en-US" altLang="zh-CN" sz="1800" kern="100" dirty="0">
                          <a:effectLst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.set()</a:t>
                      </a:r>
                      <a:r>
                        <a:rPr lang="en-US" sz="2000" kern="100" dirty="0">
                          <a:effectLst/>
                        </a:rPr>
                        <a:t>   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effectLst/>
                        </a:rPr>
                        <a:t># </a:t>
                      </a:r>
                      <a:r>
                        <a:rPr lang="zh-CN" altLang="zh-CN" sz="2000" kern="100" dirty="0">
                          <a:effectLst/>
                        </a:rPr>
                        <a:t>生成本地文件</a:t>
                      </a:r>
                      <a:endParaRPr lang="en-US" altLang="zh-CN" sz="200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effectLst/>
                        </a:rPr>
                        <a:t># </a:t>
                      </a:r>
                      <a:r>
                        <a:rPr lang="zh-CN" altLang="en-US" sz="2000" kern="100" dirty="0">
                          <a:effectLst/>
                        </a:rPr>
                        <a:t>支持</a:t>
                      </a:r>
                      <a:r>
                        <a:rPr lang="en-US" altLang="zh-CN" sz="2000" kern="100" dirty="0">
                          <a:effectLst/>
                        </a:rPr>
                        <a:t>html/svg/jpeg/png/pdf/gif</a:t>
                      </a:r>
                      <a:endParaRPr lang="en-US" sz="2000" kern="100" dirty="0">
                        <a:effectLst/>
                      </a:endParaRP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chart_name</a:t>
                      </a:r>
                      <a:r>
                        <a:rPr lang="en-US" sz="2000" kern="100" dirty="0">
                          <a:effectLst/>
                        </a:rPr>
                        <a:t> .render()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5FA31C1-E518-4E81-B34D-27D7D861A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09633"/>
              </p:ext>
            </p:extLst>
          </p:nvPr>
        </p:nvGraphicFramePr>
        <p:xfrm>
          <a:off x="6857999" y="2097117"/>
          <a:ext cx="4131734" cy="4609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1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0115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# </a:t>
                      </a:r>
                      <a:r>
                        <a:rPr lang="zh-CN" altLang="zh-CN" sz="2000" kern="100" dirty="0">
                          <a:effectLst/>
                        </a:rPr>
                        <a:t>初始化具体类型图表</a:t>
                      </a:r>
                      <a:endParaRPr lang="en-US" sz="2000" kern="100" dirty="0">
                        <a:effectLst/>
                      </a:endParaRP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chart_name</a:t>
                      </a:r>
                      <a:r>
                        <a:rPr lang="en-US" sz="2000" kern="100" dirty="0">
                          <a:effectLst/>
                        </a:rPr>
                        <a:t> = (</a:t>
                      </a: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              Type()     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                       # </a:t>
                      </a:r>
                      <a:r>
                        <a:rPr lang="zh-CN" altLang="zh-CN" sz="2000" kern="100" dirty="0">
                          <a:effectLst/>
                        </a:rPr>
                        <a:t>添加数据</a:t>
                      </a:r>
                      <a:endParaRPr lang="en-US" sz="2000" kern="100" dirty="0">
                        <a:effectLst/>
                      </a:endParaRP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               .add()     </a:t>
                      </a: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               # </a:t>
                      </a:r>
                      <a:r>
                        <a:rPr lang="zh-CN" altLang="en-US" sz="2000" kern="100" dirty="0">
                          <a:effectLst/>
                        </a:rPr>
                        <a:t>设置图像</a:t>
                      </a:r>
                      <a:endParaRPr lang="en-US" altLang="zh-CN" sz="2000" kern="100" dirty="0">
                        <a:effectLst/>
                      </a:endParaRP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i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.set()</a:t>
                      </a: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)</a:t>
                      </a:r>
                      <a:r>
                        <a:rPr lang="en-US" sz="2000" kern="100" dirty="0">
                          <a:effectLst/>
                        </a:rPr>
                        <a:t>   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effectLst/>
                        </a:rPr>
                        <a:t># </a:t>
                      </a:r>
                      <a:r>
                        <a:rPr lang="zh-CN" altLang="zh-CN" sz="2000" kern="100" dirty="0">
                          <a:effectLst/>
                        </a:rPr>
                        <a:t>生成本地文件</a:t>
                      </a:r>
                      <a:endParaRPr lang="en-US" altLang="zh-CN" sz="200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effectLst/>
                        </a:rPr>
                        <a:t># </a:t>
                      </a:r>
                      <a:r>
                        <a:rPr lang="zh-CN" altLang="en-US" sz="2000" kern="100" dirty="0">
                          <a:effectLst/>
                        </a:rPr>
                        <a:t>支持</a:t>
                      </a:r>
                      <a:r>
                        <a:rPr lang="en-US" altLang="zh-CN" sz="2000" kern="100" dirty="0">
                          <a:effectLst/>
                        </a:rPr>
                        <a:t>html/svg/jpeg/png/pdf/gif</a:t>
                      </a:r>
                      <a:endParaRPr lang="en-US" sz="2000" kern="100" dirty="0">
                        <a:effectLst/>
                      </a:endParaRP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chart_name</a:t>
                      </a:r>
                      <a:r>
                        <a:rPr lang="en-US" sz="2000" kern="100" dirty="0">
                          <a:effectLst/>
                        </a:rPr>
                        <a:t> .render()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5182A20-ABAD-4921-A3E8-E95C7FDCA6BB}"/>
              </a:ext>
            </a:extLst>
          </p:cNvPr>
          <p:cNvSpPr txBox="1"/>
          <p:nvPr/>
        </p:nvSpPr>
        <p:spPr>
          <a:xfrm>
            <a:off x="2239433" y="1900166"/>
            <a:ext cx="214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Roboto Mono"/>
              </a:rPr>
              <a:t>传统</a:t>
            </a:r>
            <a:r>
              <a:rPr lang="zh-CN" altLang="en-US" b="1" i="0" dirty="0">
                <a:effectLst/>
                <a:latin typeface="Roboto Mono"/>
              </a:rPr>
              <a:t>单独调用方法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318F33-0AB0-4135-A68E-AC5A8B17219B}"/>
              </a:ext>
            </a:extLst>
          </p:cNvPr>
          <p:cNvSpPr txBox="1"/>
          <p:nvPr/>
        </p:nvSpPr>
        <p:spPr>
          <a:xfrm>
            <a:off x="8093074" y="1712644"/>
            <a:ext cx="1661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Roboto Mono"/>
              </a:rPr>
              <a:t>链式</a:t>
            </a:r>
            <a:r>
              <a:rPr lang="zh-CN" altLang="en-US" b="1" i="0" dirty="0">
                <a:effectLst/>
                <a:latin typeface="Roboto Mono"/>
              </a:rPr>
              <a:t>调用方法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6476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zh-CN" altLang="zh-CN" dirty="0"/>
              <a:t>常用图表</a:t>
            </a:r>
            <a:r>
              <a:rPr lang="zh-CN" altLang="en-US" dirty="0"/>
              <a:t>举例</a:t>
            </a:r>
            <a:r>
              <a:rPr lang="en-US" altLang="zh-CN" dirty="0"/>
              <a:t>-</a:t>
            </a:r>
            <a:r>
              <a:rPr lang="zh-CN" altLang="en-US" dirty="0"/>
              <a:t>柱状图</a:t>
            </a: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7BD7598D-1CB6-4D49-BD0B-A5B4DB954102}"/>
              </a:ext>
            </a:extLst>
          </p:cNvPr>
          <p:cNvSpPr txBox="1">
            <a:spLocks/>
          </p:cNvSpPr>
          <p:nvPr/>
        </p:nvSpPr>
        <p:spPr>
          <a:xfrm>
            <a:off x="1024128" y="1890336"/>
            <a:ext cx="3131879" cy="8960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Wingdings 3" pitchFamily="18" charset="2"/>
              <a:buNone/>
            </a:pPr>
            <a:endParaRPr lang="zh-CN" altLang="en-US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DAFA12-A220-4D7B-B14A-4A807DB3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95" y="1955721"/>
            <a:ext cx="11026256" cy="2351736"/>
          </a:xfrm>
          <a:prstGeom prst="rect">
            <a:avLst/>
          </a:prstGeom>
        </p:spPr>
      </p:pic>
      <p:sp>
        <p:nvSpPr>
          <p:cNvPr id="11" name="文本框 10">
            <a:hlinkClick r:id="rId4" action="ppaction://hlinkfile"/>
            <a:extLst>
              <a:ext uri="{FF2B5EF4-FFF2-40B4-BE49-F238E27FC236}">
                <a16:creationId xmlns:a16="http://schemas.microsoft.com/office/drawing/2014/main" id="{9DC5A492-C3E5-425B-A919-95C24C488567}"/>
              </a:ext>
            </a:extLst>
          </p:cNvPr>
          <p:cNvSpPr txBox="1"/>
          <p:nvPr/>
        </p:nvSpPr>
        <p:spPr>
          <a:xfrm>
            <a:off x="9020710" y="5179933"/>
            <a:ext cx="2176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柱状图</a:t>
            </a:r>
          </a:p>
        </p:txBody>
      </p:sp>
    </p:spTree>
    <p:extLst>
      <p:ext uri="{BB962C8B-B14F-4D97-AF65-F5344CB8AC3E}">
        <p14:creationId xmlns:p14="http://schemas.microsoft.com/office/powerpoint/2010/main" val="130087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zh-CN" altLang="zh-CN" dirty="0"/>
              <a:t>常用图表</a:t>
            </a:r>
            <a:r>
              <a:rPr lang="zh-CN" altLang="en-US" dirty="0"/>
              <a:t>举例</a:t>
            </a:r>
            <a:r>
              <a:rPr lang="en-US" altLang="zh-CN" dirty="0"/>
              <a:t>-</a:t>
            </a:r>
            <a:r>
              <a:rPr lang="zh-CN" altLang="en-US" dirty="0"/>
              <a:t>并列柱状图</a:t>
            </a: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7BD7598D-1CB6-4D49-BD0B-A5B4DB954102}"/>
              </a:ext>
            </a:extLst>
          </p:cNvPr>
          <p:cNvSpPr txBox="1">
            <a:spLocks/>
          </p:cNvSpPr>
          <p:nvPr/>
        </p:nvSpPr>
        <p:spPr>
          <a:xfrm>
            <a:off x="1024128" y="1890336"/>
            <a:ext cx="3131879" cy="8960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Wingdings 3" pitchFamily="18" charset="2"/>
              <a:buNone/>
            </a:pPr>
            <a:endParaRPr lang="zh-CN" altLang="en-US" sz="24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C243E2-7F6F-44F7-8F40-5B16FF71D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24" y="2116030"/>
            <a:ext cx="11837867" cy="2176449"/>
          </a:xfrm>
          <a:prstGeom prst="rect">
            <a:avLst/>
          </a:prstGeom>
        </p:spPr>
      </p:pic>
      <p:sp>
        <p:nvSpPr>
          <p:cNvPr id="10" name="文本框 9">
            <a:hlinkClick r:id="rId4" action="ppaction://hlinkfile"/>
            <a:extLst>
              <a:ext uri="{FF2B5EF4-FFF2-40B4-BE49-F238E27FC236}">
                <a16:creationId xmlns:a16="http://schemas.microsoft.com/office/drawing/2014/main" id="{FF0FB6C1-4E6C-4E05-9611-71E79960ECC1}"/>
              </a:ext>
            </a:extLst>
          </p:cNvPr>
          <p:cNvSpPr txBox="1"/>
          <p:nvPr/>
        </p:nvSpPr>
        <p:spPr>
          <a:xfrm>
            <a:off x="8075488" y="5179933"/>
            <a:ext cx="3121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并列柱状图</a:t>
            </a:r>
          </a:p>
        </p:txBody>
      </p:sp>
    </p:spTree>
    <p:extLst>
      <p:ext uri="{BB962C8B-B14F-4D97-AF65-F5344CB8AC3E}">
        <p14:creationId xmlns:p14="http://schemas.microsoft.com/office/powerpoint/2010/main" val="34298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zh-CN" altLang="zh-CN" dirty="0"/>
              <a:t>常用图表</a:t>
            </a:r>
            <a:r>
              <a:rPr lang="zh-CN" altLang="en-US" dirty="0"/>
              <a:t>举例</a:t>
            </a:r>
            <a:r>
              <a:rPr lang="en-US" altLang="zh-CN" dirty="0"/>
              <a:t>-</a:t>
            </a:r>
            <a:r>
              <a:rPr lang="zh-CN" altLang="en-US" dirty="0"/>
              <a:t>水平直方图</a:t>
            </a: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7BD7598D-1CB6-4D49-BD0B-A5B4DB954102}"/>
              </a:ext>
            </a:extLst>
          </p:cNvPr>
          <p:cNvSpPr txBox="1">
            <a:spLocks/>
          </p:cNvSpPr>
          <p:nvPr/>
        </p:nvSpPr>
        <p:spPr>
          <a:xfrm>
            <a:off x="1024128" y="1890336"/>
            <a:ext cx="3131879" cy="8960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Wingdings 3" pitchFamily="18" charset="2"/>
              <a:buNone/>
            </a:pPr>
            <a:endParaRPr lang="zh-CN" altLang="en-US" sz="2400" dirty="0">
              <a:latin typeface="+mn-ea"/>
            </a:endParaRPr>
          </a:p>
        </p:txBody>
      </p:sp>
      <p:sp>
        <p:nvSpPr>
          <p:cNvPr id="10" name="文本框 9">
            <a:hlinkClick r:id="rId3" action="ppaction://hlinkfile"/>
            <a:extLst>
              <a:ext uri="{FF2B5EF4-FFF2-40B4-BE49-F238E27FC236}">
                <a16:creationId xmlns:a16="http://schemas.microsoft.com/office/drawing/2014/main" id="{FF0FB6C1-4E6C-4E05-9611-71E79960ECC1}"/>
              </a:ext>
            </a:extLst>
          </p:cNvPr>
          <p:cNvSpPr txBox="1"/>
          <p:nvPr/>
        </p:nvSpPr>
        <p:spPr>
          <a:xfrm>
            <a:off x="8070351" y="5374429"/>
            <a:ext cx="3121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水平直方图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972C94-CD98-40BE-8056-F6CEC9F7E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2" y="1915693"/>
            <a:ext cx="12012113" cy="34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3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zh-CN" altLang="zh-CN" dirty="0"/>
              <a:t>常用图表</a:t>
            </a:r>
            <a:r>
              <a:rPr lang="zh-CN" altLang="en-US" dirty="0"/>
              <a:t>举例</a:t>
            </a:r>
            <a:r>
              <a:rPr lang="en-US" altLang="zh-CN" dirty="0"/>
              <a:t>-</a:t>
            </a:r>
            <a:r>
              <a:rPr lang="zh-CN" altLang="en-US" dirty="0"/>
              <a:t>饼图</a:t>
            </a: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7BD7598D-1CB6-4D49-BD0B-A5B4DB954102}"/>
              </a:ext>
            </a:extLst>
          </p:cNvPr>
          <p:cNvSpPr txBox="1">
            <a:spLocks/>
          </p:cNvSpPr>
          <p:nvPr/>
        </p:nvSpPr>
        <p:spPr>
          <a:xfrm>
            <a:off x="1024128" y="1890336"/>
            <a:ext cx="3131879" cy="8960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Wingdings 3" pitchFamily="18" charset="2"/>
              <a:buNone/>
            </a:pPr>
            <a:endParaRPr lang="zh-CN" altLang="en-US" sz="2400" dirty="0">
              <a:latin typeface="+mn-ea"/>
            </a:endParaRPr>
          </a:p>
        </p:txBody>
      </p:sp>
      <p:sp>
        <p:nvSpPr>
          <p:cNvPr id="10" name="文本框 9">
            <a:hlinkClick r:id="rId3" action="ppaction://hlinkfile"/>
            <a:extLst>
              <a:ext uri="{FF2B5EF4-FFF2-40B4-BE49-F238E27FC236}">
                <a16:creationId xmlns:a16="http://schemas.microsoft.com/office/drawing/2014/main" id="{FF0FB6C1-4E6C-4E05-9611-71E79960ECC1}"/>
              </a:ext>
            </a:extLst>
          </p:cNvPr>
          <p:cNvSpPr txBox="1"/>
          <p:nvPr/>
        </p:nvSpPr>
        <p:spPr>
          <a:xfrm>
            <a:off x="8070351" y="5374429"/>
            <a:ext cx="3121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饼图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CEFA3A-041C-4E34-803D-A66E8E78D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98" y="2084831"/>
            <a:ext cx="10981486" cy="32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zh-CN" altLang="zh-CN" dirty="0"/>
              <a:t>常用图表</a:t>
            </a:r>
            <a:r>
              <a:rPr lang="zh-CN" altLang="en-US" dirty="0"/>
              <a:t>举例</a:t>
            </a:r>
            <a:r>
              <a:rPr lang="en-US" altLang="zh-CN" dirty="0"/>
              <a:t>-</a:t>
            </a:r>
            <a:r>
              <a:rPr lang="zh-CN" altLang="en-US" dirty="0"/>
              <a:t>圆环饼图</a:t>
            </a: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7BD7598D-1CB6-4D49-BD0B-A5B4DB954102}"/>
              </a:ext>
            </a:extLst>
          </p:cNvPr>
          <p:cNvSpPr txBox="1">
            <a:spLocks/>
          </p:cNvSpPr>
          <p:nvPr/>
        </p:nvSpPr>
        <p:spPr>
          <a:xfrm>
            <a:off x="1024128" y="1890336"/>
            <a:ext cx="3131879" cy="8960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Wingdings 3" pitchFamily="18" charset="2"/>
              <a:buNone/>
            </a:pPr>
            <a:endParaRPr lang="zh-CN" altLang="en-US" sz="2400" dirty="0">
              <a:latin typeface="+mn-ea"/>
            </a:endParaRPr>
          </a:p>
        </p:txBody>
      </p:sp>
      <p:sp>
        <p:nvSpPr>
          <p:cNvPr id="10" name="文本框 9">
            <a:hlinkClick r:id="rId3" action="ppaction://hlinkfile"/>
            <a:extLst>
              <a:ext uri="{FF2B5EF4-FFF2-40B4-BE49-F238E27FC236}">
                <a16:creationId xmlns:a16="http://schemas.microsoft.com/office/drawing/2014/main" id="{FF0FB6C1-4E6C-4E05-9611-71E79960ECC1}"/>
              </a:ext>
            </a:extLst>
          </p:cNvPr>
          <p:cNvSpPr txBox="1"/>
          <p:nvPr/>
        </p:nvSpPr>
        <p:spPr>
          <a:xfrm>
            <a:off x="8070351" y="5374429"/>
            <a:ext cx="3121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圆环饼图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3CBB71-332C-44DA-8618-793F118F0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95" y="2015564"/>
            <a:ext cx="11858090" cy="327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zh-CN" altLang="zh-CN" dirty="0"/>
              <a:t>常用图表</a:t>
            </a:r>
            <a:r>
              <a:rPr lang="zh-CN" altLang="en-US" dirty="0"/>
              <a:t>举例</a:t>
            </a:r>
            <a:r>
              <a:rPr lang="en-US" altLang="zh-CN" dirty="0"/>
              <a:t>-</a:t>
            </a:r>
            <a:r>
              <a:rPr lang="zh-CN" altLang="en-US" dirty="0"/>
              <a:t>玫瑰图</a:t>
            </a: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7BD7598D-1CB6-4D49-BD0B-A5B4DB954102}"/>
              </a:ext>
            </a:extLst>
          </p:cNvPr>
          <p:cNvSpPr txBox="1">
            <a:spLocks/>
          </p:cNvSpPr>
          <p:nvPr/>
        </p:nvSpPr>
        <p:spPr>
          <a:xfrm>
            <a:off x="1024128" y="1890336"/>
            <a:ext cx="3131879" cy="8960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Wingdings 3" pitchFamily="18" charset="2"/>
              <a:buNone/>
            </a:pPr>
            <a:endParaRPr lang="zh-CN" altLang="en-US" sz="2400" dirty="0">
              <a:latin typeface="+mn-ea"/>
            </a:endParaRPr>
          </a:p>
        </p:txBody>
      </p:sp>
      <p:sp>
        <p:nvSpPr>
          <p:cNvPr id="10" name="文本框 9">
            <a:hlinkClick r:id="rId3" action="ppaction://hlinkfile"/>
            <a:extLst>
              <a:ext uri="{FF2B5EF4-FFF2-40B4-BE49-F238E27FC236}">
                <a16:creationId xmlns:a16="http://schemas.microsoft.com/office/drawing/2014/main" id="{FF0FB6C1-4E6C-4E05-9611-71E79960ECC1}"/>
              </a:ext>
            </a:extLst>
          </p:cNvPr>
          <p:cNvSpPr txBox="1"/>
          <p:nvPr/>
        </p:nvSpPr>
        <p:spPr>
          <a:xfrm>
            <a:off x="8846050" y="3935294"/>
            <a:ext cx="3121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玫瑰图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4A4694-F379-4A66-9C34-E4ECC4EF2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11" y="1698032"/>
            <a:ext cx="7371417" cy="46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0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主题2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47390D41-DFBA-4525-BB8B-DD8D86D2C20E}" vid="{5C48A7B8-FDF7-485C-85FB-CAD10E7D55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6261</TotalTime>
  <Words>2041</Words>
  <Application>Microsoft Office PowerPoint</Application>
  <PresentationFormat>宽屏</PresentationFormat>
  <Paragraphs>142</Paragraphs>
  <Slides>14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主题2</vt:lpstr>
      <vt:lpstr>Python数据可视化--- pyecharts简介</vt:lpstr>
      <vt:lpstr>什么是pyecharts</vt:lpstr>
      <vt:lpstr>pyecharts图形绘制过程</vt:lpstr>
      <vt:lpstr>常用图表举例-柱状图</vt:lpstr>
      <vt:lpstr>常用图表举例-并列柱状图</vt:lpstr>
      <vt:lpstr>常用图表举例-水平直方图</vt:lpstr>
      <vt:lpstr>常用图表举例-饼图</vt:lpstr>
      <vt:lpstr>常用图表举例-圆环饼图</vt:lpstr>
      <vt:lpstr>常用图表举例-玫瑰图</vt:lpstr>
      <vt:lpstr>常用图表举例-漏斗图</vt:lpstr>
      <vt:lpstr>常用图表举例-K线图</vt:lpstr>
      <vt:lpstr>常用图表举例-仪表盘图</vt:lpstr>
      <vt:lpstr>常用图表—其他</vt:lpstr>
      <vt:lpstr>Pyecharts例子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文件操作</dc:title>
  <dc:creator>秦 珀石</dc:creator>
  <cp:lastModifiedBy>秦 珀石</cp:lastModifiedBy>
  <cp:revision>125</cp:revision>
  <dcterms:created xsi:type="dcterms:W3CDTF">2020-05-26T06:10:45Z</dcterms:created>
  <dcterms:modified xsi:type="dcterms:W3CDTF">2022-03-29T06:09:49Z</dcterms:modified>
</cp:coreProperties>
</file>