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332" r:id="rId6"/>
    <p:sldId id="371" r:id="rId7"/>
    <p:sldId id="372" r:id="rId8"/>
    <p:sldId id="363" r:id="rId9"/>
    <p:sldId id="364" r:id="rId10"/>
    <p:sldId id="365" r:id="rId11"/>
    <p:sldId id="366" r:id="rId12"/>
    <p:sldId id="367" r:id="rId13"/>
    <p:sldId id="373" r:id="rId14"/>
    <p:sldId id="374" r:id="rId15"/>
    <p:sldId id="375" r:id="rId16"/>
    <p:sldId id="333" r:id="rId17"/>
    <p:sldId id="368" r:id="rId18"/>
    <p:sldId id="334" r:id="rId19"/>
    <p:sldId id="378" r:id="rId20"/>
    <p:sldId id="379" r:id="rId21"/>
    <p:sldId id="380" r:id="rId22"/>
    <p:sldId id="376" r:id="rId23"/>
    <p:sldId id="382" r:id="rId24"/>
    <p:sldId id="381" r:id="rId25"/>
    <p:sldId id="383" r:id="rId26"/>
    <p:sldId id="369" r:id="rId27"/>
    <p:sldId id="384" r:id="rId28"/>
    <p:sldId id="335" r:id="rId29"/>
    <p:sldId id="336" r:id="rId30"/>
    <p:sldId id="337" r:id="rId31"/>
    <p:sldId id="339" r:id="rId32"/>
    <p:sldId id="388" r:id="rId33"/>
    <p:sldId id="385" r:id="rId34"/>
    <p:sldId id="386" r:id="rId35"/>
    <p:sldId id="340" r:id="rId36"/>
    <p:sldId id="38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FF"/>
    <a:srgbClr val="2974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1259" autoAdjust="0"/>
  </p:normalViewPr>
  <p:slideViewPr>
    <p:cSldViewPr snapToGrid="0">
      <p:cViewPr varScale="1">
        <p:scale>
          <a:sx n="150" d="100"/>
          <a:sy n="150" d="100"/>
        </p:scale>
        <p:origin x="552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48B4C-2B84-49BC-96D0-5495FBB154FE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F16B-EBDF-4C6F-982A-ECA451DC68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7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54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zh-CN" altLang="zh-CN" sz="1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模块处理字符串的函数已经被字符串对象的方法替代。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187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90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89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86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76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85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51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46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62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6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17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err="1"/>
              <a:t>Kde</a:t>
            </a:r>
            <a:r>
              <a:rPr lang="zh-CN" altLang="en-US" sz="1200" b="1" dirty="0"/>
              <a:t>是否显示密度曲线</a:t>
            </a:r>
            <a:endParaRPr lang="en-US" altLang="zh-CN" sz="1200" b="1" dirty="0"/>
          </a:p>
          <a:p>
            <a:r>
              <a:rPr lang="en-US" altLang="zh-CN" sz="1200" b="1" dirty="0"/>
              <a:t>Stat=‘percent’</a:t>
            </a:r>
            <a:r>
              <a:rPr lang="zh-CN" altLang="en-US" sz="1200" b="1" dirty="0"/>
              <a:t>显示百分比，所有柱子之和为</a:t>
            </a:r>
            <a:r>
              <a:rPr lang="en-US" altLang="zh-CN" sz="1200" b="1" dirty="0"/>
              <a:t>100%</a:t>
            </a:r>
          </a:p>
          <a:p>
            <a:endParaRPr lang="en-US" altLang="zh-CN" sz="1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613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50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paddle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模式使用需安装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paddlepaddle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-tiny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549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34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TF-IDF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有两层意思，一层是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“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词频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”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Term Frequency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，缩写为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），另一层是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“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逆文档频率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”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Inverse Document Frequency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，缩写为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IDF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）。需要语料库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TF-IDF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的主要思想是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：如果某个单词在一篇文章中出现的频率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TF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高，并且在其他文章中很少出现，则认为此词或者短语具有很好的类别区分能力，适合用来分类。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F33B45"/>
                </a:solidFill>
                <a:effectLst/>
                <a:latin typeface="-apple-system"/>
              </a:rPr>
              <a:t>词频（</a:t>
            </a:r>
            <a:r>
              <a:rPr lang="en-US" altLang="zh-CN" b="1" i="0" dirty="0">
                <a:solidFill>
                  <a:srgbClr val="F33B45"/>
                </a:solidFill>
                <a:effectLst/>
                <a:latin typeface="-apple-system"/>
              </a:rPr>
              <a:t>TF</a:t>
            </a:r>
            <a:r>
              <a:rPr lang="zh-CN" altLang="en-US" b="1" i="0" dirty="0">
                <a:solidFill>
                  <a:srgbClr val="F33B45"/>
                </a:solidFill>
                <a:effectLst/>
                <a:latin typeface="-apple-system"/>
              </a:rPr>
              <a:t>）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表示词条（关键字）在文本中出现的频率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。这个数字通常会被归一化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一般是词频除以文章总词数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以防止它偏向长的文件。</a:t>
            </a:r>
          </a:p>
          <a:p>
            <a:pPr algn="l"/>
            <a:r>
              <a:rPr lang="zh-CN" altLang="en-US" b="1" i="0" dirty="0">
                <a:solidFill>
                  <a:srgbClr val="F33B45"/>
                </a:solidFill>
                <a:effectLst/>
                <a:latin typeface="-apple-system"/>
              </a:rPr>
              <a:t>逆向文件频率 </a:t>
            </a:r>
            <a:r>
              <a:rPr lang="en-US" altLang="zh-CN" b="1" i="0" dirty="0">
                <a:solidFill>
                  <a:srgbClr val="F33B45"/>
                </a:solidFill>
                <a:effectLst/>
                <a:latin typeface="-apple-system"/>
              </a:rPr>
              <a:t>(IDF)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：某一特定词语的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IDF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，可以由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总文件数目除以包含该词语的文件的数目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再将得到的商取对数得到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。如果包含词条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的文档越少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IDF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越大，则说明词条具有很好的类别区分能力。</a:t>
            </a:r>
          </a:p>
          <a:p>
            <a:r>
              <a:rPr lang="en-US" altLang="zh-CN" dirty="0" err="1"/>
              <a:t>TextRank</a:t>
            </a:r>
            <a:r>
              <a:rPr lang="zh-CN" altLang="en-US" dirty="0"/>
              <a:t>算法是一种基于图的用于关键词抽取和文档摘要的排序算法，由谷歌的网页重要性排序算法</a:t>
            </a:r>
            <a:r>
              <a:rPr lang="en-US" altLang="zh-CN" dirty="0"/>
              <a:t>PageRank</a:t>
            </a:r>
            <a:r>
              <a:rPr lang="zh-CN" altLang="en-US" dirty="0"/>
              <a:t>算法改进而来，它利用一篇文档内部的词语间的共现信息</a:t>
            </a:r>
            <a:r>
              <a:rPr lang="en-US" altLang="zh-CN" dirty="0"/>
              <a:t>(</a:t>
            </a:r>
            <a:r>
              <a:rPr lang="zh-CN" altLang="en-US" dirty="0"/>
              <a:t>语义</a:t>
            </a:r>
            <a:r>
              <a:rPr lang="en-US" altLang="zh-CN" dirty="0"/>
              <a:t>)</a:t>
            </a:r>
            <a:r>
              <a:rPr lang="zh-CN" altLang="en-US" dirty="0"/>
              <a:t>便可以抽取关键词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822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5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1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2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058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38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5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encoding -- </a:t>
            </a:r>
            <a:r>
              <a:rPr lang="zh-CN" altLang="en-US" dirty="0"/>
              <a:t>要使用的编码，如</a:t>
            </a:r>
            <a:r>
              <a:rPr lang="en-US" altLang="zh-CN" dirty="0"/>
              <a:t>"UTF-8"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errors -- </a:t>
            </a:r>
            <a:r>
              <a:rPr lang="zh-CN" altLang="en-US" dirty="0"/>
              <a:t>设置不同错误的处理方案。默认为 </a:t>
            </a:r>
            <a:r>
              <a:rPr lang="en-US" altLang="zh-CN" dirty="0"/>
              <a:t>'strict',</a:t>
            </a:r>
            <a:r>
              <a:rPr lang="zh-CN" altLang="en-US" dirty="0"/>
              <a:t>意为编码错误引起一个</a:t>
            </a:r>
            <a:r>
              <a:rPr lang="en-US" altLang="zh-CN" dirty="0" err="1"/>
              <a:t>UnicodeError</a:t>
            </a:r>
            <a:r>
              <a:rPr lang="zh-CN" altLang="en-US" dirty="0"/>
              <a:t>。 其他可能得值有 </a:t>
            </a:r>
            <a:r>
              <a:rPr lang="en-US" altLang="zh-CN" dirty="0"/>
              <a:t>'ignore', 'replace', '</a:t>
            </a:r>
            <a:r>
              <a:rPr lang="en-US" altLang="zh-CN" dirty="0" err="1"/>
              <a:t>xmlcharrefreplace</a:t>
            </a:r>
            <a:r>
              <a:rPr lang="en-US" altLang="zh-CN" dirty="0"/>
              <a:t>', '</a:t>
            </a:r>
            <a:r>
              <a:rPr lang="en-US" altLang="zh-CN" dirty="0" err="1"/>
              <a:t>backslashreplace</a:t>
            </a:r>
            <a:r>
              <a:rPr lang="en-US" altLang="zh-CN" dirty="0"/>
              <a:t>' </a:t>
            </a:r>
            <a:r>
              <a:rPr lang="zh-CN" altLang="en-US" dirty="0"/>
              <a:t>以及通过 </a:t>
            </a:r>
            <a:r>
              <a:rPr lang="en-US" altLang="zh-CN" dirty="0" err="1"/>
              <a:t>codecs.register_error</a:t>
            </a:r>
            <a:r>
              <a:rPr lang="en-US" altLang="zh-CN" dirty="0"/>
              <a:t>() </a:t>
            </a:r>
            <a:r>
              <a:rPr lang="zh-CN" altLang="en-US" dirty="0"/>
              <a:t>注册的任何值。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23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前缀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一般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中用，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中，所有字符串默认都是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unicode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字符串。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前缀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常用于特殊的字符如换行符、正则表达式、文件路径。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本身就是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bytes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类，所以可不用前缀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sz="1200" dirty="0"/>
              <a:t>前缀</a:t>
            </a:r>
            <a:r>
              <a:rPr lang="en-US" altLang="zh-CN" sz="1200" dirty="0"/>
              <a:t>f</a:t>
            </a:r>
            <a:r>
              <a:rPr lang="zh-CN" altLang="en-US" sz="1200" dirty="0"/>
              <a:t>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Python3.6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新加特性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DF16B-EBDF-4C6F-982A-ECA451DC68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1FE14BB-1FB5-4BBA-949C-51D9514D020C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8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82419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93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14BB-1FB5-4BBA-949C-51D9514D020C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2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7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7509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9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6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5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2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519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5"/>
            <a:ext cx="4389120" cy="4085105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206"/>
            <a:ext cx="2414579" cy="14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95847" y="6470704"/>
            <a:ext cx="2154143" cy="274320"/>
          </a:xfrm>
        </p:spPr>
        <p:txBody>
          <a:bodyPr/>
          <a:lstStyle/>
          <a:p>
            <a:fld id="{41FE14BB-1FB5-4BBA-949C-51D9514D020C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78" y="4231176"/>
            <a:ext cx="277172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5847" y="6465793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FE14BB-1FB5-4BBA-949C-51D9514D020C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4FC91F-385C-486D-82E1-15AFC116E17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1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series.html#string-handli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xsjy/jieb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amueller.github.io/word_cloud/referenc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textblob.readthedocs.org/en/latest/" TargetMode="External"/><Relationship Id="rId13" Type="http://schemas.openxmlformats.org/officeDocument/2006/relationships/hyperlink" Target="https://github.com/PetrochukM/PyTorch-NLP" TargetMode="External"/><Relationship Id="rId3" Type="http://schemas.openxmlformats.org/officeDocument/2006/relationships/hyperlink" Target="https://github.com/nltk/nltk" TargetMode="External"/><Relationship Id="rId7" Type="http://schemas.openxmlformats.org/officeDocument/2006/relationships/hyperlink" Target="https://github.com/isnowfy/snownlp" TargetMode="External"/><Relationship Id="rId12" Type="http://schemas.openxmlformats.org/officeDocument/2006/relationships/hyperlink" Target="https://github.com/explosion/spaCy" TargetMode="External"/><Relationship Id="rId2" Type="http://schemas.openxmlformats.org/officeDocument/2006/relationships/hyperlink" Target="https://github.com/mozillazg/python-piny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lips/pattern" TargetMode="External"/><Relationship Id="rId11" Type="http://schemas.openxmlformats.org/officeDocument/2006/relationships/hyperlink" Target="https://github.com/RaRe-Technologies/gensim" TargetMode="External"/><Relationship Id="rId5" Type="http://schemas.openxmlformats.org/officeDocument/2006/relationships/hyperlink" Target="https://github.com/saffsd/langid.py" TargetMode="External"/><Relationship Id="rId10" Type="http://schemas.openxmlformats.org/officeDocument/2006/relationships/hyperlink" Target="https://github.com/thunlp/THULAC-Python" TargetMode="External"/><Relationship Id="rId4" Type="http://schemas.openxmlformats.org/officeDocument/2006/relationships/hyperlink" Target="https://github.com/fxsjy/jieba" TargetMode="External"/><Relationship Id="rId9" Type="http://schemas.openxmlformats.org/officeDocument/2006/relationships/hyperlink" Target="https://github.com/2shou/TextGrocery" TargetMode="External"/><Relationship Id="rId14" Type="http://schemas.openxmlformats.org/officeDocument/2006/relationships/hyperlink" Target="https://github.com/stanfordnlp/stanfordnl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61870" y="4960137"/>
            <a:ext cx="7967730" cy="146304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数据处理</a:t>
            </a:r>
            <a:r>
              <a:rPr lang="en-US" altLang="zh-CN" dirty="0"/>
              <a:t>---</a:t>
            </a:r>
            <a:br>
              <a:rPr lang="en-US" altLang="zh-CN" dirty="0"/>
            </a:br>
            <a:r>
              <a:rPr lang="zh-CN" altLang="en-US" sz="5400" dirty="0"/>
              <a:t>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54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2459F-FBF1-4E2E-A1A8-548765D6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字符串的拆分和组合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F6A158-2299-4212-BEB1-32C1CC275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1790701"/>
            <a:ext cx="11688233" cy="4518660"/>
          </a:xfrm>
        </p:spPr>
        <p:txBody>
          <a:bodyPr>
            <a:norm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str.split(sep=None, maxsplit=-1)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按指定字符（默认为空格）分割字符串，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						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返回列表</a:t>
            </a: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maxsplit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为最大分割次数，默认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				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，无限制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str.rsplit(sep=None, maxsplit=-1)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从右侧按指定字符分割字符串，返回列表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str.partition(sep)       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根据分隔符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sep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分割字符串为两部分，返回元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					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left, sep, right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str.rpartition(sep)      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根据分隔符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sep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从右侧分割字符串为两部分，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					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返回元组（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left, sep, right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str.splitlines([keepends])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按行分割字符串，返回列表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str.join(iterable)       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组合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iterable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中的各元素成字符串，若包含非</a:t>
            </a:r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					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字符串元素，则导致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TypeError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81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2459F-FBF1-4E2E-A1A8-548765D6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字符串的翻译和转换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5A8C8E-C3B5-43F3-8581-E4A1AEDA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95" y="1803400"/>
            <a:ext cx="10706438" cy="1143000"/>
          </a:xfrm>
        </p:spPr>
        <p:txBody>
          <a:bodyPr/>
          <a:lstStyle/>
          <a:p>
            <a:r>
              <a:rPr lang="en-US" altLang="zh-CN" sz="2800" dirty="0"/>
              <a:t>static str.maketrans(</a:t>
            </a:r>
            <a:r>
              <a:rPr lang="en-US" altLang="zh-CN" sz="2800" dirty="0" err="1"/>
              <a:t>intab,outtab</a:t>
            </a:r>
            <a:r>
              <a:rPr lang="en-US" altLang="zh-CN" sz="2800" dirty="0"/>
              <a:t>[,</a:t>
            </a:r>
            <a:r>
              <a:rPr lang="en-US" altLang="zh-CN" sz="2800" dirty="0" err="1"/>
              <a:t>delchars</a:t>
            </a:r>
            <a:r>
              <a:rPr lang="en-US" altLang="zh-CN" sz="2800" dirty="0"/>
              <a:t>])		#</a:t>
            </a:r>
            <a:r>
              <a:rPr lang="zh-CN" altLang="en-US" sz="2800" dirty="0"/>
              <a:t>创建转换表</a:t>
            </a:r>
            <a:endParaRPr lang="en-US" altLang="zh-CN" sz="2800" dirty="0"/>
          </a:p>
          <a:p>
            <a:r>
              <a:rPr lang="en-US" altLang="zh-CN" sz="2800" dirty="0" err="1"/>
              <a:t>str.translate</a:t>
            </a:r>
            <a:r>
              <a:rPr lang="en-US" altLang="zh-CN" sz="2800" dirty="0"/>
              <a:t>(table)						#</a:t>
            </a:r>
            <a:r>
              <a:rPr lang="zh-CN" altLang="en-US" sz="2800" dirty="0"/>
              <a:t>根据转换表转换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9AF5E0A-D931-44CA-95C0-E1BB47324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08" y="2836430"/>
            <a:ext cx="10810341" cy="35467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F9F4D23-C42A-45C4-B7D0-2AA643F4F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686" y="6038715"/>
            <a:ext cx="4523148" cy="68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3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078A5-D02B-4C7E-A77C-88A20BC8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字符串及其编码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1C1509-8743-4549-8E84-51BB692FB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257" y="1779430"/>
            <a:ext cx="11382520" cy="2006959"/>
          </a:xfrm>
        </p:spPr>
        <p:txBody>
          <a:bodyPr/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		#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内置函数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可以把字符转换为对应的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chr()		#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内置函数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可以把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码转换为对应的字符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str.encode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(encoding=‘UTF-8’,errors=‘strict’) 	#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以指定的编码格式编码字符串。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str.decode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(encoding='UTF-8',errors='strict’)		#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指定的编码格式解码字符串。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A804EA-5E70-4429-AC46-04F69D50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032" y="3718338"/>
            <a:ext cx="7686895" cy="31396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CF3E65-78ED-4C58-AFB2-7CA38630A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096" y="4062376"/>
            <a:ext cx="1527757" cy="4522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2C1F507-A5CB-44BB-9C77-AF19CB7E7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096" y="4867080"/>
            <a:ext cx="785613" cy="3817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7B2C8AC-1614-4C94-AFF1-E5079E6735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9096" y="5601265"/>
            <a:ext cx="8662742" cy="49936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4D1689C-4B93-4739-BB28-6F34519C0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9096" y="6413221"/>
            <a:ext cx="785612" cy="4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6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8B878-B74E-41D0-90C3-28372FEE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字符串前缀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370CA-2F75-433B-B4CD-7D19CC498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33" y="2084832"/>
            <a:ext cx="11264721" cy="4023360"/>
          </a:xfrm>
        </p:spPr>
        <p:txBody>
          <a:bodyPr/>
          <a:lstStyle/>
          <a:p>
            <a:r>
              <a:rPr lang="zh-CN" altLang="en-US" sz="2400" dirty="0"/>
              <a:t>前缀</a:t>
            </a:r>
            <a:r>
              <a:rPr lang="en-US" altLang="zh-CN" sz="2400" dirty="0"/>
              <a:t>u</a:t>
            </a:r>
            <a:r>
              <a:rPr lang="zh-CN" altLang="en-US" sz="2400" dirty="0"/>
              <a:t>：表示该字符串是</a:t>
            </a:r>
            <a:r>
              <a:rPr lang="en-US" altLang="zh-CN" sz="2400" dirty="0" err="1"/>
              <a:t>unicode</a:t>
            </a:r>
            <a:r>
              <a:rPr lang="zh-CN" altLang="en-US" sz="2400" dirty="0"/>
              <a:t>编码，防止因为编码问题，导致中文出现乱码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sz="2400" dirty="0"/>
              <a:t>前缀</a:t>
            </a:r>
            <a:r>
              <a:rPr lang="en-US" altLang="zh-CN" sz="2400" dirty="0"/>
              <a:t>r</a:t>
            </a:r>
            <a:r>
              <a:rPr lang="zh-CN" altLang="en-US" sz="2400" dirty="0"/>
              <a:t>：表示该字符串是原始字符串，即</a:t>
            </a:r>
            <a:r>
              <a:rPr lang="en-US" altLang="zh-CN" sz="2400" dirty="0"/>
              <a:t>\</a:t>
            </a:r>
            <a:r>
              <a:rPr lang="zh-CN" altLang="en-US" sz="2400" dirty="0"/>
              <a:t>不是转义符，只是单纯的一个符号。</a:t>
            </a:r>
            <a:endParaRPr lang="en-US" altLang="zh-CN" sz="2400" dirty="0"/>
          </a:p>
          <a:p>
            <a:r>
              <a:rPr lang="zh-CN" altLang="en-US" sz="2400" dirty="0"/>
              <a:t>前缀</a:t>
            </a:r>
            <a:r>
              <a:rPr lang="en-US" altLang="zh-CN" sz="2400" dirty="0"/>
              <a:t>b</a:t>
            </a:r>
            <a:r>
              <a:rPr lang="zh-CN" altLang="en-US" sz="2400" dirty="0"/>
              <a:t>：表示该字符串是</a:t>
            </a:r>
            <a:r>
              <a:rPr lang="en-US" altLang="zh-CN" sz="2400" dirty="0"/>
              <a:t>bytes</a:t>
            </a:r>
            <a:r>
              <a:rPr lang="zh-CN" altLang="en-US" sz="2400" dirty="0"/>
              <a:t>类型。</a:t>
            </a:r>
            <a:endParaRPr lang="en-US" altLang="zh-CN" sz="2400" dirty="0"/>
          </a:p>
          <a:p>
            <a:r>
              <a:rPr lang="zh-CN" altLang="en-US" sz="2400" dirty="0"/>
              <a:t>前缀</a:t>
            </a:r>
            <a:r>
              <a:rPr lang="en-US" altLang="zh-CN" sz="2400" dirty="0"/>
              <a:t>f</a:t>
            </a:r>
            <a:r>
              <a:rPr lang="zh-CN" altLang="en-US" sz="2400" dirty="0"/>
              <a:t>：用来格式化字符串。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193016-A20F-4CB0-BF8D-2D4C5A2E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303" y="4132689"/>
            <a:ext cx="6158703" cy="24559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85145D-046D-498C-A5A3-F51965C80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074" y="4663119"/>
            <a:ext cx="2567981" cy="8619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6DFE90-74EE-48FF-9C7C-CC57E4489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1412" y="6147998"/>
            <a:ext cx="3275487" cy="5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3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6CE17-F349-42D9-9F8A-04EFF74D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字符串和文本处理的相关模块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182E7-809F-4327-8083-4AF1FA7C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056" y="2004811"/>
            <a:ext cx="10783910" cy="4304549"/>
          </a:xfrm>
        </p:spPr>
        <p:txBody>
          <a:bodyPr>
            <a:norm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模块：包含若干字符集常量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re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模块：正则表达式处理。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en-US" altLang="zh-CN" sz="28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difflib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模块：比较字符串的差异。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en-US" altLang="zh-CN" sz="28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textwrap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模块：格式化文本段落。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unicodedata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模块：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Unicode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字符库。</a:t>
            </a:r>
            <a:endParaRPr lang="en-US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codecs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模块：字符编码处理。</a:t>
            </a:r>
            <a:endParaRPr lang="en-US" altLang="zh-CN" sz="2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en-US" altLang="zh-CN" sz="2800" b="1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gettext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模块：语言国际化。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35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19F0B-434A-454F-A248-443AB87D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模块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AF0BDEF-39A9-46EA-B117-69695435F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379027"/>
              </p:ext>
            </p:extLst>
          </p:nvPr>
        </p:nvGraphicFramePr>
        <p:xfrm>
          <a:off x="989526" y="1790162"/>
          <a:ext cx="10592874" cy="4576294"/>
        </p:xfrm>
        <a:graphic>
          <a:graphicData uri="http://schemas.openxmlformats.org/drawingml/2006/table">
            <a:tbl>
              <a:tblPr/>
              <a:tblGrid>
                <a:gridCol w="3446357">
                  <a:extLst>
                    <a:ext uri="{9D8B030D-6E8A-4147-A177-3AD203B41FA5}">
                      <a16:colId xmlns:a16="http://schemas.microsoft.com/office/drawing/2014/main" val="2744462764"/>
                    </a:ext>
                  </a:extLst>
                </a:gridCol>
                <a:gridCol w="7146517">
                  <a:extLst>
                    <a:ext uri="{9D8B030D-6E8A-4147-A177-3AD203B41FA5}">
                      <a16:colId xmlns:a16="http://schemas.microsoft.com/office/drawing/2014/main" val="3900549228"/>
                    </a:ext>
                  </a:extLst>
                </a:gridCol>
              </a:tblGrid>
              <a:tr h="447362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effectLst/>
                        </a:rPr>
                        <a:t>常数</a:t>
                      </a: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effectLst/>
                        </a:rPr>
                        <a:t>含义</a:t>
                      </a: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77029"/>
                  </a:ext>
                </a:extLst>
              </a:tr>
              <a:tr h="447362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string.ascii_lowercase</a:t>
                      </a:r>
                      <a:endParaRPr lang="en-US" sz="2400" dirty="0">
                        <a:effectLst/>
                      </a:endParaRP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‘</a:t>
                      </a:r>
                      <a:r>
                        <a:rPr lang="en-US" sz="2400" dirty="0" err="1">
                          <a:effectLst/>
                        </a:rPr>
                        <a:t>abcdefghijklmnopqrstuvwxyz</a:t>
                      </a:r>
                      <a:r>
                        <a:rPr lang="en-US" sz="2400" dirty="0">
                          <a:effectLst/>
                        </a:rPr>
                        <a:t>’</a:t>
                      </a: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79808"/>
                  </a:ext>
                </a:extLst>
              </a:tr>
              <a:tr h="498699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string.ascii_uppercase</a:t>
                      </a:r>
                      <a:endParaRPr lang="en-US" sz="2400" dirty="0">
                        <a:effectLst/>
                      </a:endParaRP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‘</a:t>
                      </a:r>
                      <a:r>
                        <a:rPr lang="en-US" sz="2400" dirty="0">
                          <a:effectLst/>
                        </a:rPr>
                        <a:t>ABCDEFGHIJKLMNOPQRSTUVWXYZ’</a:t>
                      </a: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433549"/>
                  </a:ext>
                </a:extLst>
              </a:tr>
              <a:tr h="447362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string.ascii_letters</a:t>
                      </a: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ascii_lowercase</a:t>
                      </a:r>
                      <a:r>
                        <a:rPr lang="zh-CN" altLang="en-US" sz="2400" dirty="0">
                          <a:effectLst/>
                        </a:rPr>
                        <a:t>和</a:t>
                      </a:r>
                      <a:r>
                        <a:rPr lang="en-US" sz="2400" dirty="0" err="1">
                          <a:effectLst/>
                        </a:rPr>
                        <a:t>ascii_uppercase</a:t>
                      </a:r>
                      <a:r>
                        <a:rPr lang="zh-CN" altLang="en-US" sz="2400" dirty="0">
                          <a:effectLst/>
                        </a:rPr>
                        <a:t>常量的连接串</a:t>
                      </a: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47249"/>
                  </a:ext>
                </a:extLst>
              </a:tr>
              <a:tr h="447362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string.digits</a:t>
                      </a: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‘’0123456789’</a:t>
                      </a: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132129"/>
                  </a:ext>
                </a:extLst>
              </a:tr>
              <a:tr h="447362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string.hexdigits</a:t>
                      </a: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‘0123456789</a:t>
                      </a:r>
                      <a:r>
                        <a:rPr lang="en-US" sz="2400" dirty="0">
                          <a:effectLst/>
                        </a:rPr>
                        <a:t>abcdefABCDEF’</a:t>
                      </a: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220491"/>
                  </a:ext>
                </a:extLst>
              </a:tr>
              <a:tr h="447362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string.octdigits</a:t>
                      </a: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‘01234567’</a:t>
                      </a: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05932"/>
                  </a:ext>
                </a:extLst>
              </a:tr>
              <a:tr h="447362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string.punctuation</a:t>
                      </a:r>
                      <a:endParaRPr lang="en-US" sz="2400" dirty="0">
                        <a:effectLst/>
                      </a:endParaRP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'!"#$%&amp;\'()*+,-./:;&lt;=&gt;?@[\\]^_`{|}~’(</a:t>
                      </a:r>
                      <a:r>
                        <a:rPr lang="zh-CN" altLang="en-US" sz="2400" dirty="0">
                          <a:effectLst/>
                        </a:rPr>
                        <a:t>所有标点</a:t>
                      </a:r>
                      <a:r>
                        <a:rPr lang="en-US" altLang="zh-CN" sz="2400" dirty="0">
                          <a:effectLst/>
                        </a:rPr>
                        <a:t>)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66339"/>
                  </a:ext>
                </a:extLst>
              </a:tr>
              <a:tr h="498699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string.printable</a:t>
                      </a:r>
                      <a:endParaRPr lang="en-US" sz="2400" dirty="0">
                        <a:effectLst/>
                      </a:endParaRP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ffectLst/>
                        </a:rPr>
                        <a:t>所有可打印的字符</a:t>
                      </a: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598113"/>
                  </a:ext>
                </a:extLst>
              </a:tr>
              <a:tr h="447362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string.whitespace</a:t>
                      </a: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ffectLst/>
                        </a:rPr>
                        <a:t>所有空白字符</a:t>
                      </a:r>
                      <a:r>
                        <a:rPr lang="pt-BR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2400" dirty="0">
                          <a:effectLst/>
                        </a:rPr>
                        <a:t>‘\t\n\x0b\x0c\r ‘</a:t>
                      </a:r>
                    </a:p>
                  </a:txBody>
                  <a:tcPr marL="57467" marR="57467" marT="28734" marB="2873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58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06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43901-BE18-4C62-A608-9EFCC1D6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</a:t>
            </a:r>
            <a:r>
              <a:rPr lang="zh-CN" altLang="en-US" dirty="0"/>
              <a:t>模块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87613E-B87B-488A-8405-47DCF9FD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94456"/>
            <a:ext cx="10266351" cy="45161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提供 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Perl 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风格的正则表达式模式，使 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Helvetica Neue"/>
              </a:rPr>
              <a:t>Python 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Helvetica Neue"/>
              </a:rPr>
              <a:t>语言拥有全部的正则表达式功能。</a:t>
            </a:r>
            <a:endParaRPr lang="en-US" altLang="zh-CN" sz="3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正则表达式是由普通字符以及特殊字符（称为元字符）组成的“规则字符串”，这个“规则字符串”用来表达对字符串的一种过滤逻辑。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正则表达式的作用：</a:t>
            </a:r>
            <a:endParaRPr lang="en-US" altLang="zh-CN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/>
              <a:t>快速高效的查找与分析字符串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/>
              <a:t>进行有规律查找比对字符串，也叫：模式匹配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800" dirty="0"/>
              <a:t>具有查找、比对、匹配、替换、插入、添加、删除等能力。</a:t>
            </a:r>
          </a:p>
        </p:txBody>
      </p:sp>
    </p:spTree>
    <p:extLst>
      <p:ext uri="{BB962C8B-B14F-4D97-AF65-F5344CB8AC3E}">
        <p14:creationId xmlns:p14="http://schemas.microsoft.com/office/powerpoint/2010/main" val="146871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0996C-77DC-4475-8464-31D9D911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正则表达式模式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104748-6E6C-4F8B-9730-A3CC8A2E92C6}"/>
              </a:ext>
            </a:extLst>
          </p:cNvPr>
          <p:cNvSpPr txBox="1"/>
          <p:nvPr/>
        </p:nvSpPr>
        <p:spPr>
          <a:xfrm>
            <a:off x="691166" y="2258094"/>
            <a:ext cx="1134199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00"/>
                </a:solidFill>
                <a:effectLst/>
                <a:latin typeface="Helvetica Neue"/>
              </a:rPr>
              <a:t>字母和数字表示他们自身。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00"/>
                </a:solidFill>
                <a:effectLst/>
                <a:latin typeface="Helvetica Neue"/>
              </a:rPr>
              <a:t>多数字母和数字前加一个反斜杠时会拥有不同的含义。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00"/>
                </a:solidFill>
                <a:effectLst/>
                <a:latin typeface="Helvetica Neue"/>
              </a:rPr>
              <a:t>标点符号只有被转义时才匹配自身，否则它们表示特殊的含义。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00"/>
                </a:solidFill>
                <a:effectLst/>
                <a:latin typeface="Helvetica Neue"/>
              </a:rPr>
              <a:t>反斜杠本身需要使用反斜杠转义。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00"/>
                </a:solidFill>
                <a:effectLst/>
                <a:latin typeface="Helvetica Neue"/>
              </a:rPr>
              <a:t>由于正则表达式通常都包含反斜杠，所以你最好使用原始字符串来表示（加前缀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Helvetica Neue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Helvetica Neue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71323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AB0BBF6-0D6B-407C-91A2-0EDD00E3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匹配单个字符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41CD96D-4DC7-48CA-B9E9-81BE81402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985861"/>
              </p:ext>
            </p:extLst>
          </p:nvPr>
        </p:nvGraphicFramePr>
        <p:xfrm>
          <a:off x="785612" y="1839819"/>
          <a:ext cx="10826839" cy="45309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9070">
                  <a:extLst>
                    <a:ext uri="{9D8B030D-6E8A-4147-A177-3AD203B41FA5}">
                      <a16:colId xmlns:a16="http://schemas.microsoft.com/office/drawing/2014/main" val="1114634878"/>
                    </a:ext>
                  </a:extLst>
                </a:gridCol>
                <a:gridCol w="8267769">
                  <a:extLst>
                    <a:ext uri="{9D8B030D-6E8A-4147-A177-3AD203B41FA5}">
                      <a16:colId xmlns:a16="http://schemas.microsoft.com/office/drawing/2014/main" val="4092310102"/>
                    </a:ext>
                  </a:extLst>
                </a:gridCol>
              </a:tblGrid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字符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功能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171449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匹配任意</a:t>
                      </a:r>
                      <a:r>
                        <a:rPr lang="en-US" altLang="zh-C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个字符（除了</a:t>
                      </a:r>
                      <a:r>
                        <a:rPr lang="en-US" altLang="zh-C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\n</a:t>
                      </a:r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59186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 ]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匹配</a:t>
                      </a:r>
                      <a:r>
                        <a:rPr lang="en-US" altLang="zh-C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 ]</a:t>
                      </a:r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中列举的字符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310121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\d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匹配数字，即</a:t>
                      </a:r>
                      <a:r>
                        <a:rPr lang="en-US" altLang="zh-C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0-9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6298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\D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匹配非数字，即不是数字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01498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\s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匹配空白，即空格，</a:t>
                      </a:r>
                      <a:r>
                        <a:rPr lang="en-US" altLang="zh-C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tab</a:t>
                      </a:r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键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038970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\S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匹配非空白字符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196335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\w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匹配单词字符，即</a:t>
                      </a:r>
                      <a:r>
                        <a:rPr lang="en-US" altLang="zh-C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a-z</a:t>
                      </a:r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A-Z</a:t>
                      </a:r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0-9</a:t>
                      </a:r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8252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\W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匹配非单词字符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04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65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AB0BBF6-0D6B-407C-91A2-0EDD00E3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匹配多个字符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41CD96D-4DC7-48CA-B9E9-81BE81402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772507"/>
              </p:ext>
            </p:extLst>
          </p:nvPr>
        </p:nvGraphicFramePr>
        <p:xfrm>
          <a:off x="768441" y="2299165"/>
          <a:ext cx="10826839" cy="3255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9070">
                  <a:extLst>
                    <a:ext uri="{9D8B030D-6E8A-4147-A177-3AD203B41FA5}">
                      <a16:colId xmlns:a16="http://schemas.microsoft.com/office/drawing/2014/main" val="1114634878"/>
                    </a:ext>
                  </a:extLst>
                </a:gridCol>
                <a:gridCol w="8267769">
                  <a:extLst>
                    <a:ext uri="{9D8B030D-6E8A-4147-A177-3AD203B41FA5}">
                      <a16:colId xmlns:a16="http://schemas.microsoft.com/office/drawing/2014/main" val="4092310102"/>
                    </a:ext>
                  </a:extLst>
                </a:gridCol>
              </a:tblGrid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  <a:latin typeface="+mn-ea"/>
                          <a:ea typeface="+mn-ea"/>
                        </a:rPr>
                        <a:t>字符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  <a:latin typeface="+mn-ea"/>
                          <a:ea typeface="+mn-ea"/>
                        </a:rPr>
                        <a:t>功能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171449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匹配前⼀个字符出现</a:t>
                      </a:r>
                      <a:r>
                        <a:rPr lang="en-US" altLang="zh-CN" sz="24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次或者无限次，即可有可无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59186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匹配前⼀个字符出现</a:t>
                      </a:r>
                      <a:r>
                        <a:rPr lang="en-US" altLang="zh-CN" sz="2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次或者无限次，即至少有</a:t>
                      </a:r>
                      <a:r>
                        <a:rPr lang="en-US" altLang="zh-CN" sz="2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次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310121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匹配前⼀个字符出现</a:t>
                      </a:r>
                      <a:r>
                        <a:rPr lang="en-US" altLang="zh-CN" sz="2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次或者</a:t>
                      </a:r>
                      <a:r>
                        <a:rPr lang="en-US" altLang="zh-CN" sz="24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次，即有</a:t>
                      </a:r>
                      <a:r>
                        <a:rPr lang="en-US" altLang="zh-CN" sz="2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次或没有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6298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{m}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匹配前⼀个字符出现</a:t>
                      </a:r>
                      <a:r>
                        <a:rPr lang="en-US" altLang="zh-CN" sz="2400" u="none" strike="noStrike" dirty="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次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01498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  <a:r>
                        <a:rPr lang="en-US" sz="2400" u="none" strike="noStrike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m,n</a:t>
                      </a: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匹配前⼀个字符出现从</a:t>
                      </a:r>
                      <a:r>
                        <a:rPr lang="en-US" altLang="zh-CN" sz="2400" u="none" strike="noStrike" dirty="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到</a:t>
                      </a:r>
                      <a:r>
                        <a:rPr lang="en-US" altLang="zh-CN" sz="2400" u="none" strike="noStrike" dirty="0"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次，若省略</a:t>
                      </a:r>
                      <a:r>
                        <a:rPr lang="en-US" altLang="zh-CN" sz="2400" u="none" strike="noStrike" dirty="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，则匹配</a:t>
                      </a:r>
                      <a:r>
                        <a:rPr lang="en-US" altLang="zh-CN" sz="24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到</a:t>
                      </a:r>
                      <a:r>
                        <a:rPr lang="en-US" altLang="zh-CN" sz="2400" u="none" strike="noStrike" dirty="0"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次，若省略</a:t>
                      </a:r>
                      <a:r>
                        <a:rPr lang="en-US" altLang="zh-CN" sz="2400" u="none" strike="noStrike" dirty="0"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，则匹配</a:t>
                      </a:r>
                      <a:r>
                        <a:rPr lang="en-US" altLang="zh-CN" sz="2400" u="none" strike="noStrike" dirty="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到无限次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03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34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字符串的概念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6A0533-46D9-48D1-B2BB-0772DAE68AC0}"/>
              </a:ext>
            </a:extLst>
          </p:cNvPr>
          <p:cNvSpPr txBox="1"/>
          <p:nvPr/>
        </p:nvSpPr>
        <p:spPr>
          <a:xfrm>
            <a:off x="683568" y="1848583"/>
            <a:ext cx="11292532" cy="11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字符串是用一对双引号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””(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或单引号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’’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或者三对双引号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””(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或单引号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’’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括起来的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个或多个字符。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B2DFA8-4D21-43CC-9FF7-F789E9460812}"/>
              </a:ext>
            </a:extLst>
          </p:cNvPr>
          <p:cNvSpPr txBox="1"/>
          <p:nvPr/>
        </p:nvSpPr>
        <p:spPr>
          <a:xfrm>
            <a:off x="683568" y="3429000"/>
            <a:ext cx="1122056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宋体" panose="02010600030101010101" pitchFamily="2" charset="-122"/>
              </a:rPr>
              <a:t>Python</a:t>
            </a:r>
            <a:r>
              <a:rPr lang="zh-CN" altLang="zh-CN" sz="3200" dirty="0">
                <a:ea typeface="宋体" panose="02010600030101010101" pitchFamily="2" charset="-122"/>
              </a:rPr>
              <a:t>没有独立的字符数据类型，字符即长度为</a:t>
            </a:r>
            <a:r>
              <a:rPr lang="en-US" altLang="zh-CN" sz="3200" dirty="0">
                <a:ea typeface="宋体" panose="02010600030101010101" pitchFamily="2" charset="-122"/>
              </a:rPr>
              <a:t>1</a:t>
            </a:r>
            <a:r>
              <a:rPr lang="zh-CN" altLang="zh-CN" sz="3200" dirty="0">
                <a:ea typeface="宋体" panose="02010600030101010101" pitchFamily="2" charset="-122"/>
              </a:rPr>
              <a:t>的字符串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宋体" panose="02010600030101010101" pitchFamily="2" charset="-122"/>
              </a:rPr>
              <a:t>Python</a:t>
            </a:r>
            <a:r>
              <a:rPr lang="zh-CN" altLang="zh-CN" sz="3200" dirty="0">
                <a:ea typeface="宋体" panose="02010600030101010101" pitchFamily="2" charset="-122"/>
              </a:rPr>
              <a:t>用于字符串处理</a:t>
            </a:r>
            <a:r>
              <a:rPr lang="zh-CN" altLang="en-US" sz="3200" dirty="0">
                <a:ea typeface="宋体" panose="02010600030101010101" pitchFamily="2" charset="-122"/>
              </a:rPr>
              <a:t>的内置数据类型为</a:t>
            </a:r>
            <a:r>
              <a:rPr lang="en-US" altLang="zh-CN" sz="3200" dirty="0">
                <a:ea typeface="宋体" panose="02010600030101010101" pitchFamily="2" charset="-122"/>
              </a:rPr>
              <a:t>str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3200" dirty="0">
                <a:ea typeface="宋体" panose="02010600030101010101" pitchFamily="2" charset="-122"/>
              </a:rPr>
              <a:t>字符串</a:t>
            </a:r>
            <a:r>
              <a:rPr lang="zh-CN" altLang="zh-CN" sz="3200" dirty="0">
                <a:ea typeface="宋体" panose="02010600030101010101" pitchFamily="2" charset="-122"/>
              </a:rPr>
              <a:t>是不可变对象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zh-CN" sz="3200" dirty="0">
                <a:ea typeface="宋体" panose="02010600030101010101" pitchFamily="2" charset="-122"/>
              </a:rPr>
              <a:t>使用引号括起来的内容，</a:t>
            </a:r>
            <a:r>
              <a:rPr lang="zh-CN" altLang="en-US" sz="3200" dirty="0">
                <a:ea typeface="宋体" panose="02010600030101010101" pitchFamily="2" charset="-122"/>
              </a:rPr>
              <a:t>也叫</a:t>
            </a:r>
            <a:r>
              <a:rPr lang="zh-CN" altLang="zh-CN" sz="3200" dirty="0">
                <a:ea typeface="宋体" panose="02010600030101010101" pitchFamily="2" charset="-122"/>
              </a:rPr>
              <a:t>字符串字面</a:t>
            </a:r>
            <a:r>
              <a:rPr lang="zh-CN" altLang="en-US" sz="3200" dirty="0">
                <a:ea typeface="宋体" panose="02010600030101010101" pitchFamily="2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33323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AB0BBF6-0D6B-407C-91A2-0EDD00E3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匹配边界字符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41CD96D-4DC7-48CA-B9E9-81BE81402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134309"/>
              </p:ext>
            </p:extLst>
          </p:nvPr>
        </p:nvGraphicFramePr>
        <p:xfrm>
          <a:off x="755741" y="2701332"/>
          <a:ext cx="10826839" cy="2517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9070">
                  <a:extLst>
                    <a:ext uri="{9D8B030D-6E8A-4147-A177-3AD203B41FA5}">
                      <a16:colId xmlns:a16="http://schemas.microsoft.com/office/drawing/2014/main" val="1114634878"/>
                    </a:ext>
                  </a:extLst>
                </a:gridCol>
                <a:gridCol w="8267769">
                  <a:extLst>
                    <a:ext uri="{9D8B030D-6E8A-4147-A177-3AD203B41FA5}">
                      <a16:colId xmlns:a16="http://schemas.microsoft.com/office/drawing/2014/main" val="4092310102"/>
                    </a:ext>
                  </a:extLst>
                </a:gridCol>
              </a:tblGrid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  <a:latin typeface="+mn-ea"/>
                          <a:ea typeface="+mn-ea"/>
                        </a:rPr>
                        <a:t>字符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  <a:latin typeface="+mn-ea"/>
                          <a:ea typeface="+mn-ea"/>
                        </a:rPr>
                        <a:t>功能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171449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^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匹配字符串开头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59186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匹配字符串结尾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310121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\b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匹配一个单词边界，也就是指单词和空格间的位置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6298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\</a:t>
                      </a: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+mn-ea"/>
                          <a:ea typeface="+mn-ea"/>
                        </a:rPr>
                        <a:t>匹配非单词边界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0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88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AB0BBF6-0D6B-407C-91A2-0EDD00E3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匹配分组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41CD96D-4DC7-48CA-B9E9-81BE81402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824777"/>
              </p:ext>
            </p:extLst>
          </p:nvPr>
        </p:nvGraphicFramePr>
        <p:xfrm>
          <a:off x="768441" y="2299165"/>
          <a:ext cx="10826839" cy="3255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9070">
                  <a:extLst>
                    <a:ext uri="{9D8B030D-6E8A-4147-A177-3AD203B41FA5}">
                      <a16:colId xmlns:a16="http://schemas.microsoft.com/office/drawing/2014/main" val="1114634878"/>
                    </a:ext>
                  </a:extLst>
                </a:gridCol>
                <a:gridCol w="8267769">
                  <a:extLst>
                    <a:ext uri="{9D8B030D-6E8A-4147-A177-3AD203B41FA5}">
                      <a16:colId xmlns:a16="http://schemas.microsoft.com/office/drawing/2014/main" val="4092310102"/>
                    </a:ext>
                  </a:extLst>
                </a:gridCol>
              </a:tblGrid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字符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功能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171449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匹配左右任意⼀个表达式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59186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(ab)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将括号中字符作为⼀个分组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310121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\num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引用分组</a:t>
                      </a:r>
                      <a:r>
                        <a:rPr lang="en-US" altLang="zh-CN" sz="2400" u="none" strike="noStrike" dirty="0">
                          <a:effectLst/>
                        </a:rPr>
                        <a:t>num</a:t>
                      </a:r>
                      <a:r>
                        <a:rPr lang="zh-CN" altLang="en-US" sz="2400" u="none" strike="noStrike" dirty="0">
                          <a:effectLst/>
                        </a:rPr>
                        <a:t>匹配到的字符串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6298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(?P&lt;name&gt;)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分组起别名，匹配到的子串组在外部是通过定义的 </a:t>
                      </a:r>
                      <a:r>
                        <a:rPr lang="en-US" altLang="zh-CN" sz="2400" u="none" strike="noStrike" dirty="0">
                          <a:effectLst/>
                        </a:rPr>
                        <a:t>name </a:t>
                      </a:r>
                      <a:r>
                        <a:rPr lang="zh-CN" altLang="en-US" sz="2400" u="none" strike="noStrike" dirty="0">
                          <a:effectLst/>
                        </a:rPr>
                        <a:t>来获取的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01498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(?P=name)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引⽤别名为</a:t>
                      </a:r>
                      <a:r>
                        <a:rPr lang="en-US" altLang="zh-CN" sz="2400" u="none" strike="noStrike" dirty="0">
                          <a:effectLst/>
                        </a:rPr>
                        <a:t>name</a:t>
                      </a:r>
                      <a:r>
                        <a:rPr lang="zh-CN" altLang="en-US" sz="2400" u="none" strike="noStrike" dirty="0">
                          <a:effectLst/>
                        </a:rPr>
                        <a:t>分组匹配到的字符串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03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296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092FF-3D01-4389-9A62-80CBCF37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</a:t>
            </a:r>
            <a:r>
              <a:rPr lang="zh-CN" altLang="en-US" dirty="0"/>
              <a:t>模块常用方法</a:t>
            </a:r>
          </a:p>
        </p:txBody>
      </p:sp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id="{CA677D2A-F4D8-4A1D-8F8A-4A5C07D74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933919"/>
              </p:ext>
            </p:extLst>
          </p:nvPr>
        </p:nvGraphicFramePr>
        <p:xfrm>
          <a:off x="749189" y="1873876"/>
          <a:ext cx="10826839" cy="4496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7966">
                  <a:extLst>
                    <a:ext uri="{9D8B030D-6E8A-4147-A177-3AD203B41FA5}">
                      <a16:colId xmlns:a16="http://schemas.microsoft.com/office/drawing/2014/main" val="1114634878"/>
                    </a:ext>
                  </a:extLst>
                </a:gridCol>
                <a:gridCol w="6488873">
                  <a:extLst>
                    <a:ext uri="{9D8B030D-6E8A-4147-A177-3AD203B41FA5}">
                      <a16:colId xmlns:a16="http://schemas.microsoft.com/office/drawing/2014/main" val="4092310102"/>
                    </a:ext>
                  </a:extLst>
                </a:gridCol>
              </a:tblGrid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方法名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u="none" strike="noStrike" dirty="0">
                          <a:effectLst/>
                        </a:rPr>
                        <a:t>功能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171449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sv-SE" altLang="zh-CN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match(pattern, string, flags=0)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从字符串的起始位置匹配一个模板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59186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search(pattern, string, flags=0)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扫描整个字符串并返回第一个成功的匹配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310121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findall(pattern, string, flags=0)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扫描整个字符串找到所有匹配，并返回一个列表</a:t>
                      </a:r>
                      <a:endParaRPr lang="en-US" altLang="zh-CN" sz="240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6298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finditer</a:t>
                      </a:r>
                      <a:r>
                        <a:rPr lang="en-US" altLang="zh-CN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(pattern, string, flags=0)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和 </a:t>
                      </a:r>
                      <a:r>
                        <a:rPr lang="en-US" altLang="zh-CN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findall</a:t>
                      </a:r>
                      <a:r>
                        <a:rPr lang="en-US" altLang="zh-C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类似，但返回一个迭代器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791412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sub(pattern, </a:t>
                      </a:r>
                      <a:r>
                        <a:rPr lang="en-US" sz="2400" u="none" strike="noStrike" dirty="0" err="1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repl</a:t>
                      </a: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string, count=0, flags=0)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扫描整个字符串中所有相匹配的数据进行替换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01498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split</a:t>
                      </a:r>
                      <a:r>
                        <a:rPr lang="sv-SE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(pattern, string, maxsplit=0, flags=0)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用模板对字符串进行分割，并返回一个列表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038970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compile(pattern, flags=0)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将正则表达式的样式编译为一个 正则对象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19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67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AB0BBF6-0D6B-407C-91A2-0EDD00E3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Flags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修饰符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41CD96D-4DC7-48CA-B9E9-81BE81402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260580"/>
              </p:ext>
            </p:extLst>
          </p:nvPr>
        </p:nvGraphicFramePr>
        <p:xfrm>
          <a:off x="785612" y="1839819"/>
          <a:ext cx="10826839" cy="35240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9070">
                  <a:extLst>
                    <a:ext uri="{9D8B030D-6E8A-4147-A177-3AD203B41FA5}">
                      <a16:colId xmlns:a16="http://schemas.microsoft.com/office/drawing/2014/main" val="1114634878"/>
                    </a:ext>
                  </a:extLst>
                </a:gridCol>
                <a:gridCol w="8267769">
                  <a:extLst>
                    <a:ext uri="{9D8B030D-6E8A-4147-A177-3AD203B41FA5}">
                      <a16:colId xmlns:a16="http://schemas.microsoft.com/office/drawing/2014/main" val="4092310102"/>
                    </a:ext>
                  </a:extLst>
                </a:gridCol>
              </a:tblGrid>
              <a:tr h="5034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effectLst/>
                        </a:rPr>
                        <a:t>修饰符</a:t>
                      </a:r>
                    </a:p>
                  </a:txBody>
                  <a:tcPr marL="88900" marR="88900" marT="50800" marB="5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effectLst/>
                        </a:rPr>
                        <a:t>描述</a:t>
                      </a:r>
                    </a:p>
                  </a:txBody>
                  <a:tcPr marL="88900" marR="88900" marT="50800" marB="508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171449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re.I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</a:rPr>
                        <a:t>忽略大小写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59186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re.L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</a:rPr>
                        <a:t>表示特殊字符集 </a:t>
                      </a:r>
                      <a:r>
                        <a:rPr lang="en-US" altLang="zh-CN" sz="2400" dirty="0">
                          <a:effectLst/>
                        </a:rPr>
                        <a:t>\w, \W, \b, \B, \s, \S </a:t>
                      </a:r>
                      <a:r>
                        <a:rPr lang="zh-CN" altLang="en-US" sz="2400" dirty="0">
                          <a:effectLst/>
                        </a:rPr>
                        <a:t>依赖于当前环境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310121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re.M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</a:rPr>
                        <a:t>多行模式，影响 </a:t>
                      </a:r>
                      <a:r>
                        <a:rPr lang="en-US" altLang="zh-CN" sz="2400" dirty="0">
                          <a:effectLst/>
                        </a:rPr>
                        <a:t>^ </a:t>
                      </a:r>
                      <a:r>
                        <a:rPr lang="zh-CN" altLang="en-US" sz="2400" dirty="0">
                          <a:effectLst/>
                        </a:rPr>
                        <a:t>和 </a:t>
                      </a:r>
                      <a:r>
                        <a:rPr lang="en-US" altLang="zh-CN" sz="2400" dirty="0">
                          <a:effectLst/>
                        </a:rPr>
                        <a:t>$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6298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re.S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</a:rPr>
                        <a:t>使 </a:t>
                      </a:r>
                      <a:r>
                        <a:rPr lang="en-US" altLang="zh-CN" sz="2400" dirty="0">
                          <a:effectLst/>
                        </a:rPr>
                        <a:t>. </a:t>
                      </a:r>
                      <a:r>
                        <a:rPr lang="zh-CN" altLang="en-US" sz="2400" dirty="0">
                          <a:effectLst/>
                        </a:rPr>
                        <a:t>匹配包括换行在内的所有字符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01498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re.U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</a:rPr>
                        <a:t>根据</a:t>
                      </a:r>
                      <a:r>
                        <a:rPr lang="en-US" sz="2400" dirty="0">
                          <a:effectLst/>
                        </a:rPr>
                        <a:t>Unicode</a:t>
                      </a:r>
                      <a:r>
                        <a:rPr lang="zh-CN" altLang="en-US" sz="2400" dirty="0">
                          <a:effectLst/>
                        </a:rPr>
                        <a:t>字符集解析字符。这个标志影响 </a:t>
                      </a:r>
                      <a:r>
                        <a:rPr lang="en-US" altLang="zh-CN" sz="2400" dirty="0">
                          <a:effectLst/>
                        </a:rPr>
                        <a:t>\</a:t>
                      </a:r>
                      <a:r>
                        <a:rPr lang="en-US" sz="2400" dirty="0">
                          <a:effectLst/>
                        </a:rPr>
                        <a:t>w, \W, \b, \B.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038970"/>
                  </a:ext>
                </a:extLst>
              </a:tr>
              <a:tr h="50343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re.X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</a:rPr>
                        <a:t>为了增加可读性，忽略空格和 </a:t>
                      </a:r>
                      <a:r>
                        <a:rPr lang="en-US" altLang="zh-CN" sz="2400" dirty="0">
                          <a:effectLst/>
                        </a:rPr>
                        <a:t># </a:t>
                      </a:r>
                      <a:r>
                        <a:rPr lang="zh-CN" altLang="en-US" sz="2400" dirty="0">
                          <a:effectLst/>
                        </a:rPr>
                        <a:t>后面的注释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19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188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4C64A-91DA-4DD0-81E8-C97197F3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正则查找函数与返回值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80A3628-F794-4A06-A155-904E68F8D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547" y="1816100"/>
            <a:ext cx="5955908" cy="4421257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8E5AF87-35C3-41FC-9AB2-DEC1907B5AFD}"/>
              </a:ext>
            </a:extLst>
          </p:cNvPr>
          <p:cNvSpPr txBox="1"/>
          <p:nvPr/>
        </p:nvSpPr>
        <p:spPr>
          <a:xfrm>
            <a:off x="6667501" y="2321004"/>
            <a:ext cx="548216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1010FF"/>
                </a:solidFill>
              </a:rPr>
              <a:t>&lt;</a:t>
            </a:r>
            <a:r>
              <a:rPr lang="en-US" altLang="zh-CN" sz="2200" dirty="0" err="1">
                <a:solidFill>
                  <a:srgbClr val="1010FF"/>
                </a:solidFill>
              </a:rPr>
              <a:t>re.Match</a:t>
            </a:r>
            <a:r>
              <a:rPr lang="en-US" altLang="zh-CN" sz="2200" dirty="0">
                <a:solidFill>
                  <a:srgbClr val="1010FF"/>
                </a:solidFill>
              </a:rPr>
              <a:t> object; span=(0, 4), match='</a:t>
            </a:r>
            <a:r>
              <a:rPr lang="en-US" altLang="zh-CN" sz="2200" dirty="0" err="1">
                <a:solidFill>
                  <a:srgbClr val="1010FF"/>
                </a:solidFill>
              </a:rPr>
              <a:t>whut</a:t>
            </a:r>
            <a:r>
              <a:rPr lang="en-US" altLang="zh-CN" sz="2200" dirty="0">
                <a:solidFill>
                  <a:srgbClr val="1010FF"/>
                </a:solidFill>
              </a:rPr>
              <a:t>'&gt;</a:t>
            </a:r>
          </a:p>
          <a:p>
            <a:r>
              <a:rPr lang="en-US" altLang="zh-CN" sz="2200" dirty="0" err="1">
                <a:solidFill>
                  <a:srgbClr val="1010FF"/>
                </a:solidFill>
              </a:rPr>
              <a:t>whut</a:t>
            </a:r>
            <a:endParaRPr lang="en-US" altLang="zh-CN" sz="2200" dirty="0">
              <a:solidFill>
                <a:srgbClr val="1010FF"/>
              </a:solidFill>
            </a:endParaRPr>
          </a:p>
          <a:p>
            <a:r>
              <a:rPr lang="en-US" altLang="zh-CN" sz="2200" dirty="0">
                <a:solidFill>
                  <a:srgbClr val="1010FF"/>
                </a:solidFill>
              </a:rPr>
              <a:t>(0, 4)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C3B968-EEF1-4BEA-8D8E-7D4FB45EC847}"/>
              </a:ext>
            </a:extLst>
          </p:cNvPr>
          <p:cNvSpPr txBox="1"/>
          <p:nvPr/>
        </p:nvSpPr>
        <p:spPr>
          <a:xfrm>
            <a:off x="6717455" y="3528536"/>
            <a:ext cx="52459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1010FF"/>
                </a:solidFill>
              </a:rPr>
              <a:t>whut</a:t>
            </a:r>
            <a:endParaRPr lang="en-US" altLang="zh-CN" sz="2200" dirty="0">
              <a:solidFill>
                <a:srgbClr val="1010FF"/>
              </a:solidFill>
            </a:endParaRPr>
          </a:p>
          <a:p>
            <a:r>
              <a:rPr lang="en-US" altLang="zh-CN" sz="2200" dirty="0">
                <a:solidFill>
                  <a:srgbClr val="1010FF"/>
                </a:solidFill>
              </a:rPr>
              <a:t>(9, 13)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B9A375-636E-4533-9335-E4ABA43DE8EE}"/>
              </a:ext>
            </a:extLst>
          </p:cNvPr>
          <p:cNvSpPr txBox="1"/>
          <p:nvPr/>
        </p:nvSpPr>
        <p:spPr>
          <a:xfrm>
            <a:off x="6717455" y="4555635"/>
            <a:ext cx="22352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1010FF"/>
                </a:solidFill>
                <a:effectLst/>
                <a:uLnTx/>
                <a:uFillTx/>
                <a:latin typeface="Tw Cen MT" panose="020B0602020104020603"/>
                <a:ea typeface="华文仿宋" panose="02010600040101010101" pitchFamily="2" charset="-122"/>
                <a:cs typeface="+mn-cs"/>
              </a:rPr>
              <a:t>['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1010FF"/>
                </a:solidFill>
                <a:effectLst/>
                <a:uLnTx/>
                <a:uFillTx/>
                <a:latin typeface="Tw Cen MT" panose="020B0602020104020603"/>
                <a:ea typeface="华文仿宋" panose="02010600040101010101" pitchFamily="2" charset="-122"/>
                <a:cs typeface="+mn-cs"/>
              </a:rPr>
              <a:t>whut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1010FF"/>
                </a:solidFill>
                <a:effectLst/>
                <a:uLnTx/>
                <a:uFillTx/>
                <a:latin typeface="Tw Cen MT" panose="020B0602020104020603"/>
                <a:ea typeface="华文仿宋" panose="02010600040101010101" pitchFamily="2" charset="-122"/>
                <a:cs typeface="+mn-cs"/>
              </a:rPr>
              <a:t>', '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1010FF"/>
                </a:solidFill>
                <a:effectLst/>
                <a:uLnTx/>
                <a:uFillTx/>
                <a:latin typeface="Tw Cen MT" panose="020B0602020104020603"/>
                <a:ea typeface="华文仿宋" panose="02010600040101010101" pitchFamily="2" charset="-122"/>
                <a:cs typeface="+mn-cs"/>
              </a:rPr>
              <a:t>whut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1010FF"/>
                </a:solidFill>
                <a:effectLst/>
                <a:uLnTx/>
                <a:uFillTx/>
                <a:latin typeface="Tw Cen MT" panose="020B0602020104020603"/>
                <a:ea typeface="华文仿宋" panose="02010600040101010101" pitchFamily="2" charset="-122"/>
                <a:cs typeface="+mn-cs"/>
              </a:rPr>
              <a:t>']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CC98DA-2176-4A60-B59C-05C80362128E}"/>
              </a:ext>
            </a:extLst>
          </p:cNvPr>
          <p:cNvSpPr txBox="1"/>
          <p:nvPr/>
        </p:nvSpPr>
        <p:spPr>
          <a:xfrm>
            <a:off x="6717455" y="5567452"/>
            <a:ext cx="1854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1010FF"/>
                </a:solidFill>
                <a:effectLst/>
                <a:uLnTx/>
                <a:uFillTx/>
                <a:latin typeface="Tw Cen MT" panose="020B0602020104020603"/>
                <a:ea typeface="华文仿宋" panose="02010600040101010101" pitchFamily="2" charset="-122"/>
                <a:cs typeface="+mn-cs"/>
              </a:rPr>
              <a:t>whut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1010FF"/>
                </a:solidFill>
                <a:effectLst/>
                <a:uLnTx/>
                <a:uFillTx/>
                <a:latin typeface="Tw Cen MT" panose="020B0602020104020603"/>
                <a:ea typeface="华文仿宋" panose="02010600040101010101" pitchFamily="2" charset="-122"/>
                <a:cs typeface="+mn-cs"/>
              </a:rPr>
              <a:t> (0, 4)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1010FF"/>
                </a:solidFill>
                <a:effectLst/>
                <a:uLnTx/>
                <a:uFillTx/>
                <a:latin typeface="Tw Cen MT" panose="020B0602020104020603"/>
                <a:ea typeface="华文仿宋" panose="02010600040101010101" pitchFamily="2" charset="-122"/>
                <a:cs typeface="+mn-cs"/>
              </a:rPr>
              <a:t>whut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1010FF"/>
                </a:solidFill>
                <a:effectLst/>
                <a:uLnTx/>
                <a:uFillTx/>
                <a:latin typeface="Tw Cen MT" panose="020B0602020104020603"/>
                <a:ea typeface="华文仿宋" panose="02010600040101010101" pitchFamily="2" charset="-122"/>
                <a:cs typeface="+mn-cs"/>
              </a:rPr>
              <a:t> (11, 15)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华文仿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4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BA87-6657-4F3D-9B2E-F82A1F2C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正则替换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F3D7D0-28FF-4E54-9331-28C6845EF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124" y="1667933"/>
            <a:ext cx="5669909" cy="5061031"/>
          </a:xfrm>
        </p:spPr>
      </p:pic>
    </p:spTree>
    <p:extLst>
      <p:ext uri="{BB962C8B-B14F-4D97-AF65-F5344CB8AC3E}">
        <p14:creationId xmlns:p14="http://schemas.microsoft.com/office/powerpoint/2010/main" val="307103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ED05C-C76B-4001-8581-BFB68695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正则切割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6B72DF2-7C98-4EF8-9F86-C0B5C2920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303" y="2084832"/>
            <a:ext cx="11336311" cy="2367898"/>
          </a:xfrm>
        </p:spPr>
      </p:pic>
    </p:spTree>
    <p:extLst>
      <p:ext uri="{BB962C8B-B14F-4D97-AF65-F5344CB8AC3E}">
        <p14:creationId xmlns:p14="http://schemas.microsoft.com/office/powerpoint/2010/main" val="232267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9C65C-9552-47F7-9526-F82C1BCF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贪婪和非贪婪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07AE8-7270-4735-AA7B-1368889C2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94" y="1854200"/>
            <a:ext cx="9715839" cy="20955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Python</a:t>
            </a:r>
            <a:r>
              <a:rPr lang="zh-CN" altLang="en-US" sz="2800" dirty="0"/>
              <a:t>里数量词默认是贪婪的，总是尝试匹配尽可能多的字符；非贪婪则相反，总是尝试匹配尽可能少的字符。</a:t>
            </a:r>
            <a:endParaRPr lang="en-US" altLang="zh-CN" sz="2800" dirty="0"/>
          </a:p>
          <a:p>
            <a:r>
              <a:rPr lang="zh-CN" altLang="en-US" sz="2800" dirty="0"/>
              <a:t>我们一般使用非贪婪模式来提取。</a:t>
            </a:r>
            <a:endParaRPr lang="en-US" altLang="zh-CN" sz="2800" dirty="0"/>
          </a:p>
          <a:p>
            <a:r>
              <a:rPr lang="zh-CN" altLang="en-US" sz="2800" dirty="0"/>
              <a:t>在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“*”,“?”,“+”,“{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m,n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}”</a:t>
            </a:r>
            <a:r>
              <a:rPr lang="zh-CN" altLang="en-US" sz="2800" dirty="0"/>
              <a:t>后面加上？，使贪婪变成非贪婪。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176450-1888-43C6-BE52-AB586F065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887" y="3912017"/>
            <a:ext cx="6573078" cy="295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02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7BC31-E4F3-46A9-B57D-9C7591A4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中的</a:t>
            </a:r>
            <a:r>
              <a:rPr lang="en-US" altLang="zh-CN" dirty="0"/>
              <a:t>str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266691-8DEA-4D47-9A17-188CB405FA1B}"/>
              </a:ext>
            </a:extLst>
          </p:cNvPr>
          <p:cNvSpPr txBox="1"/>
          <p:nvPr/>
        </p:nvSpPr>
        <p:spPr>
          <a:xfrm>
            <a:off x="706966" y="1788067"/>
            <a:ext cx="112268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Pandas </a:t>
            </a:r>
            <a:r>
              <a:rPr lang="zh-CN" altLang="en-US" sz="2800" dirty="0"/>
              <a:t>提供了一系列的字符串函数，因此能够很方便地对字符串进行处理。可参考</a:t>
            </a:r>
            <a:r>
              <a:rPr lang="en-US" altLang="zh-CN" sz="2800" dirty="0">
                <a:hlinkClick r:id="rId3"/>
              </a:rPr>
              <a:t>pandas</a:t>
            </a:r>
            <a:r>
              <a:rPr lang="zh-CN" altLang="en-US" sz="2800" dirty="0">
                <a:hlinkClick r:id="rId3"/>
              </a:rPr>
              <a:t>字符串处理函数</a:t>
            </a:r>
            <a:r>
              <a:rPr lang="zh-CN" altLang="en-US" sz="2800" dirty="0"/>
              <a:t>。这些方法可以自动跳过 缺失</a:t>
            </a:r>
            <a:r>
              <a:rPr lang="en-US" altLang="zh-CN" sz="2800" dirty="0"/>
              <a:t>/NA </a:t>
            </a:r>
            <a:r>
              <a:rPr lang="zh-CN" altLang="en-US" sz="2800" dirty="0"/>
              <a:t>值，并且基本上和</a:t>
            </a:r>
            <a:r>
              <a:rPr lang="en-US" altLang="zh-CN" sz="2800" dirty="0"/>
              <a:t>python</a:t>
            </a:r>
            <a:r>
              <a:rPr lang="zh-CN" altLang="en-US" sz="2800" dirty="0"/>
              <a:t>内建的字符串方法同名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E3C904-FAD1-4581-918E-F1F974812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11203"/>
              </p:ext>
            </p:extLst>
          </p:nvPr>
        </p:nvGraphicFramePr>
        <p:xfrm>
          <a:off x="706966" y="3109802"/>
          <a:ext cx="11413066" cy="3162983"/>
        </p:xfrm>
        <a:graphic>
          <a:graphicData uri="http://schemas.openxmlformats.org/drawingml/2006/table">
            <a:tbl>
              <a:tblPr/>
              <a:tblGrid>
                <a:gridCol w="1110578">
                  <a:extLst>
                    <a:ext uri="{9D8B030D-6E8A-4147-A177-3AD203B41FA5}">
                      <a16:colId xmlns:a16="http://schemas.microsoft.com/office/drawing/2014/main" val="2085219434"/>
                    </a:ext>
                  </a:extLst>
                </a:gridCol>
                <a:gridCol w="4494992">
                  <a:extLst>
                    <a:ext uri="{9D8B030D-6E8A-4147-A177-3AD203B41FA5}">
                      <a16:colId xmlns:a16="http://schemas.microsoft.com/office/drawing/2014/main" val="968930664"/>
                    </a:ext>
                  </a:extLst>
                </a:gridCol>
                <a:gridCol w="1610998">
                  <a:extLst>
                    <a:ext uri="{9D8B030D-6E8A-4147-A177-3AD203B41FA5}">
                      <a16:colId xmlns:a16="http://schemas.microsoft.com/office/drawing/2014/main" val="94643316"/>
                    </a:ext>
                  </a:extLst>
                </a:gridCol>
                <a:gridCol w="4196498">
                  <a:extLst>
                    <a:ext uri="{9D8B030D-6E8A-4147-A177-3AD203B41FA5}">
                      <a16:colId xmlns:a16="http://schemas.microsoft.com/office/drawing/2014/main" val="1111762576"/>
                    </a:ext>
                  </a:extLst>
                </a:gridCol>
              </a:tblGrid>
              <a:tr h="2482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方法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方法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73559"/>
                  </a:ext>
                </a:extLst>
              </a:tr>
              <a:tr h="248209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cat()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拼接字符串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wrap()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将长字符串转换为不长于给定长度的行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242001"/>
                  </a:ext>
                </a:extLst>
              </a:tr>
              <a:tr h="248209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split()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基于分隔符切分字符串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将序列中的每一个字符串切片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708732"/>
                  </a:ext>
                </a:extLst>
              </a:tr>
              <a:tr h="248209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rsplit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基于分隔符，逆向切分字符串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slice_replace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用传入的值替换每一个字串中的切片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414361"/>
                  </a:ext>
                </a:extLst>
              </a:tr>
              <a:tr h="248209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get()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索引每一个元素（返回第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个元素）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count()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对出现符合的规则进行计数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715682"/>
                  </a:ext>
                </a:extLst>
              </a:tr>
              <a:tr h="248209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join()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使用传入的分隔符依次拼接每一个元素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findall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返回每一个字串中出现的所有满足样式或正则的匹配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019584"/>
                  </a:ext>
                </a:extLst>
              </a:tr>
              <a:tr h="248209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get_dummies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用分隔符切分字符串，并返回一个含有哑变量的数据表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match()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素调用 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re.match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并以列表形式返回匹配到的组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02977"/>
                  </a:ext>
                </a:extLst>
              </a:tr>
              <a:tr h="464551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contains()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返回一个布尔矩阵表明是每个元素包含字符串或正则表达式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extract()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</a:rPr>
                        <a:t>Call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对每一个元素调用 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effectLst/>
                        </a:rPr>
                        <a:t>re.search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并以数据表的形式返回。行对应原有的一个元素，列对应所有捕获的组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631529"/>
                  </a:ext>
                </a:extLst>
              </a:tr>
              <a:tr h="464551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replace()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将匹配到的子串或正则表达式替换为另外的字符串，或者一个可调用对象的返回值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extractall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一个元素调用 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effectLst/>
                        </a:rPr>
                        <a:t>re.findall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并以数据表的形式返回。行对应原有的一个元素，列对应所有捕获的组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315868"/>
                  </a:ext>
                </a:extLst>
              </a:tr>
              <a:tr h="248209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repeat()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值复制（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s.str.repeat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(3)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等价于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x * 3）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len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计算字符串长度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728429"/>
                  </a:ext>
                </a:extLst>
              </a:tr>
              <a:tr h="248209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pad()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将白空格插入到字符串的左、右或者两端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</a:rPr>
                        <a:t>将白空格插入到字符串的左、右或者两端</a:t>
                      </a:r>
                    </a:p>
                  </a:txBody>
                  <a:tcPr marL="31428" marR="31428" marT="15714" marB="15714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29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664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D7902-5F58-40FE-BBFA-EA1A62AF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837672" cy="1499616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中字符串处理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14ECC6-5A1E-4E59-B937-C39A58A0B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972" y="1739821"/>
            <a:ext cx="6106313" cy="50364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8CD2F5-31CF-4E3A-90BC-9B7EDF0DE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976" y="3760252"/>
            <a:ext cx="5638117" cy="20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4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38BA0A-8ACA-43AE-B2D6-BCADB8D76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79" y="1740011"/>
            <a:ext cx="7044454" cy="50846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A6D885-C818-4366-AABA-9239E86D5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862" y="2202889"/>
            <a:ext cx="5143764" cy="3937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A2EBC8F-E79A-4B3E-9BF3-01C40A0D1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862" y="3182997"/>
            <a:ext cx="4127712" cy="36831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F3EC168-CB53-4AE1-A630-F417A498D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862" y="5504751"/>
            <a:ext cx="7353678" cy="3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60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25762-AC65-4967-9E7C-6B1CD41A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94" y="580983"/>
            <a:ext cx="11235605" cy="1499616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中文分词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-Jieba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D215A2-912A-4A7E-9259-EC4DF591B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862" y="1968500"/>
            <a:ext cx="9720073" cy="4023360"/>
          </a:xfrm>
        </p:spPr>
        <p:txBody>
          <a:bodyPr>
            <a:noAutofit/>
          </a:bodyPr>
          <a:lstStyle/>
          <a:p>
            <a:r>
              <a:rPr lang="zh-CN" altLang="en-US" sz="2400" b="0" i="0" dirty="0">
                <a:solidFill>
                  <a:srgbClr val="24292F"/>
                </a:solidFill>
                <a:effectLst/>
                <a:latin typeface="-apple-system"/>
              </a:rPr>
              <a:t>最好的 </a:t>
            </a:r>
            <a:r>
              <a:rPr lang="en-US" altLang="zh-CN" sz="2400" b="0" i="0" dirty="0">
                <a:solidFill>
                  <a:srgbClr val="24292F"/>
                </a:solidFill>
                <a:effectLst/>
                <a:latin typeface="-apple-system"/>
              </a:rPr>
              <a:t>Python </a:t>
            </a:r>
            <a:r>
              <a:rPr lang="zh-CN" altLang="en-US" sz="2400" b="0" i="0" dirty="0">
                <a:solidFill>
                  <a:srgbClr val="24292F"/>
                </a:solidFill>
                <a:effectLst/>
                <a:latin typeface="-apple-system"/>
              </a:rPr>
              <a:t>中文分词组件，官网</a:t>
            </a:r>
            <a:r>
              <a:rPr lang="en-US" altLang="zh-CN" sz="2400" dirty="0">
                <a:hlinkClick r:id="rId3"/>
              </a:rPr>
              <a:t>GitHub - </a:t>
            </a:r>
            <a:r>
              <a:rPr lang="en-US" altLang="zh-CN" sz="2400" dirty="0" err="1">
                <a:hlinkClick r:id="rId3"/>
              </a:rPr>
              <a:t>fxsjy</a:t>
            </a:r>
            <a:r>
              <a:rPr lang="en-US" altLang="zh-CN" sz="2400" dirty="0">
                <a:hlinkClick r:id="rId3"/>
              </a:rPr>
              <a:t>/jieba: </a:t>
            </a:r>
            <a:r>
              <a:rPr lang="zh-CN" altLang="en-US" sz="2400" dirty="0">
                <a:hlinkClick r:id="rId3"/>
              </a:rPr>
              <a:t>结巴中文分词</a:t>
            </a:r>
            <a:endParaRPr lang="en-US" altLang="zh-CN" sz="2400" dirty="0"/>
          </a:p>
          <a:p>
            <a:r>
              <a:rPr lang="zh-CN" altLang="en-US" sz="2400" dirty="0"/>
              <a:t>支持四种分词模式：</a:t>
            </a:r>
          </a:p>
          <a:p>
            <a:pPr lvl="2"/>
            <a:r>
              <a:rPr lang="zh-CN" altLang="en-US" sz="2000" dirty="0"/>
              <a:t>精确模式，试图将句子最精确地切开，适合文本分析；</a:t>
            </a:r>
          </a:p>
          <a:p>
            <a:pPr lvl="2"/>
            <a:r>
              <a:rPr lang="zh-CN" altLang="en-US" sz="2000" dirty="0"/>
              <a:t>全模式，把句子中所有的可以成词的词语都扫描出来</a:t>
            </a:r>
            <a:r>
              <a:rPr lang="en-US" altLang="zh-CN" sz="2000" dirty="0"/>
              <a:t>, </a:t>
            </a:r>
            <a:r>
              <a:rPr lang="zh-CN" altLang="en-US" sz="2000" dirty="0"/>
              <a:t>速度非常快，但是不能解决歧义；</a:t>
            </a:r>
          </a:p>
          <a:p>
            <a:pPr lvl="2"/>
            <a:r>
              <a:rPr lang="zh-CN" altLang="en-US" sz="2000" dirty="0"/>
              <a:t>搜索引擎模式，在精确模式的基础上，对长词再次切分，提高召回率，适合用于搜索引擎分词。</a:t>
            </a:r>
          </a:p>
          <a:p>
            <a:pPr lvl="2"/>
            <a:r>
              <a:rPr lang="en-US" altLang="zh-CN" sz="2000" dirty="0"/>
              <a:t>paddle</a:t>
            </a:r>
            <a:r>
              <a:rPr lang="zh-CN" altLang="en-US" sz="2000" dirty="0"/>
              <a:t>模式，利用</a:t>
            </a:r>
            <a:r>
              <a:rPr lang="en-US" altLang="zh-CN" sz="2000" dirty="0" err="1"/>
              <a:t>PaddlePaddle</a:t>
            </a:r>
            <a:r>
              <a:rPr lang="zh-CN" altLang="en-US" sz="2000" dirty="0"/>
              <a:t>深度学习框架，训练序列标注（双向</a:t>
            </a:r>
            <a:r>
              <a:rPr lang="en-US" altLang="zh-CN" sz="2000" dirty="0"/>
              <a:t>GRU</a:t>
            </a:r>
            <a:r>
              <a:rPr lang="zh-CN" altLang="en-US" sz="2000" dirty="0"/>
              <a:t>）网络模型实现分词。同时支持词性标注。支持繁体分词</a:t>
            </a:r>
          </a:p>
          <a:p>
            <a:r>
              <a:rPr lang="zh-CN" altLang="en-US" sz="2400" dirty="0"/>
              <a:t>支持自定义词典</a:t>
            </a:r>
          </a:p>
        </p:txBody>
      </p:sp>
    </p:spTree>
    <p:extLst>
      <p:ext uri="{BB962C8B-B14F-4D97-AF65-F5344CB8AC3E}">
        <p14:creationId xmlns:p14="http://schemas.microsoft.com/office/powerpoint/2010/main" val="1396502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25762-AC65-4967-9E7C-6B1CD41A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297672" cy="1499616"/>
          </a:xfrm>
        </p:spPr>
        <p:txBody>
          <a:bodyPr/>
          <a:lstStyle/>
          <a:p>
            <a:r>
              <a:rPr lang="zh-CN" altLang="en-US" dirty="0"/>
              <a:t>分词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5FBC4B3-5692-4CFA-8A21-BBBD22CA4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9806" y="1807634"/>
            <a:ext cx="8389777" cy="4584699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955C2B-31BA-4B2F-B803-FAB3915FB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934" y="686257"/>
            <a:ext cx="9705716" cy="11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34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F4330-D6E4-406A-A463-27F0BAB6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关键词提取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DB62B-738E-48ED-9BD4-3DC67F87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062" y="1794932"/>
            <a:ext cx="10448205" cy="45296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基于 </a:t>
            </a:r>
            <a:r>
              <a:rPr lang="en-US" altLang="zh-CN" dirty="0" err="1"/>
              <a:t>TextRank</a:t>
            </a:r>
            <a:r>
              <a:rPr lang="en-US" altLang="zh-CN" dirty="0"/>
              <a:t> </a:t>
            </a:r>
            <a:r>
              <a:rPr lang="zh-CN" altLang="en-US" dirty="0"/>
              <a:t>算法的关键词抽取</a:t>
            </a:r>
          </a:p>
          <a:p>
            <a:r>
              <a:rPr lang="en-US" altLang="zh-CN" dirty="0" err="1"/>
              <a:t>jieba.analyse.textrank</a:t>
            </a:r>
            <a:r>
              <a:rPr lang="en-US" altLang="zh-CN" dirty="0"/>
              <a:t>(sentence, </a:t>
            </a:r>
            <a:r>
              <a:rPr lang="en-US" altLang="zh-CN" dirty="0" err="1"/>
              <a:t>topK</a:t>
            </a:r>
            <a:r>
              <a:rPr lang="en-US" altLang="zh-CN" dirty="0"/>
              <a:t>=20, </a:t>
            </a:r>
            <a:r>
              <a:rPr lang="en-US" altLang="zh-CN" dirty="0" err="1"/>
              <a:t>withWeight</a:t>
            </a:r>
            <a:r>
              <a:rPr lang="en-US" altLang="zh-CN" dirty="0"/>
              <a:t>=False, </a:t>
            </a:r>
            <a:r>
              <a:rPr lang="en-US" altLang="zh-CN" dirty="0" err="1"/>
              <a:t>allowPOS</a:t>
            </a:r>
            <a:r>
              <a:rPr lang="en-US" altLang="zh-CN" dirty="0"/>
              <a:t>=('ns', 'n', '</a:t>
            </a:r>
            <a:r>
              <a:rPr lang="en-US" altLang="zh-CN" dirty="0" err="1"/>
              <a:t>vn</a:t>
            </a:r>
            <a:r>
              <a:rPr lang="en-US" altLang="zh-CN" dirty="0"/>
              <a:t>', 'v')) </a:t>
            </a:r>
            <a:r>
              <a:rPr lang="zh-CN" altLang="en-US" dirty="0"/>
              <a:t>直接使用，接口相同，注意默认过滤词性。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基于 </a:t>
            </a:r>
            <a:r>
              <a:rPr lang="en-US" altLang="zh-CN" dirty="0"/>
              <a:t>TF-IDF </a:t>
            </a:r>
            <a:r>
              <a:rPr lang="zh-CN" altLang="en-US" dirty="0"/>
              <a:t>算法的关键词抽取</a:t>
            </a:r>
          </a:p>
          <a:p>
            <a:r>
              <a:rPr lang="en-US" altLang="zh-CN" dirty="0" err="1"/>
              <a:t>jieba.analyse.extract_tags</a:t>
            </a:r>
            <a:r>
              <a:rPr lang="en-US" altLang="zh-CN" dirty="0"/>
              <a:t>(sentence, </a:t>
            </a:r>
            <a:r>
              <a:rPr lang="en-US" altLang="zh-CN" dirty="0" err="1"/>
              <a:t>topK</a:t>
            </a:r>
            <a:r>
              <a:rPr lang="en-US" altLang="zh-CN" dirty="0"/>
              <a:t>=20, </a:t>
            </a:r>
            <a:r>
              <a:rPr lang="en-US" altLang="zh-CN" dirty="0" err="1"/>
              <a:t>withWeight</a:t>
            </a:r>
            <a:r>
              <a:rPr lang="en-US" altLang="zh-CN" dirty="0"/>
              <a:t>=False, </a:t>
            </a:r>
            <a:r>
              <a:rPr lang="en-US" altLang="zh-CN" dirty="0" err="1"/>
              <a:t>allowPOS</a:t>
            </a:r>
            <a:r>
              <a:rPr lang="en-US" altLang="zh-CN" dirty="0"/>
              <a:t>=())</a:t>
            </a:r>
          </a:p>
          <a:p>
            <a:pPr lvl="1"/>
            <a:r>
              <a:rPr lang="en-US" altLang="zh-CN" dirty="0"/>
              <a:t>sentence </a:t>
            </a:r>
            <a:r>
              <a:rPr lang="zh-CN" altLang="en-US" dirty="0"/>
              <a:t>为待提取的文本</a:t>
            </a:r>
          </a:p>
          <a:p>
            <a:pPr lvl="1"/>
            <a:r>
              <a:rPr lang="en-US" altLang="zh-CN" dirty="0" err="1"/>
              <a:t>topK</a:t>
            </a:r>
            <a:r>
              <a:rPr lang="en-US" altLang="zh-CN" dirty="0"/>
              <a:t> </a:t>
            </a:r>
            <a:r>
              <a:rPr lang="zh-CN" altLang="en-US" dirty="0"/>
              <a:t>为返回几个 </a:t>
            </a:r>
            <a:r>
              <a:rPr lang="en-US" altLang="zh-CN" dirty="0"/>
              <a:t>TF/IDF </a:t>
            </a:r>
            <a:r>
              <a:rPr lang="zh-CN" altLang="en-US" dirty="0"/>
              <a:t>权重最大的关键词，默认值为 </a:t>
            </a:r>
            <a:r>
              <a:rPr lang="en-US" altLang="zh-CN" dirty="0"/>
              <a:t>20</a:t>
            </a:r>
          </a:p>
          <a:p>
            <a:pPr lvl="1"/>
            <a:r>
              <a:rPr lang="en-US" altLang="zh-CN" dirty="0" err="1"/>
              <a:t>withWeight</a:t>
            </a:r>
            <a:r>
              <a:rPr lang="en-US" altLang="zh-CN" dirty="0"/>
              <a:t> </a:t>
            </a:r>
            <a:r>
              <a:rPr lang="zh-CN" altLang="en-US" dirty="0"/>
              <a:t>为是否一并返回关键词权重值，默认值为 </a:t>
            </a:r>
            <a:r>
              <a:rPr lang="en-US" altLang="zh-CN" dirty="0"/>
              <a:t>False</a:t>
            </a:r>
          </a:p>
          <a:p>
            <a:pPr lvl="1"/>
            <a:r>
              <a:rPr lang="en-US" altLang="zh-CN" dirty="0" err="1"/>
              <a:t>allowPOS</a:t>
            </a:r>
            <a:r>
              <a:rPr lang="en-US" altLang="zh-CN" dirty="0"/>
              <a:t> </a:t>
            </a:r>
            <a:r>
              <a:rPr lang="zh-CN" altLang="en-US" dirty="0"/>
              <a:t>仅包括指定词性的词，默认值为空，即不筛选</a:t>
            </a:r>
          </a:p>
          <a:p>
            <a:pPr lvl="1"/>
            <a:r>
              <a:rPr lang="en-US" altLang="zh-CN" dirty="0" err="1"/>
              <a:t>jieba.analyse.TFIDF</a:t>
            </a:r>
            <a:r>
              <a:rPr lang="en-US" altLang="zh-CN" dirty="0"/>
              <a:t>(</a:t>
            </a:r>
            <a:r>
              <a:rPr lang="en-US" altLang="zh-CN" dirty="0" err="1"/>
              <a:t>idf_path</a:t>
            </a:r>
            <a:r>
              <a:rPr lang="en-US" altLang="zh-CN" dirty="0"/>
              <a:t>=None) </a:t>
            </a:r>
            <a:r>
              <a:rPr lang="zh-CN" altLang="en-US" dirty="0"/>
              <a:t>新建 </a:t>
            </a:r>
            <a:r>
              <a:rPr lang="en-US" altLang="zh-CN" dirty="0"/>
              <a:t>TFIDF </a:t>
            </a:r>
            <a:r>
              <a:rPr lang="zh-CN" altLang="en-US" dirty="0"/>
              <a:t>实例，</a:t>
            </a:r>
            <a:r>
              <a:rPr lang="en-US" altLang="zh-CN" dirty="0" err="1"/>
              <a:t>idf_path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IDF </a:t>
            </a:r>
            <a:r>
              <a:rPr lang="zh-CN" altLang="en-US" dirty="0"/>
              <a:t>频率文件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607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AF330-3955-430A-8E8D-744E9EA8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词云</a:t>
            </a:r>
            <a:r>
              <a:rPr lang="en-US" altLang="zh-CN" dirty="0"/>
              <a:t>- </a:t>
            </a:r>
            <a:r>
              <a:rPr lang="en-US" altLang="zh-CN" dirty="0" err="1"/>
              <a:t>wordcloud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BA7A57-7C4A-43A7-A1EE-FCB7BD7A3030}"/>
              </a:ext>
            </a:extLst>
          </p:cNvPr>
          <p:cNvSpPr txBox="1"/>
          <p:nvPr/>
        </p:nvSpPr>
        <p:spPr>
          <a:xfrm>
            <a:off x="1024128" y="1936248"/>
            <a:ext cx="7755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API Reference — </a:t>
            </a:r>
            <a:r>
              <a:rPr lang="en-US" altLang="zh-CN" dirty="0" err="1">
                <a:hlinkClick r:id="rId2"/>
              </a:rPr>
              <a:t>wordcloud</a:t>
            </a:r>
            <a:r>
              <a:rPr lang="en-US" altLang="zh-CN" dirty="0">
                <a:hlinkClick r:id="rId2"/>
              </a:rPr>
              <a:t> 1.8.1 documentation (amueller.github.io)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82C069-3734-4FE9-B588-3D5BCD4CCC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4" y="2847470"/>
            <a:ext cx="2927885" cy="23955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5A7F2D-BED1-4DFF-AB6C-41056BAB398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11" y="2968891"/>
            <a:ext cx="2357914" cy="2274094"/>
          </a:xfrm>
          <a:prstGeom prst="rect">
            <a:avLst/>
          </a:prstGeom>
        </p:spPr>
      </p:pic>
      <p:pic>
        <p:nvPicPr>
          <p:cNvPr id="8" name="Picture 2" descr="http://b317.photo.store.qq.com/psb?/14bf0f45-85fc-46f2-94c9-f5592baf1668/8ShJ3UirHQYlqpwo86tTMNVHHFbpQSWC2Gu3x3shqCM!/b/dD0BAAAAAAAA&amp;bo=OAQcBTgEHAUBACc!&amp;rf=viewer_311">
            <a:extLst>
              <a:ext uri="{FF2B5EF4-FFF2-40B4-BE49-F238E27FC236}">
                <a16:creationId xmlns:a16="http://schemas.microsoft.com/office/drawing/2014/main" id="{EF709BC2-B75D-4705-936B-DF0744340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846" y="2847470"/>
            <a:ext cx="1977947" cy="239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61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34405-B635-4779-9F34-23D71CBC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词云制作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B241B-9D29-4C5E-A923-0933196A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561" y="2044700"/>
            <a:ext cx="10596372" cy="422808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WordCloud()</a:t>
            </a:r>
            <a:r>
              <a:rPr lang="zh-CN" altLang="en-US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函数参数：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font_path</a:t>
            </a:r>
            <a:r>
              <a:rPr lang="zh-CN" altLang="en-US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英文词云中可以不用设置</a:t>
            </a:r>
            <a:endParaRPr lang="en-US" altLang="zh-CN" sz="22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中文词云需要指定字体及其路径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：生成词云画布的宽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：生成词云画布的高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：背景图片，参数是</a:t>
            </a:r>
            <a:r>
              <a:rPr lang="en-US" altLang="zh-CN" sz="2200" b="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-array</a:t>
            </a:r>
            <a:r>
              <a:rPr lang="zh-CN" altLang="en-US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2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max_words</a:t>
            </a:r>
            <a:r>
              <a:rPr lang="zh-CN" altLang="en-US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：词最大数量，默认</a:t>
            </a:r>
            <a:r>
              <a:rPr lang="en-US" altLang="zh-CN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stopwords</a:t>
            </a:r>
            <a:r>
              <a:rPr lang="zh-CN" altLang="en-US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：停用词集合。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background_color</a:t>
            </a:r>
            <a:r>
              <a:rPr lang="zh-CN" altLang="en-US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：背景色</a:t>
            </a:r>
            <a:r>
              <a:rPr lang="en-US" altLang="zh-CN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</a:t>
            </a:r>
            <a:r>
              <a:rPr lang="en-US" altLang="zh-CN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2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max_font_size</a:t>
            </a:r>
            <a:r>
              <a:rPr lang="zh-CN" altLang="en-US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：最大字体大小</a:t>
            </a:r>
            <a:endParaRPr lang="en-US" altLang="zh-CN" sz="22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mode=RGBA</a:t>
            </a:r>
            <a:r>
              <a:rPr lang="zh-CN" altLang="en-US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200" b="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background_color</a:t>
            </a:r>
            <a:r>
              <a:rPr lang="zh-CN" altLang="en-US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时生成透明背景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543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25762-AC65-4967-9E7C-6B1CD41A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166836" cy="1499616"/>
          </a:xfrm>
        </p:spPr>
        <p:txBody>
          <a:bodyPr/>
          <a:lstStyle/>
          <a:p>
            <a:r>
              <a:rPr lang="zh-CN" altLang="en-US" dirty="0"/>
              <a:t>中英文词云制作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BD067-D223-441A-A945-F490F274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见例子代码</a:t>
            </a:r>
          </a:p>
        </p:txBody>
      </p:sp>
    </p:spTree>
    <p:extLst>
      <p:ext uri="{BB962C8B-B14F-4D97-AF65-F5344CB8AC3E}">
        <p14:creationId xmlns:p14="http://schemas.microsoft.com/office/powerpoint/2010/main" val="1976660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8D1F7-BA69-4E4E-B019-E98AEB86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自然语言处理</a:t>
            </a:r>
            <a:r>
              <a:rPr lang="en-US" altLang="zh-CN" dirty="0"/>
              <a:t>NLP-</a:t>
            </a:r>
            <a:r>
              <a:rPr lang="zh-CN" altLang="en-US" dirty="0"/>
              <a:t>常用库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60DAA-B044-4E76-B3CE-A781E63A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865" y="1663700"/>
            <a:ext cx="9660468" cy="51308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F"/>
                </a:solidFill>
                <a:latin typeface="-apple-system"/>
                <a:hlinkClick r:id="rId2"/>
              </a:rPr>
              <a:t>p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ypinyin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：汉字转拼音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NLTK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：构建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Python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程序以处理人类语言数据的领先平台。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jieba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：中文分词工具。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langid.py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：独立的语言识别系统。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Pattern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Python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网络信息挖掘模块。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SnowNLP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：用来处理中文文本的库。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  <a:hlinkClick r:id="rId8"/>
              </a:rPr>
              <a:t>TextBlob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：为进行普通自然语言处理任务提供一致的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API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  <a:hlinkClick r:id="rId9"/>
              </a:rPr>
              <a:t>TextGrocery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：一简单高效的短文本分类工具，基于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LibLinear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Jieba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  <a:hlinkClick r:id="rId10"/>
              </a:rPr>
              <a:t> 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  <a:hlinkClick r:id="rId10"/>
              </a:rPr>
              <a:t>thulac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：清华大学自然语言处理与社会人文</a:t>
            </a:r>
            <a:r>
              <a:rPr lang="zh-CN" altLang="en-US" b="0" i="0">
                <a:solidFill>
                  <a:srgbClr val="24292F"/>
                </a:solidFill>
                <a:effectLst/>
                <a:latin typeface="-apple-system"/>
              </a:rPr>
              <a:t>计算实验室推出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的一套中文词法分析工具包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 err="1">
                <a:solidFill>
                  <a:srgbClr val="24292F"/>
                </a:solidFill>
                <a:effectLst/>
                <a:latin typeface="-apple-system"/>
                <a:hlinkClick r:id="rId11"/>
              </a:rPr>
              <a:t>gensim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 -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人 性化的话题建模库。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 err="1">
                <a:solidFill>
                  <a:srgbClr val="24292F"/>
                </a:solidFill>
                <a:effectLst/>
                <a:latin typeface="-apple-system"/>
                <a:hlinkClick r:id="rId12"/>
              </a:rPr>
              <a:t>spaCy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 -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用于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Python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Cython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的工业强度自然语言处理的库。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推荐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 err="1">
                <a:solidFill>
                  <a:srgbClr val="24292F"/>
                </a:solidFill>
                <a:effectLst/>
                <a:latin typeface="-apple-system"/>
                <a:hlinkClick r:id="rId13"/>
              </a:rPr>
              <a:t>PyTorch</a:t>
            </a:r>
            <a:r>
              <a:rPr lang="en-US" altLang="zh-CN" b="0" i="0" u="none" strike="noStrike" dirty="0">
                <a:solidFill>
                  <a:srgbClr val="24292F"/>
                </a:solidFill>
                <a:effectLst/>
                <a:latin typeface="-apple-system"/>
                <a:hlinkClick r:id="rId13"/>
              </a:rPr>
              <a:t>-NLP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 - A toolkit enabling rapid deep learning NLP prototyping for research.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u="none" strike="noStrike" dirty="0" err="1">
                <a:solidFill>
                  <a:srgbClr val="24292F"/>
                </a:solidFill>
                <a:effectLst/>
                <a:latin typeface="-apple-system"/>
                <a:hlinkClick r:id="rId14"/>
              </a:rPr>
              <a:t>StanfordNLP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 - The Stanford NLP Group's official Python library, supporting 50+ languages</a:t>
            </a:r>
          </a:p>
        </p:txBody>
      </p:sp>
    </p:spTree>
    <p:extLst>
      <p:ext uri="{BB962C8B-B14F-4D97-AF65-F5344CB8AC3E}">
        <p14:creationId xmlns:p14="http://schemas.microsoft.com/office/powerpoint/2010/main" val="237580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字符串常用操作</a:t>
            </a:r>
          </a:p>
        </p:txBody>
      </p: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7BD7598D-1CB6-4D49-BD0B-A5B4DB954102}"/>
              </a:ext>
            </a:extLst>
          </p:cNvPr>
          <p:cNvSpPr txBox="1">
            <a:spLocks/>
          </p:cNvSpPr>
          <p:nvPr/>
        </p:nvSpPr>
        <p:spPr>
          <a:xfrm>
            <a:off x="1024128" y="1890336"/>
            <a:ext cx="3131879" cy="89603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Wingdings 3" pitchFamily="18" charset="2"/>
              <a:buNone/>
            </a:pPr>
            <a:endParaRPr lang="zh-CN" altLang="en-US" sz="24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07C37D-88AF-4E63-95D2-BFFBFBBFC242}"/>
              </a:ext>
            </a:extLst>
          </p:cNvPr>
          <p:cNvSpPr txBox="1"/>
          <p:nvPr/>
        </p:nvSpPr>
        <p:spPr>
          <a:xfrm>
            <a:off x="778694" y="1890336"/>
            <a:ext cx="110200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字符串也就是字符序列，支持所有的序列通用操作</a:t>
            </a:r>
            <a:endParaRPr lang="en-US" altLang="zh-CN" sz="32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08D7D9A-668A-47A3-831A-1D8DCC9C5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793969"/>
              </p:ext>
            </p:extLst>
          </p:nvPr>
        </p:nvGraphicFramePr>
        <p:xfrm>
          <a:off x="2434166" y="2551750"/>
          <a:ext cx="8991600" cy="4167185"/>
        </p:xfrm>
        <a:graphic>
          <a:graphicData uri="http://schemas.openxmlformats.org/drawingml/2006/table">
            <a:tbl>
              <a:tblPr firstRow="1" firstCol="1" bandRow="1"/>
              <a:tblGrid>
                <a:gridCol w="2495077">
                  <a:extLst>
                    <a:ext uri="{9D8B030D-6E8A-4147-A177-3AD203B41FA5}">
                      <a16:colId xmlns:a16="http://schemas.microsoft.com/office/drawing/2014/main" val="4047565655"/>
                    </a:ext>
                  </a:extLst>
                </a:gridCol>
                <a:gridCol w="6496523">
                  <a:extLst>
                    <a:ext uri="{9D8B030D-6E8A-4147-A177-3AD203B41FA5}">
                      <a16:colId xmlns:a16="http://schemas.microsoft.com/office/drawing/2014/main" val="3652356558"/>
                    </a:ext>
                  </a:extLst>
                </a:gridCol>
              </a:tblGrid>
              <a:tr h="294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000000"/>
                      </a:solidFill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000000"/>
                      </a:solidFill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455919"/>
                  </a:ext>
                </a:extLst>
              </a:tr>
              <a:tr h="294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+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字符串拼接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solidFill>
                        <a:srgbClr val="000000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987521"/>
                  </a:ext>
                </a:extLst>
              </a:tr>
              <a:tr h="294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重复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次生成新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字符串，</a:t>
                      </a: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必须为整数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675187"/>
                  </a:ext>
                </a:extLst>
              </a:tr>
              <a:tr h="294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sz="2000" kern="100" dirty="0" err="1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索引，返回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的第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i+1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各字符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081845"/>
                  </a:ext>
                </a:extLst>
              </a:tr>
              <a:tr h="450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en-US" sz="2000" kern="100" dirty="0" err="1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:end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[:step]]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切片，返回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 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end(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不包括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end)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的步长为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step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的字符生成新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41926"/>
                  </a:ext>
                </a:extLst>
              </a:tr>
              <a:tr h="294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的长度（包含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的个数）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108623"/>
                  </a:ext>
                </a:extLst>
              </a:tr>
              <a:tr h="404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min(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的最小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775174"/>
                  </a:ext>
                </a:extLst>
              </a:tr>
              <a:tr h="440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max(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的最大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  <a:endParaRPr lang="zh-CN" alt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43041"/>
                  </a:ext>
                </a:extLst>
              </a:tr>
              <a:tr h="2947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sz="2000" kern="100" dirty="0" err="1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count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子串</a:t>
                      </a: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的个数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210701"/>
                  </a:ext>
                </a:extLst>
              </a:tr>
              <a:tr h="3004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sz="2000" kern="100" dirty="0" err="1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x[,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[, j]]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第一个子串</a:t>
                      </a: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索引值，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查找范围在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之间。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84950"/>
                  </a:ext>
                </a:extLst>
              </a:tr>
              <a:tr h="395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是字符串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的子串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，否则返回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41832"/>
                  </a:ext>
                </a:extLst>
              </a:tr>
              <a:tr h="3004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 in 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不是字符串</a:t>
                      </a: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的子串</a:t>
                      </a:r>
                      <a:r>
                        <a:rPr lang="zh-CN" alt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，否则返回</a:t>
                      </a: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zh-CN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7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87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A3DFF-BB1D-46D6-8A06-209FCBC6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字符串序列操作示例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DE1BF4-DCEF-4DC3-BFD3-7FDD8621C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833" y="1705112"/>
            <a:ext cx="5969620" cy="50579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44F901-A745-4E3F-87D2-801925150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005" y="2872931"/>
            <a:ext cx="5358663" cy="2857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807B46-5C3E-4A17-9330-86644C0F2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091" y="3158671"/>
            <a:ext cx="4238163" cy="13907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F38DB17-75A7-4C3A-85CC-F4A162199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028" y="4549379"/>
            <a:ext cx="900824" cy="25466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61484BD-3AD3-4818-B3CB-1981EFAC50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8489" y="4804042"/>
            <a:ext cx="772622" cy="2546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993E653-B1D1-4F33-BFFF-9A6D38E7C4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091" y="5058705"/>
            <a:ext cx="725144" cy="25466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030971B-A1C9-4ED0-8504-F6E1002B72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8489" y="5313368"/>
            <a:ext cx="727105" cy="54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BD59F-6702-48A8-BA73-7DAAB3A6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字符串的类型判断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69B2B-5C2A-4DDA-80FC-A27A42C7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6466"/>
            <a:ext cx="10651405" cy="4572001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str.isalnum()       #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是否全为字母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或者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数字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str.isalpha()        #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是否全为字母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str.isdecimal()      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是否只包含十进制数字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字符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str.isdigit()         #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是否全为数字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0~9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str.isidentifier()     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是否是合法标识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str.islower()        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是否全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小写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str.isupper()        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是否全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大写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str.isnumeric()      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是否只包含数字字符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str.isprintable()     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是否只包含可打印字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str.isspace()        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是否只包含空白字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str.istitle()         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是否为标题，即各单词首字母大写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42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E23AF-D2E5-4A5C-8193-4E36B64E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字符串大小写转换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4B485-5319-4566-A054-68242C4B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66172" cy="4059767"/>
          </a:xfrm>
        </p:spPr>
        <p:txBody>
          <a:bodyPr>
            <a:norm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str.capitalize()       #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转换为</a:t>
            </a:r>
            <a:r>
              <a:rPr lang="x-none" altLang="zh-CN" sz="28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首字母大写，其余小写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str.lower()          #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转换为小写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str.upper()          #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转换为大写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str.swapcase()       #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大小写互换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str.title()           #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转换为各单词首字母大写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str.casefold()       #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转换为大小写无关字符串比较的格式字符串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11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77403-2617-44A6-A6D6-48C912B3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字符串的填充、空白和对齐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C167B3-C8D0-48C5-AB74-DA3FFDF64C58}"/>
              </a:ext>
            </a:extLst>
          </p:cNvPr>
          <p:cNvSpPr txBox="1"/>
          <p:nvPr/>
        </p:nvSpPr>
        <p:spPr>
          <a:xfrm>
            <a:off x="910167" y="2418442"/>
            <a:ext cx="107949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str.strip([chars])        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去两边空</a:t>
            </a: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白字符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，也可指定要去除的字符列表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str.lstrip([chars])       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去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左边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空</a:t>
            </a: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白字符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，也可指定要去除的字符列表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str.rstrip([chars])       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去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右</a:t>
            </a:r>
            <a:r>
              <a:rPr lang="x-none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边空</a:t>
            </a: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白字符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，也可指定要去除的字符列表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str.zfill(width)         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左填充，使用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填充到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width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str.center(width[, fillchar])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两边填充，用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fillchar(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默认空格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填充到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width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str.ljust(width[, fillchar]) 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左填充，用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fillchar(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默认空格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填充到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width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str.rjust(width[, fillchar]) 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右填充，用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fillchar(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默认空格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填充到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width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str.expandtabs([tabsize]) 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将字符串中的制表符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(tab)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扩展为若干个空格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4547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2459F-FBF1-4E2E-A1A8-548765D6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字符串的测试、查找和替换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AAFAB9-AF01-483E-A96F-2BEDE059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6" y="2120901"/>
            <a:ext cx="11599333" cy="3983566"/>
          </a:xfrm>
        </p:spPr>
        <p:txBody>
          <a:bodyPr>
            <a:norm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str.startswith(prefix[, start[, end]])  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是否以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prefix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开头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str.endswith(suffix[, start[, end]])   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是否以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suffix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结尾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str.count(sub[, start[, end]])         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返回指定字符串出现的次数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str.index(sub[, start[, end]])       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搜索指定字符串返回下标，无则导致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ValueError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str.rindex(sub[, start[, end]])    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基本同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index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，但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从右边开始搜索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str.find(sub[, start[, end]]) 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搜索指定字符串，返回下标，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无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则返回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str.rfind(sub[, start[, end]]) 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基本同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find</a:t>
            </a: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，但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从右边开始搜索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str.replace(old, new[, count]) </a:t>
            </a: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替换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old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new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，可选</a:t>
            </a:r>
            <a:r>
              <a:rPr lang="x-none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r>
              <a:rPr lang="zh-CN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为替换次数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6539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2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47390D41-DFBA-4525-BB8B-DD8D86D2C20E}" vid="{5C48A7B8-FDF7-485C-85FB-CAD10E7D553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7150</TotalTime>
  <Words>3444</Words>
  <Application>Microsoft Office PowerPoint</Application>
  <PresentationFormat>宽屏</PresentationFormat>
  <Paragraphs>375</Paragraphs>
  <Slides>36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-apple-system</vt:lpstr>
      <vt:lpstr>Helvetica Neue</vt:lpstr>
      <vt:lpstr>PingFang SC</vt:lpstr>
      <vt:lpstr>等线</vt:lpstr>
      <vt:lpstr>华文仿宋</vt:lpstr>
      <vt:lpstr>宋体</vt:lpstr>
      <vt:lpstr>微软雅黑</vt:lpstr>
      <vt:lpstr>Arial</vt:lpstr>
      <vt:lpstr>Times New Roman</vt:lpstr>
      <vt:lpstr>Tw Cen MT</vt:lpstr>
      <vt:lpstr>Tw Cen MT Condensed</vt:lpstr>
      <vt:lpstr>Verdana</vt:lpstr>
      <vt:lpstr>Wingdings</vt:lpstr>
      <vt:lpstr>Wingdings 3</vt:lpstr>
      <vt:lpstr>主题2</vt:lpstr>
      <vt:lpstr>Python数据处理--- 字符串</vt:lpstr>
      <vt:lpstr>字符串的概念</vt:lpstr>
      <vt:lpstr>字符串示例</vt:lpstr>
      <vt:lpstr>字符串常用操作</vt:lpstr>
      <vt:lpstr>字符串序列操作示例</vt:lpstr>
      <vt:lpstr>字符串的类型判断</vt:lpstr>
      <vt:lpstr>字符串大小写转换</vt:lpstr>
      <vt:lpstr>字符串的填充、空白和对齐</vt:lpstr>
      <vt:lpstr>字符串的测试、查找和替换</vt:lpstr>
      <vt:lpstr>字符串的拆分和组合</vt:lpstr>
      <vt:lpstr>字符串的翻译和转换</vt:lpstr>
      <vt:lpstr>字符串及其编码</vt:lpstr>
      <vt:lpstr>字符串前缀</vt:lpstr>
      <vt:lpstr>字符串和文本处理的相关模块</vt:lpstr>
      <vt:lpstr>string模块</vt:lpstr>
      <vt:lpstr>re模块</vt:lpstr>
      <vt:lpstr>正则表达式模式</vt:lpstr>
      <vt:lpstr>匹配单个字符</vt:lpstr>
      <vt:lpstr>匹配多个字符</vt:lpstr>
      <vt:lpstr>匹配边界字符</vt:lpstr>
      <vt:lpstr>匹配分组</vt:lpstr>
      <vt:lpstr>Re模块常用方法</vt:lpstr>
      <vt:lpstr>Flags修饰符</vt:lpstr>
      <vt:lpstr>正则查找函数与返回值</vt:lpstr>
      <vt:lpstr>正则替换</vt:lpstr>
      <vt:lpstr>正则切割</vt:lpstr>
      <vt:lpstr>贪婪和非贪婪</vt:lpstr>
      <vt:lpstr>Pandas中的str</vt:lpstr>
      <vt:lpstr>Pandas中字符串处理-例</vt:lpstr>
      <vt:lpstr>中文分词-Jieba库</vt:lpstr>
      <vt:lpstr>分词</vt:lpstr>
      <vt:lpstr>关键词提取</vt:lpstr>
      <vt:lpstr>词云- wordcloud </vt:lpstr>
      <vt:lpstr>词云制作</vt:lpstr>
      <vt:lpstr>中英文词云制作</vt:lpstr>
      <vt:lpstr>自然语言处理NLP-常用库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文件操作</dc:title>
  <dc:creator>秦 珀石</dc:creator>
  <cp:lastModifiedBy>秦 珀石</cp:lastModifiedBy>
  <cp:revision>129</cp:revision>
  <dcterms:created xsi:type="dcterms:W3CDTF">2020-05-26T06:10:45Z</dcterms:created>
  <dcterms:modified xsi:type="dcterms:W3CDTF">2022-03-30T07:35:22Z</dcterms:modified>
</cp:coreProperties>
</file>