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390" r:id="rId4"/>
    <p:sldId id="395" r:id="rId5"/>
    <p:sldId id="396" r:id="rId6"/>
    <p:sldId id="397" r:id="rId7"/>
    <p:sldId id="399" r:id="rId8"/>
    <p:sldId id="400" r:id="rId9"/>
    <p:sldId id="259" r:id="rId10"/>
    <p:sldId id="391" r:id="rId11"/>
    <p:sldId id="401" r:id="rId12"/>
    <p:sldId id="402" r:id="rId13"/>
    <p:sldId id="403" r:id="rId14"/>
    <p:sldId id="404" r:id="rId15"/>
    <p:sldId id="405" r:id="rId16"/>
    <p:sldId id="406" r:id="rId17"/>
    <p:sldId id="392" r:id="rId18"/>
    <p:sldId id="393" r:id="rId19"/>
    <p:sldId id="394" r:id="rId20"/>
    <p:sldId id="407" r:id="rId21"/>
    <p:sldId id="408" r:id="rId22"/>
    <p:sldId id="409" r:id="rId23"/>
    <p:sldId id="410" r:id="rId24"/>
    <p:sldId id="411" r:id="rId25"/>
    <p:sldId id="412" r:id="rId26"/>
    <p:sldId id="413" r:id="rId27"/>
    <p:sldId id="414" r:id="rId28"/>
    <p:sldId id="41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0FF"/>
    <a:srgbClr val="2974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1259" autoAdjust="0"/>
  </p:normalViewPr>
  <p:slideViewPr>
    <p:cSldViewPr snapToGrid="0">
      <p:cViewPr varScale="1">
        <p:scale>
          <a:sx n="150" d="100"/>
          <a:sy n="150" d="100"/>
        </p:scale>
        <p:origin x="552" y="-8"/>
      </p:cViewPr>
      <p:guideLst/>
    </p:cSldViewPr>
  </p:slideViewPr>
  <p:notesTextViewPr>
    <p:cViewPr>
      <p:scale>
        <a:sx n="1" d="1"/>
        <a:sy n="1" d="1"/>
      </p:scale>
      <p:origin x="0" y="0"/>
    </p:cViewPr>
  </p:notesTextViewPr>
  <p:notesViewPr>
    <p:cSldViewPr snapToGrid="0">
      <p:cViewPr varScale="1">
        <p:scale>
          <a:sx n="124" d="100"/>
          <a:sy n="124" d="100"/>
        </p:scale>
        <p:origin x="4960" y="8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48B4C-2B84-49BC-96D0-5495FBB154FE}" type="datetimeFigureOut">
              <a:rPr lang="zh-CN" altLang="en-US" smtClean="0"/>
              <a:t>2022/4/1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DF16B-EBDF-4C6F-982A-ECA451DC6823}" type="slidenum">
              <a:rPr lang="zh-CN" altLang="en-US" smtClean="0"/>
              <a:t>‹#›</a:t>
            </a:fld>
            <a:endParaRPr lang="zh-CN" altLang="en-US"/>
          </a:p>
        </p:txBody>
      </p:sp>
    </p:spTree>
    <p:extLst>
      <p:ext uri="{BB962C8B-B14F-4D97-AF65-F5344CB8AC3E}">
        <p14:creationId xmlns:p14="http://schemas.microsoft.com/office/powerpoint/2010/main" val="402477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DDF16B-EBDF-4C6F-982A-ECA451DC6823}" type="slidenum">
              <a:rPr lang="zh-CN" altLang="en-US" smtClean="0"/>
              <a:t>1</a:t>
            </a:fld>
            <a:endParaRPr lang="zh-CN" altLang="en-US"/>
          </a:p>
        </p:txBody>
      </p:sp>
    </p:spTree>
    <p:extLst>
      <p:ext uri="{BB962C8B-B14F-4D97-AF65-F5344CB8AC3E}">
        <p14:creationId xmlns:p14="http://schemas.microsoft.com/office/powerpoint/2010/main" val="945554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群体的力量</a:t>
            </a:r>
          </a:p>
          <a:p>
            <a:endParaRPr lang="zh-CN" altLang="en-US" dirty="0"/>
          </a:p>
        </p:txBody>
      </p:sp>
      <p:sp>
        <p:nvSpPr>
          <p:cNvPr id="4" name="灯片编号占位符 3"/>
          <p:cNvSpPr>
            <a:spLocks noGrp="1"/>
          </p:cNvSpPr>
          <p:nvPr>
            <p:ph type="sldNum" sz="quarter" idx="5"/>
          </p:nvPr>
        </p:nvSpPr>
        <p:spPr/>
        <p:txBody>
          <a:bodyPr/>
          <a:lstStyle/>
          <a:p>
            <a:fld id="{ECDDF16B-EBDF-4C6F-982A-ECA451DC6823}" type="slidenum">
              <a:rPr lang="zh-CN" altLang="en-US" smtClean="0"/>
              <a:t>16</a:t>
            </a:fld>
            <a:endParaRPr lang="zh-CN" altLang="en-US"/>
          </a:p>
        </p:txBody>
      </p:sp>
    </p:spTree>
    <p:extLst>
      <p:ext uri="{BB962C8B-B14F-4D97-AF65-F5344CB8AC3E}">
        <p14:creationId xmlns:p14="http://schemas.microsoft.com/office/powerpoint/2010/main" val="138530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Name</a:t>
            </a:r>
            <a:r>
              <a:rPr lang="zh-CN" altLang="en-US" dirty="0"/>
              <a:t>，</a:t>
            </a:r>
            <a:r>
              <a:rPr lang="en-US" altLang="zh-CN" dirty="0"/>
              <a:t>passenger</a:t>
            </a:r>
            <a:r>
              <a:rPr lang="zh-CN" altLang="en-US" dirty="0"/>
              <a:t>，</a:t>
            </a:r>
            <a:r>
              <a:rPr lang="en-US" altLang="zh-CN" dirty="0"/>
              <a:t>ticket</a:t>
            </a:r>
            <a:r>
              <a:rPr lang="zh-CN" altLang="en-US" dirty="0"/>
              <a:t>信息含量不明显，可以删除；</a:t>
            </a:r>
            <a:r>
              <a:rPr lang="en-US" altLang="zh-CN" dirty="0"/>
              <a:t>cabin</a:t>
            </a:r>
            <a:r>
              <a:rPr lang="zh-CN" altLang="en-US" dirty="0"/>
              <a:t>缺失值太多，可以删除；</a:t>
            </a:r>
            <a:r>
              <a:rPr lang="en-US" altLang="zh-CN" dirty="0"/>
              <a:t>sex</a:t>
            </a:r>
            <a:r>
              <a:rPr lang="zh-CN" altLang="en-US" dirty="0"/>
              <a:t>、</a:t>
            </a:r>
            <a:r>
              <a:rPr lang="en-US" altLang="zh-CN" dirty="0"/>
              <a:t>age</a:t>
            </a:r>
            <a:r>
              <a:rPr lang="zh-CN" altLang="en-US" dirty="0"/>
              <a:t>、</a:t>
            </a:r>
            <a:r>
              <a:rPr lang="en-US" altLang="zh-CN" dirty="0"/>
              <a:t>fare</a:t>
            </a:r>
            <a:r>
              <a:rPr lang="zh-CN" altLang="en-US" dirty="0"/>
              <a:t>、</a:t>
            </a:r>
            <a:r>
              <a:rPr lang="en-US" altLang="zh-CN" dirty="0"/>
              <a:t>Embarked</a:t>
            </a:r>
            <a:r>
              <a:rPr lang="zh-CN" altLang="en-US" dirty="0"/>
              <a:t>为字符串或浮点数，需要整数化</a:t>
            </a:r>
          </a:p>
        </p:txBody>
      </p:sp>
      <p:sp>
        <p:nvSpPr>
          <p:cNvPr id="4" name="灯片编号占位符 3"/>
          <p:cNvSpPr>
            <a:spLocks noGrp="1"/>
          </p:cNvSpPr>
          <p:nvPr>
            <p:ph type="sldNum" sz="quarter" idx="5"/>
          </p:nvPr>
        </p:nvSpPr>
        <p:spPr/>
        <p:txBody>
          <a:bodyPr/>
          <a:lstStyle/>
          <a:p>
            <a:fld id="{ECDDF16B-EBDF-4C6F-982A-ECA451DC6823}" type="slidenum">
              <a:rPr lang="zh-CN" altLang="en-US" smtClean="0"/>
              <a:t>18</a:t>
            </a:fld>
            <a:endParaRPr lang="zh-CN" altLang="en-US"/>
          </a:p>
        </p:txBody>
      </p:sp>
    </p:spTree>
    <p:extLst>
      <p:ext uri="{BB962C8B-B14F-4D97-AF65-F5344CB8AC3E}">
        <p14:creationId xmlns:p14="http://schemas.microsoft.com/office/powerpoint/2010/main" val="2605690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型均没有进行算法优化，所以只能简单看下在默认参数情况下模型之间预测准确率的比较，但上述结果并不能代表每个模型预测准确率的上限，比如有的模型在默认参数时准确率很低，但通过调参、算法优化可能就会变得很高。还有一些分类模型：如</a:t>
            </a:r>
            <a:r>
              <a:rPr lang="zh-CN" altLang="en-US" i="1" dirty="0">
                <a:solidFill>
                  <a:srgbClr val="5C94B1"/>
                </a:solidFill>
                <a:effectLst/>
              </a:rPr>
              <a:t>梯度提升树</a:t>
            </a:r>
            <a:r>
              <a:rPr lang="en-US" altLang="zh-CN" i="1" dirty="0">
                <a:solidFill>
                  <a:srgbClr val="5C94B1"/>
                </a:solidFill>
                <a:effectLst/>
              </a:rPr>
              <a:t>GBDT</a:t>
            </a:r>
            <a:r>
              <a:rPr lang="zh-CN" altLang="en-US" i="1" dirty="0">
                <a:solidFill>
                  <a:srgbClr val="5C94B1"/>
                </a:solidFill>
                <a:effectLst/>
              </a:rPr>
              <a:t>，极端随机树，</a:t>
            </a:r>
            <a:r>
              <a:rPr lang="en-US" altLang="zh-CN" b="1" i="0" dirty="0">
                <a:solidFill>
                  <a:srgbClr val="333333"/>
                </a:solidFill>
                <a:effectLst/>
                <a:latin typeface="Helvetica Neue"/>
              </a:rPr>
              <a:t>AdaBoost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zh-CN" altLang="en-US" b="1" i="0" dirty="0">
                <a:solidFill>
                  <a:srgbClr val="333333"/>
                </a:solidFill>
                <a:effectLst/>
                <a:latin typeface="Helvetica Neue"/>
              </a:rPr>
              <a:t>基于</a:t>
            </a:r>
            <a:r>
              <a:rPr lang="en-US" altLang="zh-CN" b="1" i="0" dirty="0">
                <a:solidFill>
                  <a:srgbClr val="333333"/>
                </a:solidFill>
                <a:effectLst/>
                <a:latin typeface="Helvetica Neue"/>
              </a:rPr>
              <a:t>Bagging</a:t>
            </a:r>
            <a:r>
              <a:rPr lang="zh-CN" altLang="en-US" b="1" i="0" dirty="0">
                <a:solidFill>
                  <a:srgbClr val="333333"/>
                </a:solidFill>
                <a:effectLst/>
                <a:latin typeface="Helvetica Neue"/>
              </a:rPr>
              <a:t>的</a:t>
            </a:r>
            <a:r>
              <a:rPr lang="en-US" altLang="zh-CN" b="1" i="0" dirty="0">
                <a:solidFill>
                  <a:srgbClr val="333333"/>
                </a:solidFill>
                <a:effectLst/>
                <a:latin typeface="Helvetica Neue"/>
              </a:rPr>
              <a:t>K</a:t>
            </a:r>
            <a:r>
              <a:rPr lang="zh-CN" altLang="en-US" b="1" i="0" dirty="0">
                <a:solidFill>
                  <a:srgbClr val="333333"/>
                </a:solidFill>
                <a:effectLst/>
                <a:latin typeface="Helvetica Neue"/>
              </a:rPr>
              <a:t>最近邻，基于</a:t>
            </a:r>
            <a:r>
              <a:rPr lang="en-US" altLang="zh-CN" b="1" i="0" dirty="0">
                <a:solidFill>
                  <a:srgbClr val="333333"/>
                </a:solidFill>
                <a:effectLst/>
                <a:latin typeface="Helvetica Neue"/>
              </a:rPr>
              <a:t>Bagging</a:t>
            </a:r>
            <a:r>
              <a:rPr lang="zh-CN" altLang="en-US" b="1" i="0" dirty="0">
                <a:solidFill>
                  <a:srgbClr val="333333"/>
                </a:solidFill>
                <a:effectLst/>
                <a:latin typeface="Helvetica Neue"/>
              </a:rPr>
              <a:t>的决策树</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fld id="{ECDDF16B-EBDF-4C6F-982A-ECA451DC6823}" type="slidenum">
              <a:rPr lang="zh-CN" altLang="en-US" smtClean="0"/>
              <a:t>24</a:t>
            </a:fld>
            <a:endParaRPr lang="zh-CN" altLang="en-US"/>
          </a:p>
        </p:txBody>
      </p:sp>
    </p:spTree>
    <p:extLst>
      <p:ext uri="{BB962C8B-B14F-4D97-AF65-F5344CB8AC3E}">
        <p14:creationId xmlns:p14="http://schemas.microsoft.com/office/powerpoint/2010/main" val="220290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简单对分类变量进行编码 使其数值化并能够顺利拟合到模型中即可</a:t>
            </a:r>
            <a:r>
              <a:rPr lang="en-US" altLang="zh-CN" dirty="0"/>
              <a:t>~  </a:t>
            </a:r>
          </a:p>
          <a:p>
            <a:r>
              <a:rPr lang="en-US" altLang="zh-CN" dirty="0"/>
              <a:t>· </a:t>
            </a:r>
            <a:r>
              <a:rPr lang="en-US" altLang="zh-CN" dirty="0" err="1"/>
              <a:t>LabelEncode</a:t>
            </a:r>
            <a:r>
              <a:rPr lang="zh-CN" altLang="en-US" dirty="0"/>
              <a:t>编码方式 能够自动将特征中不同的值对应为不同的数字 优点是简单直接 缺点是不一定有符合实际的数值含义  </a:t>
            </a:r>
          </a:p>
          <a:p>
            <a:r>
              <a:rPr lang="en-US" altLang="zh-CN" dirty="0"/>
              <a:t>· </a:t>
            </a:r>
            <a:r>
              <a:rPr lang="zh-CN" altLang="en-US" dirty="0"/>
              <a:t>其他的编码方式还有</a:t>
            </a:r>
            <a:r>
              <a:rPr lang="en-US" altLang="zh-CN" dirty="0"/>
              <a:t>One—Hot</a:t>
            </a:r>
            <a:r>
              <a:rPr lang="zh-CN" altLang="en-US" dirty="0"/>
              <a:t>、</a:t>
            </a:r>
            <a:r>
              <a:rPr lang="en-US" altLang="zh-CN" dirty="0" err="1"/>
              <a:t>get_dummy</a:t>
            </a:r>
            <a:r>
              <a:rPr lang="zh-CN" altLang="en-US" dirty="0"/>
              <a:t>或</a:t>
            </a:r>
            <a:r>
              <a:rPr lang="en-US" altLang="zh-CN" dirty="0"/>
              <a:t>map</a:t>
            </a:r>
            <a:r>
              <a:rPr lang="zh-CN" altLang="en-US" dirty="0"/>
              <a:t>自定义方式 可按需使用</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ECDDF16B-EBDF-4C6F-982A-ECA451DC6823}" type="slidenum">
              <a:rPr lang="zh-CN" altLang="en-US" smtClean="0"/>
              <a:t>28</a:t>
            </a:fld>
            <a:endParaRPr lang="zh-CN" altLang="en-US"/>
          </a:p>
        </p:txBody>
      </p:sp>
    </p:spTree>
    <p:extLst>
      <p:ext uri="{BB962C8B-B14F-4D97-AF65-F5344CB8AC3E}">
        <p14:creationId xmlns:p14="http://schemas.microsoft.com/office/powerpoint/2010/main" val="48659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Scikit-learn</a:t>
            </a:r>
            <a:r>
              <a:rPr lang="zh-CN" altLang="en-US" dirty="0"/>
              <a:t>作为一款优秀的开源机器学习库，是入门者最佳选择之一。</a:t>
            </a:r>
            <a:endParaRPr lang="en-US" altLang="zh-CN" dirty="0"/>
          </a:p>
          <a:p>
            <a:r>
              <a:rPr lang="zh-CN" altLang="en-US" dirty="0"/>
              <a:t>由于</a:t>
            </a:r>
            <a:r>
              <a:rPr lang="en-US" altLang="zh-CN" dirty="0"/>
              <a:t>Scikit-learn</a:t>
            </a:r>
            <a:r>
              <a:rPr lang="zh-CN" altLang="en-US" dirty="0"/>
              <a:t>不支持深度学习，不支持</a:t>
            </a:r>
            <a:r>
              <a:rPr lang="en-US" altLang="zh-CN" dirty="0"/>
              <a:t>GPU</a:t>
            </a:r>
            <a:r>
              <a:rPr lang="zh-CN" altLang="en-US" dirty="0"/>
              <a:t>加速，因此对于多层感知机（</a:t>
            </a:r>
            <a:r>
              <a:rPr lang="en-US" altLang="zh-CN" dirty="0"/>
              <a:t>Multilayer Perceptron</a:t>
            </a:r>
            <a:r>
              <a:rPr lang="zh-CN" altLang="en-US" dirty="0"/>
              <a:t>，</a:t>
            </a:r>
            <a:r>
              <a:rPr lang="en-US" altLang="zh-CN" dirty="0"/>
              <a:t>MLP</a:t>
            </a:r>
            <a:r>
              <a:rPr lang="zh-CN" altLang="en-US" dirty="0"/>
              <a:t>）不适合大规模数据处理的应用场景。</a:t>
            </a:r>
          </a:p>
          <a:p>
            <a:r>
              <a:rPr lang="en-US" altLang="zh-CN" dirty="0"/>
              <a:t>MLP</a:t>
            </a:r>
            <a:r>
              <a:rPr lang="zh-CN" altLang="en-US" dirty="0"/>
              <a:t>又叫人工神经网络</a:t>
            </a:r>
            <a:r>
              <a:rPr lang="en-US" altLang="zh-CN" dirty="0"/>
              <a:t>(</a:t>
            </a:r>
            <a:r>
              <a:rPr lang="en-US" altLang="zh-CN" dirty="0" err="1"/>
              <a:t>ANN,Artificial</a:t>
            </a:r>
            <a:r>
              <a:rPr lang="en-US" altLang="zh-CN" dirty="0"/>
              <a:t> Neural Network)</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CDDF16B-EBDF-4C6F-982A-ECA451DC6823}" type="slidenum">
              <a:rPr lang="zh-CN" altLang="en-US" smtClean="0"/>
              <a:t>2</a:t>
            </a:fld>
            <a:endParaRPr lang="zh-CN" altLang="en-US"/>
          </a:p>
        </p:txBody>
      </p:sp>
    </p:spTree>
    <p:extLst>
      <p:ext uri="{BB962C8B-B14F-4D97-AF65-F5344CB8AC3E}">
        <p14:creationId xmlns:p14="http://schemas.microsoft.com/office/powerpoint/2010/main" val="459617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还有一部分在线真实世界数据集可以使用，可参考官方文档</a:t>
            </a:r>
          </a:p>
        </p:txBody>
      </p:sp>
      <p:sp>
        <p:nvSpPr>
          <p:cNvPr id="4" name="灯片编号占位符 3"/>
          <p:cNvSpPr>
            <a:spLocks noGrp="1"/>
          </p:cNvSpPr>
          <p:nvPr>
            <p:ph type="sldNum" sz="quarter" idx="5"/>
          </p:nvPr>
        </p:nvSpPr>
        <p:spPr/>
        <p:txBody>
          <a:bodyPr/>
          <a:lstStyle/>
          <a:p>
            <a:fld id="{ECDDF16B-EBDF-4C6F-982A-ECA451DC6823}" type="slidenum">
              <a:rPr lang="zh-CN" altLang="en-US" smtClean="0"/>
              <a:t>3</a:t>
            </a:fld>
            <a:endParaRPr lang="zh-CN" altLang="en-US"/>
          </a:p>
        </p:txBody>
      </p:sp>
    </p:spTree>
    <p:extLst>
      <p:ext uri="{BB962C8B-B14F-4D97-AF65-F5344CB8AC3E}">
        <p14:creationId xmlns:p14="http://schemas.microsoft.com/office/powerpoint/2010/main" val="2147082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vocabulary_</a:t>
            </a:r>
            <a:r>
              <a:rPr lang="zh-CN" altLang="en-US" dirty="0"/>
              <a:t>表示返回字典</a:t>
            </a:r>
          </a:p>
        </p:txBody>
      </p:sp>
      <p:sp>
        <p:nvSpPr>
          <p:cNvPr id="4" name="灯片编号占位符 3"/>
          <p:cNvSpPr>
            <a:spLocks noGrp="1"/>
          </p:cNvSpPr>
          <p:nvPr>
            <p:ph type="sldNum" sz="quarter" idx="5"/>
          </p:nvPr>
        </p:nvSpPr>
        <p:spPr/>
        <p:txBody>
          <a:bodyPr/>
          <a:lstStyle/>
          <a:p>
            <a:fld id="{ECDDF16B-EBDF-4C6F-982A-ECA451DC6823}" type="slidenum">
              <a:rPr lang="zh-CN" altLang="en-US" smtClean="0"/>
              <a:t>5</a:t>
            </a:fld>
            <a:endParaRPr lang="zh-CN" altLang="en-US"/>
          </a:p>
        </p:txBody>
      </p:sp>
    </p:spTree>
    <p:extLst>
      <p:ext uri="{BB962C8B-B14F-4D97-AF65-F5344CB8AC3E}">
        <p14:creationId xmlns:p14="http://schemas.microsoft.com/office/powerpoint/2010/main" val="2871381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0" i="0" dirty="0">
                <a:solidFill>
                  <a:srgbClr val="50A14F"/>
                </a:solidFill>
                <a:effectLst/>
                <a:latin typeface="Source Code Pro" panose="020B0509030403020204" pitchFamily="49" charset="0"/>
              </a:rPr>
              <a:t>the'</a:t>
            </a:r>
            <a:r>
              <a:rPr lang="en-US" altLang="zh-CN" b="0" i="0" dirty="0">
                <a:solidFill>
                  <a:srgbClr val="383A42"/>
                </a:solidFill>
                <a:effectLst/>
                <a:latin typeface="Source Code Pro" panose="020B0509030403020204" pitchFamily="49" charset="0"/>
              </a:rPr>
              <a:t>:</a:t>
            </a:r>
            <a:r>
              <a:rPr lang="en-US" altLang="zh-CN" b="0" i="0" dirty="0">
                <a:solidFill>
                  <a:srgbClr val="986801"/>
                </a:solidFill>
                <a:effectLst/>
                <a:latin typeface="Source Code Pro" panose="020B0509030403020204" pitchFamily="49" charset="0"/>
              </a:rPr>
              <a:t>5</a:t>
            </a:r>
            <a:r>
              <a:rPr lang="zh-CN" altLang="en-US" b="0" i="0" dirty="0">
                <a:solidFill>
                  <a:srgbClr val="383A42"/>
                </a:solidFill>
                <a:effectLst/>
                <a:latin typeface="Source Code Pro" panose="020B0509030403020204" pitchFamily="49" charset="0"/>
              </a:rPr>
              <a:t> 表示</a:t>
            </a:r>
            <a:r>
              <a:rPr lang="en-US" altLang="zh-CN" b="0" i="0" dirty="0">
                <a:solidFill>
                  <a:srgbClr val="50A14F"/>
                </a:solidFill>
                <a:effectLst/>
                <a:latin typeface="Source Code Pro" panose="020B0509030403020204" pitchFamily="49" charset="0"/>
              </a:rPr>
              <a:t>'the'</a:t>
            </a:r>
            <a:r>
              <a:rPr lang="zh-CN" altLang="en-US" b="0" i="0" dirty="0">
                <a:solidFill>
                  <a:srgbClr val="383A42"/>
                </a:solidFill>
                <a:effectLst/>
                <a:latin typeface="Source Code Pro" panose="020B0509030403020204" pitchFamily="49" charset="0"/>
              </a:rPr>
              <a:t>这个单词的词频显示在词频向量中的第</a:t>
            </a:r>
            <a:r>
              <a:rPr lang="en-US" altLang="zh-CN" b="0" i="0" dirty="0">
                <a:solidFill>
                  <a:srgbClr val="986801"/>
                </a:solidFill>
                <a:effectLst/>
                <a:latin typeface="Source Code Pro" panose="020B0509030403020204" pitchFamily="49" charset="0"/>
              </a:rPr>
              <a:t>6</a:t>
            </a:r>
            <a:r>
              <a:rPr lang="zh-CN" altLang="en-US" b="0" i="0" dirty="0">
                <a:solidFill>
                  <a:srgbClr val="383A42"/>
                </a:solidFill>
                <a:effectLst/>
                <a:latin typeface="Source Code Pro" panose="020B0509030403020204" pitchFamily="49" charset="0"/>
              </a:rPr>
              <a:t>位</a:t>
            </a:r>
          </a:p>
          <a:p>
            <a:pPr algn="l">
              <a:buFont typeface="+mj-lt"/>
              <a:buAutoNum type="arabicPeriod"/>
            </a:pPr>
            <a:r>
              <a:rPr lang="zh-CN" altLang="en-US" b="0" i="0" dirty="0">
                <a:solidFill>
                  <a:srgbClr val="383A42"/>
                </a:solidFill>
                <a:effectLst/>
                <a:latin typeface="Source Code Pro" panose="020B0509030403020204" pitchFamily="49" charset="0"/>
              </a:rPr>
              <a:t>第一个向量中为</a:t>
            </a:r>
            <a:r>
              <a:rPr lang="en-US" altLang="zh-CN" b="0" i="0" dirty="0">
                <a:solidFill>
                  <a:srgbClr val="986801"/>
                </a:solidFill>
                <a:effectLst/>
                <a:latin typeface="Source Code Pro" panose="020B0509030403020204" pitchFamily="49" charset="0"/>
              </a:rPr>
              <a:t>1</a:t>
            </a:r>
            <a:r>
              <a:rPr lang="zh-CN" altLang="en-US" b="0" i="0" dirty="0">
                <a:solidFill>
                  <a:srgbClr val="383A42"/>
                </a:solidFill>
                <a:effectLst/>
                <a:latin typeface="Source Code Pro" panose="020B0509030403020204" pitchFamily="49" charset="0"/>
              </a:rPr>
              <a:t>，第二个向量中为 </a:t>
            </a:r>
            <a:r>
              <a:rPr lang="en-US" altLang="zh-CN" b="0" i="0" dirty="0">
                <a:solidFill>
                  <a:srgbClr val="986801"/>
                </a:solidFill>
                <a:effectLst/>
                <a:latin typeface="Source Code Pro" panose="020B0509030403020204" pitchFamily="49" charset="0"/>
              </a:rPr>
              <a:t>1</a:t>
            </a:r>
            <a:r>
              <a:rPr lang="zh-CN" altLang="en-US" b="0" i="0" dirty="0">
                <a:solidFill>
                  <a:srgbClr val="383A42"/>
                </a:solidFill>
                <a:effectLst/>
                <a:latin typeface="Source Code Pro" panose="020B0509030403020204" pitchFamily="49" charset="0"/>
              </a:rPr>
              <a:t>，第三个向量中为 </a:t>
            </a:r>
            <a:r>
              <a:rPr lang="en-US" altLang="zh-CN" b="0" i="0" dirty="0">
                <a:solidFill>
                  <a:srgbClr val="986801"/>
                </a:solidFill>
                <a:effectLst/>
                <a:latin typeface="Source Code Pro" panose="020B0509030403020204" pitchFamily="49" charset="0"/>
              </a:rPr>
              <a:t>2</a:t>
            </a:r>
            <a:r>
              <a:rPr lang="zh-CN" altLang="en-US" b="0" i="0" dirty="0">
                <a:solidFill>
                  <a:srgbClr val="383A42"/>
                </a:solidFill>
                <a:effectLst/>
                <a:latin typeface="Source Code Pro" panose="020B0509030403020204" pitchFamily="49" charset="0"/>
              </a:rPr>
              <a:t>，分别表示</a:t>
            </a:r>
            <a:r>
              <a:rPr lang="en-US" altLang="zh-CN" b="0" i="0" dirty="0">
                <a:solidFill>
                  <a:srgbClr val="50A14F"/>
                </a:solidFill>
                <a:effectLst/>
                <a:latin typeface="Source Code Pro" panose="020B0509030403020204" pitchFamily="49" charset="0"/>
              </a:rPr>
              <a:t>'the'</a:t>
            </a:r>
            <a:r>
              <a:rPr lang="zh-CN" altLang="en-US" b="0" i="0" dirty="0">
                <a:solidFill>
                  <a:srgbClr val="383A42"/>
                </a:solidFill>
                <a:effectLst/>
                <a:latin typeface="Source Code Pro" panose="020B0509030403020204" pitchFamily="49" charset="0"/>
              </a:rPr>
              <a:t>这个单词在第一个文档中出现 </a:t>
            </a:r>
            <a:r>
              <a:rPr lang="en-US" altLang="zh-CN" b="0" i="0" dirty="0">
                <a:solidFill>
                  <a:srgbClr val="986801"/>
                </a:solidFill>
                <a:effectLst/>
                <a:latin typeface="Source Code Pro" panose="020B0509030403020204" pitchFamily="49" charset="0"/>
              </a:rPr>
              <a:t>1</a:t>
            </a:r>
            <a:r>
              <a:rPr lang="zh-CN" altLang="en-US" b="0" i="0" dirty="0">
                <a:solidFill>
                  <a:srgbClr val="383A42"/>
                </a:solidFill>
                <a:effectLst/>
                <a:latin typeface="Source Code Pro" panose="020B0509030403020204" pitchFamily="49" charset="0"/>
              </a:rPr>
              <a:t> 次，在第二个文档中出现 </a:t>
            </a:r>
            <a:r>
              <a:rPr lang="en-US" altLang="zh-CN" b="0" i="0" dirty="0">
                <a:solidFill>
                  <a:srgbClr val="986801"/>
                </a:solidFill>
                <a:effectLst/>
                <a:latin typeface="Source Code Pro" panose="020B0509030403020204" pitchFamily="49" charset="0"/>
              </a:rPr>
              <a:t>1</a:t>
            </a:r>
            <a:r>
              <a:rPr lang="zh-CN" altLang="en-US" b="0" i="0" dirty="0">
                <a:solidFill>
                  <a:srgbClr val="383A42"/>
                </a:solidFill>
                <a:effectLst/>
                <a:latin typeface="Source Code Pro" panose="020B0509030403020204" pitchFamily="49" charset="0"/>
              </a:rPr>
              <a:t> 次，在第三个文档中出现 </a:t>
            </a:r>
            <a:r>
              <a:rPr lang="en-US" altLang="zh-CN" b="0" i="0" dirty="0">
                <a:solidFill>
                  <a:srgbClr val="986801"/>
                </a:solidFill>
                <a:effectLst/>
                <a:latin typeface="Source Code Pro" panose="020B0509030403020204" pitchFamily="49" charset="0"/>
              </a:rPr>
              <a:t>2</a:t>
            </a:r>
            <a:r>
              <a:rPr lang="zh-CN" altLang="en-US" b="0" i="0" dirty="0">
                <a:solidFill>
                  <a:srgbClr val="383A42"/>
                </a:solidFill>
                <a:effectLst/>
                <a:latin typeface="Source Code Pro" panose="020B0509030403020204" pitchFamily="49" charset="0"/>
              </a:rPr>
              <a:t> 次</a:t>
            </a:r>
          </a:p>
          <a:p>
            <a:endParaRPr lang="zh-CN" altLang="en-US" dirty="0"/>
          </a:p>
        </p:txBody>
      </p:sp>
      <p:sp>
        <p:nvSpPr>
          <p:cNvPr id="4" name="灯片编号占位符 3"/>
          <p:cNvSpPr>
            <a:spLocks noGrp="1"/>
          </p:cNvSpPr>
          <p:nvPr>
            <p:ph type="sldNum" sz="quarter" idx="5"/>
          </p:nvPr>
        </p:nvSpPr>
        <p:spPr/>
        <p:txBody>
          <a:bodyPr/>
          <a:lstStyle/>
          <a:p>
            <a:fld id="{ECDDF16B-EBDF-4C6F-982A-ECA451DC6823}" type="slidenum">
              <a:rPr lang="zh-CN" altLang="en-US" smtClean="0"/>
              <a:t>6</a:t>
            </a:fld>
            <a:endParaRPr lang="zh-CN" altLang="en-US"/>
          </a:p>
        </p:txBody>
      </p:sp>
    </p:spTree>
    <p:extLst>
      <p:ext uri="{BB962C8B-B14F-4D97-AF65-F5344CB8AC3E}">
        <p14:creationId xmlns:p14="http://schemas.microsoft.com/office/powerpoint/2010/main" val="405267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333333"/>
                </a:solidFill>
                <a:effectLst/>
              </a:rPr>
              <a:t>监督学习就是给定一堆样本，每个样本都有一组属性和一个类别，这些类别是事先确定的，那么通过学习得到一个分类器，这个分类器能够对新出现的对象给出正确的分类。这样的机器学习就被称之为监督学习</a:t>
            </a:r>
            <a:endParaRPr lang="en-US" altLang="zh-CN" b="0" i="0" dirty="0">
              <a:solidFill>
                <a:srgbClr val="111111"/>
              </a:solidFill>
              <a:effectLst/>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ECDDF16B-EBDF-4C6F-982A-ECA451DC6823}" type="slidenum">
              <a:rPr lang="zh-CN" altLang="en-US" smtClean="0"/>
              <a:t>9</a:t>
            </a:fld>
            <a:endParaRPr lang="zh-CN" altLang="en-US"/>
          </a:p>
        </p:txBody>
      </p:sp>
    </p:spTree>
    <p:extLst>
      <p:ext uri="{BB962C8B-B14F-4D97-AF65-F5344CB8AC3E}">
        <p14:creationId xmlns:p14="http://schemas.microsoft.com/office/powerpoint/2010/main" val="166239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分类模型较多，需根据实际应用领域和数据集情况选择</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CDDF16B-EBDF-4C6F-982A-ECA451DC6823}" type="slidenum">
              <a:rPr lang="zh-CN" altLang="en-US" smtClean="0"/>
              <a:t>10</a:t>
            </a:fld>
            <a:endParaRPr lang="zh-CN" altLang="en-US"/>
          </a:p>
        </p:txBody>
      </p:sp>
    </p:spTree>
    <p:extLst>
      <p:ext uri="{BB962C8B-B14F-4D97-AF65-F5344CB8AC3E}">
        <p14:creationId xmlns:p14="http://schemas.microsoft.com/office/powerpoint/2010/main" val="1427234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实生活中我们往往会遇到各种各样的抉择，把我们的决策过程整理一下，就可以发现，该过程实际上就是一个树的模型。比如选择好瓜的时候：我们可以认为色泽、根蒂、敲声是一个西瓜的三个特征，每次我们做出抉择都是基于这三个特征来把一个节点分成好几个新的节点。</a:t>
            </a:r>
          </a:p>
          <a:p>
            <a:r>
              <a:rPr lang="zh-CN" altLang="en-US" dirty="0"/>
              <a:t>在上面的例子中，色泽、根蒂、声音特征选取完成后，开始进行决策，在我们的问题中，决策的内容实际上是将结果分成两类，即是否好瓜。</a:t>
            </a:r>
          </a:p>
        </p:txBody>
      </p:sp>
      <p:sp>
        <p:nvSpPr>
          <p:cNvPr id="4" name="灯片编号占位符 3"/>
          <p:cNvSpPr>
            <a:spLocks noGrp="1"/>
          </p:cNvSpPr>
          <p:nvPr>
            <p:ph type="sldNum" sz="quarter" idx="5"/>
          </p:nvPr>
        </p:nvSpPr>
        <p:spPr/>
        <p:txBody>
          <a:bodyPr/>
          <a:lstStyle/>
          <a:p>
            <a:fld id="{ECDDF16B-EBDF-4C6F-982A-ECA451DC6823}" type="slidenum">
              <a:rPr lang="zh-CN" altLang="en-US" smtClean="0"/>
              <a:t>12</a:t>
            </a:fld>
            <a:endParaRPr lang="zh-CN" altLang="en-US"/>
          </a:p>
        </p:txBody>
      </p:sp>
    </p:spTree>
    <p:extLst>
      <p:ext uri="{BB962C8B-B14F-4D97-AF65-F5344CB8AC3E}">
        <p14:creationId xmlns:p14="http://schemas.microsoft.com/office/powerpoint/2010/main" val="1012495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PingFang SC"/>
              </a:rPr>
              <a:t>找出和测试样例属性比较接近的所有训练样例，这些训练样例被称为最近邻，可以用来确定测试样例的类标号。这和“物以类聚，人以群分”是一个道理。</a:t>
            </a:r>
            <a:endParaRPr lang="en-US" altLang="zh-CN" b="0" i="0" dirty="0">
              <a:solidFill>
                <a:srgbClr val="000000"/>
              </a:solidFill>
              <a:effectLst/>
              <a:latin typeface="PingFang SC"/>
            </a:endParaRPr>
          </a:p>
          <a:p>
            <a:endParaRPr lang="zh-CN" altLang="en-US" dirty="0"/>
          </a:p>
        </p:txBody>
      </p:sp>
      <p:sp>
        <p:nvSpPr>
          <p:cNvPr id="4" name="灯片编号占位符 3"/>
          <p:cNvSpPr>
            <a:spLocks noGrp="1"/>
          </p:cNvSpPr>
          <p:nvPr>
            <p:ph type="sldNum" sz="quarter" idx="5"/>
          </p:nvPr>
        </p:nvSpPr>
        <p:spPr/>
        <p:txBody>
          <a:bodyPr/>
          <a:lstStyle/>
          <a:p>
            <a:fld id="{ECDDF16B-EBDF-4C6F-982A-ECA451DC6823}" type="slidenum">
              <a:rPr lang="zh-CN" altLang="en-US" smtClean="0"/>
              <a:t>13</a:t>
            </a:fld>
            <a:endParaRPr lang="zh-CN" altLang="en-US"/>
          </a:p>
        </p:txBody>
      </p:sp>
    </p:spTree>
    <p:extLst>
      <p:ext uri="{BB962C8B-B14F-4D97-AF65-F5344CB8AC3E}">
        <p14:creationId xmlns:p14="http://schemas.microsoft.com/office/powerpoint/2010/main" val="3871943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lvl1pPr algn="l">
              <a:defRPr/>
            </a:lvl1pPr>
          </a:lstStyle>
          <a:p>
            <a:fld id="{41FE14BB-1FB5-4BBA-949C-51D9514D020C}" type="datetimeFigureOut">
              <a:rPr lang="zh-CN" altLang="en-US" smtClean="0"/>
              <a:t>2022/4/1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4FC91F-385C-486D-82E1-15AFC116E17F}"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39278" y="4231176"/>
            <a:ext cx="2771722" cy="2726575"/>
          </a:xfrm>
          <a:prstGeom prst="rect">
            <a:avLst/>
          </a:prstGeom>
        </p:spPr>
      </p:pic>
    </p:spTree>
    <p:extLst>
      <p:ext uri="{BB962C8B-B14F-4D97-AF65-F5344CB8AC3E}">
        <p14:creationId xmlns:p14="http://schemas.microsoft.com/office/powerpoint/2010/main" val="3224280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2595847" y="6482419"/>
            <a:ext cx="2154143" cy="274320"/>
          </a:xfrm>
        </p:spPr>
        <p:txBody>
          <a:bodyPr/>
          <a:lstStyle/>
          <a:p>
            <a:fld id="{41FE14BB-1FB5-4BBA-949C-51D9514D020C}" type="datetimeFigureOut">
              <a:rPr lang="zh-CN" altLang="en-US" smtClean="0"/>
              <a:t>2022/4/1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4FC91F-385C-486D-82E1-15AFC116E17F}" type="slidenum">
              <a:rPr lang="zh-CN" altLang="en-US" smtClean="0"/>
              <a:t>‹#›</a:t>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6206"/>
            <a:ext cx="2414579" cy="1483315"/>
          </a:xfrm>
          <a:prstGeom prst="rect">
            <a:avLst/>
          </a:prstGeom>
        </p:spPr>
      </p:pic>
    </p:spTree>
    <p:extLst>
      <p:ext uri="{BB962C8B-B14F-4D97-AF65-F5344CB8AC3E}">
        <p14:creationId xmlns:p14="http://schemas.microsoft.com/office/powerpoint/2010/main" val="376281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2595847" y="6470704"/>
            <a:ext cx="2154143" cy="274320"/>
          </a:xfrm>
        </p:spPr>
        <p:txBody>
          <a:bodyPr/>
          <a:lstStyle/>
          <a:p>
            <a:fld id="{41FE14BB-1FB5-4BBA-949C-51D9514D020C}" type="datetimeFigureOut">
              <a:rPr lang="zh-CN" altLang="en-US" smtClean="0"/>
              <a:t>2022/4/1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4FC91F-385C-486D-82E1-15AFC116E17F}"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934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1FE14BB-1FB5-4BBA-949C-51D9514D020C}" type="datetimeFigureOut">
              <a:rPr lang="zh-CN" altLang="en-US" smtClean="0"/>
              <a:t>2022/4/1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4FC91F-385C-486D-82E1-15AFC116E17F}" type="slidenum">
              <a:rPr lang="zh-CN" altLang="en-US" smtClean="0"/>
              <a:t>‹#›</a:t>
            </a:fld>
            <a:endParaRPr lang="zh-CN" altLang="en-US"/>
          </a:p>
        </p:txBody>
      </p:sp>
    </p:spTree>
    <p:extLst>
      <p:ext uri="{BB962C8B-B14F-4D97-AF65-F5344CB8AC3E}">
        <p14:creationId xmlns:p14="http://schemas.microsoft.com/office/powerpoint/2010/main" val="237632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2595847" y="6470704"/>
            <a:ext cx="2154143" cy="274320"/>
          </a:xfrm>
        </p:spPr>
        <p:txBody>
          <a:bodyPr/>
          <a:lstStyle/>
          <a:p>
            <a:fld id="{41FE14BB-1FB5-4BBA-949C-51D9514D020C}" type="datetimeFigureOut">
              <a:rPr lang="zh-CN" altLang="en-US" smtClean="0"/>
              <a:t>2022/4/1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4FC91F-385C-486D-82E1-15AFC116E17F}" type="slidenum">
              <a:rPr lang="zh-CN" altLang="en-US" smtClean="0"/>
              <a:t>‹#›</a:t>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6206"/>
            <a:ext cx="2414579" cy="1483315"/>
          </a:xfrm>
          <a:prstGeom prst="rect">
            <a:avLst/>
          </a:prstGeom>
        </p:spPr>
      </p:pic>
    </p:spTree>
    <p:extLst>
      <p:ext uri="{BB962C8B-B14F-4D97-AF65-F5344CB8AC3E}">
        <p14:creationId xmlns:p14="http://schemas.microsoft.com/office/powerpoint/2010/main" val="332207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4" name="Date Placeholder 3"/>
          <p:cNvSpPr>
            <a:spLocks noGrp="1"/>
          </p:cNvSpPr>
          <p:nvPr>
            <p:ph type="dt" sz="half" idx="10"/>
          </p:nvPr>
        </p:nvSpPr>
        <p:spPr>
          <a:xfrm>
            <a:off x="2595847" y="6470704"/>
            <a:ext cx="2154143" cy="274320"/>
          </a:xfrm>
        </p:spPr>
        <p:txBody>
          <a:bodyPr/>
          <a:lstStyle/>
          <a:p>
            <a:fld id="{41FE14BB-1FB5-4BBA-949C-51D9514D020C}" type="datetimeFigureOut">
              <a:rPr lang="zh-CN" altLang="en-US" smtClean="0"/>
              <a:t>2022/4/1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4FC91F-385C-486D-82E1-15AFC116E17F}"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39278" y="4231176"/>
            <a:ext cx="2771722" cy="2726575"/>
          </a:xfrm>
          <a:prstGeom prst="rect">
            <a:avLst/>
          </a:prstGeom>
        </p:spPr>
      </p:pic>
    </p:spTree>
    <p:extLst>
      <p:ext uri="{BB962C8B-B14F-4D97-AF65-F5344CB8AC3E}">
        <p14:creationId xmlns:p14="http://schemas.microsoft.com/office/powerpoint/2010/main" val="2185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2595847" y="6477509"/>
            <a:ext cx="2154143" cy="274320"/>
          </a:xfrm>
        </p:spPr>
        <p:txBody>
          <a:bodyPr/>
          <a:lstStyle/>
          <a:p>
            <a:fld id="{41FE14BB-1FB5-4BBA-949C-51D9514D020C}" type="datetimeFigureOut">
              <a:rPr lang="zh-CN" altLang="en-US" smtClean="0"/>
              <a:t>2022/4/1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4FC91F-385C-486D-82E1-15AFC116E17F}" type="slidenum">
              <a:rPr lang="zh-CN" altLang="en-US" smtClean="0"/>
              <a:t>‹#›</a:t>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6206"/>
            <a:ext cx="2414579" cy="1483315"/>
          </a:xfrm>
          <a:prstGeom prst="rect">
            <a:avLst/>
          </a:prstGeom>
        </p:spPr>
      </p:pic>
    </p:spTree>
    <p:extLst>
      <p:ext uri="{BB962C8B-B14F-4D97-AF65-F5344CB8AC3E}">
        <p14:creationId xmlns:p14="http://schemas.microsoft.com/office/powerpoint/2010/main" val="108309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2595847" y="6470704"/>
            <a:ext cx="2154143" cy="274320"/>
          </a:xfrm>
        </p:spPr>
        <p:txBody>
          <a:bodyPr/>
          <a:lstStyle/>
          <a:p>
            <a:fld id="{41FE14BB-1FB5-4BBA-949C-51D9514D020C}" type="datetimeFigureOut">
              <a:rPr lang="zh-CN" altLang="en-US" smtClean="0"/>
              <a:t>2022/4/1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C4FC91F-385C-486D-82E1-15AFC116E17F}" type="slidenum">
              <a:rPr lang="zh-CN" altLang="en-US" smtClean="0"/>
              <a:t>‹#›</a:t>
            </a:fld>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6206"/>
            <a:ext cx="2414579" cy="1483315"/>
          </a:xfrm>
          <a:prstGeom prst="rect">
            <a:avLst/>
          </a:prstGeom>
        </p:spPr>
      </p:pic>
    </p:spTree>
    <p:extLst>
      <p:ext uri="{BB962C8B-B14F-4D97-AF65-F5344CB8AC3E}">
        <p14:creationId xmlns:p14="http://schemas.microsoft.com/office/powerpoint/2010/main" val="107316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2595847" y="6470704"/>
            <a:ext cx="2154143" cy="274320"/>
          </a:xfrm>
        </p:spPr>
        <p:txBody>
          <a:bodyPr/>
          <a:lstStyle/>
          <a:p>
            <a:fld id="{41FE14BB-1FB5-4BBA-949C-51D9514D020C}" type="datetimeFigureOut">
              <a:rPr lang="zh-CN" altLang="en-US" smtClean="0"/>
              <a:t>2022/4/1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C4FC91F-385C-486D-82E1-15AFC116E17F}" type="slidenum">
              <a:rPr lang="zh-CN" altLang="en-US" smtClean="0"/>
              <a:t>‹#›</a:t>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6206"/>
            <a:ext cx="2414579" cy="1483315"/>
          </a:xfrm>
          <a:prstGeom prst="rect">
            <a:avLst/>
          </a:prstGeom>
        </p:spPr>
      </p:pic>
    </p:spTree>
    <p:extLst>
      <p:ext uri="{BB962C8B-B14F-4D97-AF65-F5344CB8AC3E}">
        <p14:creationId xmlns:p14="http://schemas.microsoft.com/office/powerpoint/2010/main" val="356585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595847" y="6470704"/>
            <a:ext cx="2154143" cy="274320"/>
          </a:xfrm>
        </p:spPr>
        <p:txBody>
          <a:bodyPr/>
          <a:lstStyle/>
          <a:p>
            <a:fld id="{41FE14BB-1FB5-4BBA-949C-51D9514D020C}" type="datetimeFigureOut">
              <a:rPr lang="zh-CN" altLang="en-US" smtClean="0"/>
              <a:t>2022/4/1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C4FC91F-385C-486D-82E1-15AFC116E17F}" type="slidenum">
              <a:rPr lang="zh-CN" altLang="en-US" smtClean="0"/>
              <a:t>‹#›</a:t>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6206"/>
            <a:ext cx="2414579" cy="1483315"/>
          </a:xfrm>
          <a:prstGeom prst="rect">
            <a:avLst/>
          </a:prstGeom>
        </p:spPr>
      </p:pic>
    </p:spTree>
    <p:extLst>
      <p:ext uri="{BB962C8B-B14F-4D97-AF65-F5344CB8AC3E}">
        <p14:creationId xmlns:p14="http://schemas.microsoft.com/office/powerpoint/2010/main" val="313512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519650"/>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5"/>
            <a:ext cx="4389120" cy="4085105"/>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2595847" y="6470704"/>
            <a:ext cx="2154143" cy="274320"/>
          </a:xfrm>
        </p:spPr>
        <p:txBody>
          <a:bodyPr/>
          <a:lstStyle/>
          <a:p>
            <a:fld id="{41FE14BB-1FB5-4BBA-949C-51D9514D020C}" type="datetimeFigureOut">
              <a:rPr lang="zh-CN" altLang="en-US" smtClean="0"/>
              <a:t>2022/4/1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4FC91F-385C-486D-82E1-15AFC116E17F}" type="slidenum">
              <a:rPr lang="zh-CN" altLang="en-US" smtClean="0"/>
              <a:t>‹#›</a:t>
            </a:fld>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6206"/>
            <a:ext cx="2414579" cy="1483315"/>
          </a:xfrm>
          <a:prstGeom prst="rect">
            <a:avLst/>
          </a:prstGeom>
        </p:spPr>
      </p:pic>
    </p:spTree>
    <p:extLst>
      <p:ext uri="{BB962C8B-B14F-4D97-AF65-F5344CB8AC3E}">
        <p14:creationId xmlns:p14="http://schemas.microsoft.com/office/powerpoint/2010/main" val="859953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5" name="Date Placeholder 4"/>
          <p:cNvSpPr>
            <a:spLocks noGrp="1"/>
          </p:cNvSpPr>
          <p:nvPr>
            <p:ph type="dt" sz="half" idx="10"/>
          </p:nvPr>
        </p:nvSpPr>
        <p:spPr>
          <a:xfrm>
            <a:off x="2595847" y="6470704"/>
            <a:ext cx="2154143" cy="274320"/>
          </a:xfrm>
        </p:spPr>
        <p:txBody>
          <a:bodyPr/>
          <a:lstStyle/>
          <a:p>
            <a:fld id="{41FE14BB-1FB5-4BBA-949C-51D9514D020C}" type="datetimeFigureOut">
              <a:rPr lang="zh-CN" altLang="en-US" smtClean="0"/>
              <a:t>2022/4/1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4FC91F-385C-486D-82E1-15AFC116E17F}"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39278" y="4231176"/>
            <a:ext cx="2771722" cy="2726575"/>
          </a:xfrm>
          <a:prstGeom prst="rect">
            <a:avLst/>
          </a:prstGeom>
        </p:spPr>
      </p:pic>
    </p:spTree>
    <p:extLst>
      <p:ext uri="{BB962C8B-B14F-4D97-AF65-F5344CB8AC3E}">
        <p14:creationId xmlns:p14="http://schemas.microsoft.com/office/powerpoint/2010/main" val="1083195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595847" y="6465793"/>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FE14BB-1FB5-4BBA-949C-51D9514D020C}" type="datetimeFigureOut">
              <a:rPr lang="zh-CN" altLang="en-US" smtClean="0"/>
              <a:t>2022/4/1</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4FC91F-385C-486D-82E1-15AFC116E17F}"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216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ikit-learn.org.c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cikit-learn.org/stable/index.htm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scikit-learn.org.cn/view/543.html" TargetMode="External"/><Relationship Id="rId3" Type="http://schemas.openxmlformats.org/officeDocument/2006/relationships/hyperlink" Target="https://scikit-learn.org.cn/view/121.html" TargetMode="External"/><Relationship Id="rId7" Type="http://schemas.openxmlformats.org/officeDocument/2006/relationships/hyperlink" Target="https://scikit-learn.org.cn/view/532.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scikit-learn.org.cn/view/520.html" TargetMode="External"/><Relationship Id="rId5" Type="http://schemas.openxmlformats.org/officeDocument/2006/relationships/hyperlink" Target="https://scikit-learn.org.cn/view/542.html" TargetMode="External"/><Relationship Id="rId10" Type="http://schemas.openxmlformats.org/officeDocument/2006/relationships/hyperlink" Target="https://scikit-learn.org.cn/view/518.html" TargetMode="External"/><Relationship Id="rId4" Type="http://schemas.openxmlformats.org/officeDocument/2006/relationships/hyperlink" Target="https://scikit-learn.org.cn/view/515.html" TargetMode="External"/><Relationship Id="rId9" Type="http://schemas.openxmlformats.org/officeDocument/2006/relationships/hyperlink" Target="https://scikit-learn.org.cn/view/549.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261870" y="4960137"/>
            <a:ext cx="7967730" cy="1463040"/>
          </a:xfrm>
        </p:spPr>
        <p:txBody>
          <a:bodyPr/>
          <a:lstStyle/>
          <a:p>
            <a:r>
              <a:rPr lang="zh-CN" altLang="en-US" dirty="0"/>
              <a:t>机器学习初步</a:t>
            </a:r>
            <a:r>
              <a:rPr lang="en-US" altLang="zh-CN" dirty="0"/>
              <a:t>---</a:t>
            </a:r>
            <a:br>
              <a:rPr lang="en-US" altLang="zh-CN" dirty="0"/>
            </a:br>
            <a:r>
              <a:rPr lang="en-US" altLang="zh-CN" sz="5400" dirty="0"/>
              <a:t>Scikit-learn</a:t>
            </a:r>
            <a:r>
              <a:rPr lang="zh-CN" altLang="en-US" sz="5400" dirty="0"/>
              <a:t>简介</a:t>
            </a:r>
            <a:r>
              <a:rPr lang="en-US" altLang="zh-CN" sz="5400" dirty="0"/>
              <a:t>1</a:t>
            </a:r>
            <a:endParaRPr lang="zh-CN" altLang="en-US" dirty="0"/>
          </a:p>
        </p:txBody>
      </p:sp>
    </p:spTree>
    <p:extLst>
      <p:ext uri="{BB962C8B-B14F-4D97-AF65-F5344CB8AC3E}">
        <p14:creationId xmlns:p14="http://schemas.microsoft.com/office/powerpoint/2010/main" val="337054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BFE71-43B2-4D03-A87A-DA7DB1F003B0}"/>
              </a:ext>
            </a:extLst>
          </p:cNvPr>
          <p:cNvSpPr>
            <a:spLocks noGrp="1"/>
          </p:cNvSpPr>
          <p:nvPr>
            <p:ph type="title"/>
          </p:nvPr>
        </p:nvSpPr>
        <p:spPr/>
        <p:txBody>
          <a:bodyPr/>
          <a:lstStyle/>
          <a:p>
            <a:r>
              <a:rPr lang="zh-CN" altLang="en-US" dirty="0"/>
              <a:t>分类机器学习的基本过程</a:t>
            </a:r>
          </a:p>
        </p:txBody>
      </p:sp>
      <p:sp>
        <p:nvSpPr>
          <p:cNvPr id="3" name="内容占位符 2">
            <a:extLst>
              <a:ext uri="{FF2B5EF4-FFF2-40B4-BE49-F238E27FC236}">
                <a16:creationId xmlns:a16="http://schemas.microsoft.com/office/drawing/2014/main" id="{E2B3F2C2-AB5C-4BA1-B34B-4625B1676270}"/>
              </a:ext>
            </a:extLst>
          </p:cNvPr>
          <p:cNvSpPr>
            <a:spLocks noGrp="1"/>
          </p:cNvSpPr>
          <p:nvPr>
            <p:ph idx="1"/>
          </p:nvPr>
        </p:nvSpPr>
        <p:spPr/>
        <p:txBody>
          <a:bodyPr/>
          <a:lstStyle/>
          <a:p>
            <a:pPr>
              <a:buFont typeface="Wingdings" panose="05000000000000000000" pitchFamily="2" charset="2"/>
              <a:buChar char="l"/>
            </a:pPr>
            <a:r>
              <a:rPr lang="zh-CN" altLang="en-US" dirty="0"/>
              <a:t>准备训练数据</a:t>
            </a:r>
            <a:endParaRPr lang="en-US" altLang="zh-CN" dirty="0"/>
          </a:p>
          <a:p>
            <a:pPr>
              <a:buFont typeface="Wingdings" panose="05000000000000000000" pitchFamily="2" charset="2"/>
              <a:buChar char="l"/>
            </a:pPr>
            <a:r>
              <a:rPr lang="zh-CN" altLang="en-US" dirty="0"/>
              <a:t>选择分类模型，准备学习</a:t>
            </a:r>
            <a:endParaRPr lang="en-US" altLang="zh-CN" dirty="0"/>
          </a:p>
          <a:p>
            <a:pPr>
              <a:buFont typeface="Wingdings" panose="05000000000000000000" pitchFamily="2" charset="2"/>
              <a:buChar char="l"/>
            </a:pPr>
            <a:r>
              <a:rPr lang="zh-CN" altLang="en-US" dirty="0"/>
              <a:t>分类模型训练学习，掌握分类特征、分类标签，并进行验证测试和调优</a:t>
            </a:r>
            <a:endParaRPr lang="en-US" altLang="zh-CN" dirty="0"/>
          </a:p>
          <a:p>
            <a:pPr>
              <a:buFont typeface="Wingdings" panose="05000000000000000000" pitchFamily="2" charset="2"/>
              <a:buChar char="l"/>
            </a:pPr>
            <a:r>
              <a:rPr lang="zh-CN" altLang="en-US" dirty="0"/>
              <a:t>训练后的分类模型进行实际应用</a:t>
            </a:r>
            <a:endParaRPr lang="en-US" altLang="zh-CN" dirty="0"/>
          </a:p>
          <a:p>
            <a:pPr>
              <a:buFont typeface="Wingdings" panose="05000000000000000000" pitchFamily="2" charset="2"/>
              <a:buChar char="l"/>
            </a:pPr>
            <a:r>
              <a:rPr lang="zh-CN" altLang="en-US" dirty="0"/>
              <a:t>应用结果的评估</a:t>
            </a:r>
          </a:p>
        </p:txBody>
      </p:sp>
    </p:spTree>
    <p:extLst>
      <p:ext uri="{BB962C8B-B14F-4D97-AF65-F5344CB8AC3E}">
        <p14:creationId xmlns:p14="http://schemas.microsoft.com/office/powerpoint/2010/main" val="5254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4B842-6672-48DA-822F-82838F563B32}"/>
              </a:ext>
            </a:extLst>
          </p:cNvPr>
          <p:cNvSpPr>
            <a:spLocks noGrp="1"/>
          </p:cNvSpPr>
          <p:nvPr>
            <p:ph type="title"/>
          </p:nvPr>
        </p:nvSpPr>
        <p:spPr/>
        <p:txBody>
          <a:bodyPr/>
          <a:lstStyle/>
          <a:p>
            <a:r>
              <a:rPr lang="zh-CN" altLang="en-US" dirty="0"/>
              <a:t>逻辑回归</a:t>
            </a:r>
            <a:r>
              <a:rPr lang="en-US" altLang="zh-CN" dirty="0"/>
              <a:t>Logistic</a:t>
            </a:r>
            <a:endParaRPr lang="zh-CN" altLang="en-US" dirty="0"/>
          </a:p>
        </p:txBody>
      </p:sp>
      <p:sp>
        <p:nvSpPr>
          <p:cNvPr id="3" name="内容占位符 2">
            <a:extLst>
              <a:ext uri="{FF2B5EF4-FFF2-40B4-BE49-F238E27FC236}">
                <a16:creationId xmlns:a16="http://schemas.microsoft.com/office/drawing/2014/main" id="{23C1EE9B-7256-4AA3-AA7A-897F9F789F41}"/>
              </a:ext>
            </a:extLst>
          </p:cNvPr>
          <p:cNvSpPr>
            <a:spLocks noGrp="1"/>
          </p:cNvSpPr>
          <p:nvPr>
            <p:ph idx="1"/>
          </p:nvPr>
        </p:nvSpPr>
        <p:spPr/>
        <p:txBody>
          <a:bodyPr>
            <a:normAutofit/>
          </a:bodyPr>
          <a:lstStyle/>
          <a:p>
            <a:r>
              <a:rPr lang="zh-CN" altLang="en-US" sz="3200" dirty="0"/>
              <a:t>       机器学习从统计领域借鉴的另一种技术，用于分析二分类或有序的因变量与解释变量之间的关系。逻辑回归算法是一种广义的线性回归分析方法，它仅在线性回归算法的基础上，利用</a:t>
            </a:r>
            <a:r>
              <a:rPr lang="en-US" altLang="zh-CN" sz="3200" dirty="0"/>
              <a:t>Sigmoid</a:t>
            </a:r>
            <a:r>
              <a:rPr lang="zh-CN" altLang="en-US" sz="3200" dirty="0"/>
              <a:t>函数对事件发生的概率进行预测。也就是说，在线性回归中可以得到一个预测值，然后将该值通过逻辑函数进行转换，将预测值转为概率值，再根据概率值实现分类。逻辑回归常用于数据挖掘、疾病自动诊断和经济预测等领域。</a:t>
            </a:r>
          </a:p>
        </p:txBody>
      </p:sp>
    </p:spTree>
    <p:extLst>
      <p:ext uri="{BB962C8B-B14F-4D97-AF65-F5344CB8AC3E}">
        <p14:creationId xmlns:p14="http://schemas.microsoft.com/office/powerpoint/2010/main" val="3870014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C22B4-A495-42DE-A7CB-561BDB6CD714}"/>
              </a:ext>
            </a:extLst>
          </p:cNvPr>
          <p:cNvSpPr>
            <a:spLocks noGrp="1"/>
          </p:cNvSpPr>
          <p:nvPr>
            <p:ph type="title"/>
          </p:nvPr>
        </p:nvSpPr>
        <p:spPr/>
        <p:txBody>
          <a:bodyPr/>
          <a:lstStyle/>
          <a:p>
            <a:r>
              <a:rPr lang="zh-CN" altLang="en-US" dirty="0"/>
              <a:t>决策树</a:t>
            </a:r>
            <a:r>
              <a:rPr lang="en-US" altLang="zh-CN" dirty="0" err="1"/>
              <a:t>Dtree</a:t>
            </a:r>
            <a:endParaRPr lang="zh-CN" altLang="en-US" dirty="0"/>
          </a:p>
        </p:txBody>
      </p:sp>
      <p:sp>
        <p:nvSpPr>
          <p:cNvPr id="3" name="内容占位符 2">
            <a:extLst>
              <a:ext uri="{FF2B5EF4-FFF2-40B4-BE49-F238E27FC236}">
                <a16:creationId xmlns:a16="http://schemas.microsoft.com/office/drawing/2014/main" id="{191750EC-48E7-42A4-B173-C8F56288CC5D}"/>
              </a:ext>
            </a:extLst>
          </p:cNvPr>
          <p:cNvSpPr>
            <a:spLocks noGrp="1"/>
          </p:cNvSpPr>
          <p:nvPr>
            <p:ph idx="1"/>
          </p:nvPr>
        </p:nvSpPr>
        <p:spPr>
          <a:xfrm>
            <a:off x="1024128" y="1854200"/>
            <a:ext cx="9720073" cy="4023360"/>
          </a:xfrm>
        </p:spPr>
        <p:txBody>
          <a:bodyPr>
            <a:normAutofit/>
          </a:bodyPr>
          <a:lstStyle/>
          <a:p>
            <a:r>
              <a:rPr lang="zh-CN" altLang="en-US" sz="3200" dirty="0"/>
              <a:t>        决策树是树状结构，它的每个叶结点对应着一个分类，非叶结点对应着在某个属性上的划分，根据样本在该属性上的不同取值将其划分为若干子集。构造决策树的核心问题是在每一步如何选择恰当的属性对样本做拆分。决策树方法在分类、预测、规则提取等领域有广泛应用。</a:t>
            </a:r>
          </a:p>
        </p:txBody>
      </p:sp>
      <p:pic>
        <p:nvPicPr>
          <p:cNvPr id="5122" name="Picture 2">
            <a:extLst>
              <a:ext uri="{FF2B5EF4-FFF2-40B4-BE49-F238E27FC236}">
                <a16:creationId xmlns:a16="http://schemas.microsoft.com/office/drawing/2014/main" id="{90C2265F-6C33-4951-9191-426D6CA16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626" y="4122717"/>
            <a:ext cx="4700381" cy="275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38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03618-7ED7-45F7-BD70-CF28FA6A6191}"/>
              </a:ext>
            </a:extLst>
          </p:cNvPr>
          <p:cNvSpPr>
            <a:spLocks noGrp="1"/>
          </p:cNvSpPr>
          <p:nvPr>
            <p:ph type="title"/>
          </p:nvPr>
        </p:nvSpPr>
        <p:spPr/>
        <p:txBody>
          <a:bodyPr>
            <a:normAutofit/>
          </a:bodyPr>
          <a:lstStyle/>
          <a:p>
            <a:r>
              <a:rPr lang="zh-CN" altLang="en-US" dirty="0"/>
              <a:t>最近邻分类算法</a:t>
            </a:r>
            <a:r>
              <a:rPr lang="en-US" altLang="zh-CN" dirty="0"/>
              <a:t>(KNN)</a:t>
            </a:r>
            <a:endParaRPr lang="zh-CN" altLang="en-US" dirty="0"/>
          </a:p>
        </p:txBody>
      </p:sp>
      <p:sp>
        <p:nvSpPr>
          <p:cNvPr id="3" name="内容占位符 2">
            <a:extLst>
              <a:ext uri="{FF2B5EF4-FFF2-40B4-BE49-F238E27FC236}">
                <a16:creationId xmlns:a16="http://schemas.microsoft.com/office/drawing/2014/main" id="{51E7AF07-66A6-4E4E-9E09-2941AE540D54}"/>
              </a:ext>
            </a:extLst>
          </p:cNvPr>
          <p:cNvSpPr>
            <a:spLocks noGrp="1"/>
          </p:cNvSpPr>
          <p:nvPr>
            <p:ph idx="1"/>
          </p:nvPr>
        </p:nvSpPr>
        <p:spPr>
          <a:xfrm>
            <a:off x="1024128" y="1816100"/>
            <a:ext cx="9720073" cy="4493260"/>
          </a:xfrm>
        </p:spPr>
        <p:txBody>
          <a:bodyPr>
            <a:normAutofit fontScale="92500"/>
          </a:bodyPr>
          <a:lstStyle/>
          <a:p>
            <a:r>
              <a:rPr lang="en-US" altLang="zh-CN" sz="3200" dirty="0"/>
              <a:t>        KNN </a:t>
            </a:r>
            <a:r>
              <a:rPr lang="zh-CN" altLang="en-US" sz="3200" dirty="0"/>
              <a:t>是一个理论上比较成熟的方法，也是最简单的机器学习算法之一。它根据距离函数计算待分类样本 </a:t>
            </a:r>
            <a:r>
              <a:rPr lang="en-US" altLang="zh-CN" sz="3200" dirty="0"/>
              <a:t>X </a:t>
            </a:r>
            <a:r>
              <a:rPr lang="zh-CN" altLang="en-US" sz="3200" dirty="0"/>
              <a:t>和每个训练样本的距离（作为相似度），选择与待分类样本距离最小的</a:t>
            </a:r>
            <a:r>
              <a:rPr lang="en-US" altLang="zh-CN" sz="3200" dirty="0"/>
              <a:t>K</a:t>
            </a:r>
            <a:r>
              <a:rPr lang="zh-CN" altLang="en-US" sz="3200" dirty="0"/>
              <a:t>个样本作为</a:t>
            </a:r>
            <a:r>
              <a:rPr lang="en-US" altLang="zh-CN" sz="3200" dirty="0"/>
              <a:t>X</a:t>
            </a:r>
            <a:r>
              <a:rPr lang="zh-CN" altLang="en-US" sz="3200" dirty="0"/>
              <a:t>的</a:t>
            </a:r>
            <a:r>
              <a:rPr lang="en-US" altLang="zh-CN" sz="3200" dirty="0"/>
              <a:t>K</a:t>
            </a:r>
            <a:r>
              <a:rPr lang="zh-CN" altLang="en-US" sz="3200" dirty="0"/>
              <a:t>个最近邻，最后以</a:t>
            </a:r>
            <a:r>
              <a:rPr lang="en-US" altLang="zh-CN" sz="3200" dirty="0"/>
              <a:t>X</a:t>
            </a:r>
            <a:r>
              <a:rPr lang="zh-CN" altLang="en-US" sz="3200" dirty="0"/>
              <a:t>的</a:t>
            </a:r>
            <a:r>
              <a:rPr lang="en-US" altLang="zh-CN" sz="3200" dirty="0"/>
              <a:t>K</a:t>
            </a:r>
            <a:r>
              <a:rPr lang="zh-CN" altLang="en-US" sz="3200" dirty="0"/>
              <a:t>个最近邻中的大多数样本所属的类别作为</a:t>
            </a:r>
            <a:r>
              <a:rPr lang="en-US" altLang="zh-CN" sz="3200" dirty="0"/>
              <a:t>X</a:t>
            </a:r>
            <a:r>
              <a:rPr lang="zh-CN" altLang="en-US" sz="3200" dirty="0"/>
              <a:t>的类别。</a:t>
            </a:r>
          </a:p>
          <a:p>
            <a:r>
              <a:rPr lang="zh-CN" altLang="en-US" sz="3200" dirty="0"/>
              <a:t>        如何度量样本之间的距离（或相似度）是</a:t>
            </a:r>
            <a:r>
              <a:rPr lang="en-US" altLang="zh-CN" sz="3200" dirty="0"/>
              <a:t>KNN</a:t>
            </a:r>
            <a:r>
              <a:rPr lang="zh-CN" altLang="en-US" sz="3200" dirty="0"/>
              <a:t>算法的关键步骤之一。常见的相似度度量方法包括闵可夫斯基距离（当参数</a:t>
            </a:r>
            <a:r>
              <a:rPr lang="en-US" altLang="zh-CN" sz="3200" dirty="0"/>
              <a:t>p = 2</a:t>
            </a:r>
            <a:r>
              <a:rPr lang="zh-CN" altLang="en-US" sz="3200" dirty="0"/>
              <a:t>时为欧几里得距离，参数</a:t>
            </a:r>
            <a:r>
              <a:rPr lang="en-US" altLang="zh-CN" sz="3200" dirty="0"/>
              <a:t>p = 1</a:t>
            </a:r>
            <a:r>
              <a:rPr lang="zh-CN" altLang="en-US" sz="3200" dirty="0"/>
              <a:t>时为曼哈顿距离）、余弦相似度、皮尔逊相似系数、汉明距离、杰卡德相似系数等。</a:t>
            </a:r>
          </a:p>
          <a:p>
            <a:endParaRPr lang="zh-CN" altLang="en-US" sz="3200" dirty="0"/>
          </a:p>
        </p:txBody>
      </p:sp>
    </p:spTree>
    <p:extLst>
      <p:ext uri="{BB962C8B-B14F-4D97-AF65-F5344CB8AC3E}">
        <p14:creationId xmlns:p14="http://schemas.microsoft.com/office/powerpoint/2010/main" val="3486705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E416-95E4-4823-8C4C-DCEBA3024E56}"/>
              </a:ext>
            </a:extLst>
          </p:cNvPr>
          <p:cNvSpPr>
            <a:spLocks noGrp="1"/>
          </p:cNvSpPr>
          <p:nvPr>
            <p:ph type="title"/>
          </p:nvPr>
        </p:nvSpPr>
        <p:spPr/>
        <p:txBody>
          <a:bodyPr/>
          <a:lstStyle/>
          <a:p>
            <a:r>
              <a:rPr lang="en-US" altLang="zh-CN" dirty="0"/>
              <a:t>KNN</a:t>
            </a:r>
            <a:r>
              <a:rPr lang="zh-CN" altLang="en-US" dirty="0"/>
              <a:t>例子</a:t>
            </a:r>
          </a:p>
        </p:txBody>
      </p:sp>
      <p:sp>
        <p:nvSpPr>
          <p:cNvPr id="3" name="内容占位符 2">
            <a:extLst>
              <a:ext uri="{FF2B5EF4-FFF2-40B4-BE49-F238E27FC236}">
                <a16:creationId xmlns:a16="http://schemas.microsoft.com/office/drawing/2014/main" id="{A9AEE7DE-08E0-46AC-8943-0DC8FB117802}"/>
              </a:ext>
            </a:extLst>
          </p:cNvPr>
          <p:cNvSpPr>
            <a:spLocks noGrp="1"/>
          </p:cNvSpPr>
          <p:nvPr>
            <p:ph idx="1"/>
          </p:nvPr>
        </p:nvSpPr>
        <p:spPr>
          <a:xfrm>
            <a:off x="787061" y="1811867"/>
            <a:ext cx="9720073" cy="4023360"/>
          </a:xfrm>
        </p:spPr>
        <p:txBody>
          <a:bodyPr>
            <a:normAutofit/>
          </a:bodyPr>
          <a:lstStyle/>
          <a:p>
            <a:r>
              <a:rPr lang="zh-CN" altLang="en-US" sz="2800" dirty="0"/>
              <a:t>如图所示，有方块和三角形两类数据，它们分布在二维特征空间中。假设有一个新数据（圆点）需要预测其所属的类别，根据“物以类聚”，可以找到离圆点最近的几个点，以它们中的大多数点的类别决定新数据所属的类别。如果</a:t>
            </a:r>
            <a:r>
              <a:rPr lang="en-US" altLang="zh-CN" sz="2800" dirty="0"/>
              <a:t>k = 3</a:t>
            </a:r>
            <a:r>
              <a:rPr lang="zh-CN" altLang="en-US" sz="2800" dirty="0"/>
              <a:t>，由于圆点近邻的</a:t>
            </a:r>
            <a:r>
              <a:rPr lang="en-US" altLang="zh-CN" sz="2800" dirty="0"/>
              <a:t>3</a:t>
            </a:r>
            <a:r>
              <a:rPr lang="zh-CN" altLang="en-US" sz="2800" dirty="0"/>
              <a:t>个样本中，三角形占比</a:t>
            </a:r>
            <a:r>
              <a:rPr lang="en-US" altLang="zh-CN" sz="2800" dirty="0"/>
              <a:t>2/3</a:t>
            </a:r>
            <a:r>
              <a:rPr lang="zh-CN" altLang="en-US" sz="2800" dirty="0"/>
              <a:t>，则认为新数据属于三角形类别。同理，</a:t>
            </a:r>
            <a:r>
              <a:rPr lang="en-US" altLang="zh-CN" sz="2800" dirty="0"/>
              <a:t>k = 5</a:t>
            </a:r>
            <a:r>
              <a:rPr lang="zh-CN" altLang="en-US" sz="2800" dirty="0"/>
              <a:t>，则新数据属于正方形类别。</a:t>
            </a:r>
          </a:p>
          <a:p>
            <a:endParaRPr lang="zh-CN" altLang="en-US" sz="2800" dirty="0"/>
          </a:p>
        </p:txBody>
      </p:sp>
      <p:pic>
        <p:nvPicPr>
          <p:cNvPr id="4" name="图片 1">
            <a:extLst>
              <a:ext uri="{FF2B5EF4-FFF2-40B4-BE49-F238E27FC236}">
                <a16:creationId xmlns:a16="http://schemas.microsoft.com/office/drawing/2014/main" id="{7DD1ACCF-A895-4EB7-9F04-4790DD5EC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133" y="4440932"/>
            <a:ext cx="3456384" cy="226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8457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8D580-AFCD-477A-A14A-E2E22310F8D3}"/>
              </a:ext>
            </a:extLst>
          </p:cNvPr>
          <p:cNvSpPr>
            <a:spLocks noGrp="1"/>
          </p:cNvSpPr>
          <p:nvPr>
            <p:ph type="title"/>
          </p:nvPr>
        </p:nvSpPr>
        <p:spPr/>
        <p:txBody>
          <a:bodyPr/>
          <a:lstStyle/>
          <a:p>
            <a:r>
              <a:rPr lang="zh-CN" altLang="en-US" dirty="0"/>
              <a:t>支持向量机（</a:t>
            </a:r>
            <a:r>
              <a:rPr lang="en-US" altLang="zh-CN" dirty="0"/>
              <a:t>SVM</a:t>
            </a:r>
            <a:r>
              <a:rPr lang="zh-CN" altLang="en-US" dirty="0"/>
              <a:t>）</a:t>
            </a:r>
          </a:p>
        </p:txBody>
      </p:sp>
      <p:sp>
        <p:nvSpPr>
          <p:cNvPr id="3" name="内容占位符 2">
            <a:extLst>
              <a:ext uri="{FF2B5EF4-FFF2-40B4-BE49-F238E27FC236}">
                <a16:creationId xmlns:a16="http://schemas.microsoft.com/office/drawing/2014/main" id="{40B9CCF6-16AF-468F-8A4A-D3EA66372E64}"/>
              </a:ext>
            </a:extLst>
          </p:cNvPr>
          <p:cNvSpPr>
            <a:spLocks noGrp="1"/>
          </p:cNvSpPr>
          <p:nvPr>
            <p:ph idx="1"/>
          </p:nvPr>
        </p:nvSpPr>
        <p:spPr>
          <a:xfrm>
            <a:off x="753532" y="1830832"/>
            <a:ext cx="10414340" cy="2813136"/>
          </a:xfrm>
        </p:spPr>
        <p:txBody>
          <a:bodyPr>
            <a:noAutofit/>
          </a:bodyPr>
          <a:lstStyle/>
          <a:p>
            <a:r>
              <a:rPr lang="zh-CN" altLang="en-US" sz="3200" dirty="0"/>
              <a:t>        一种对线性和非线性数据进行分类的方法。</a:t>
            </a:r>
            <a:r>
              <a:rPr lang="en-US" altLang="zh-CN" sz="3200" dirty="0"/>
              <a:t>SVM </a:t>
            </a:r>
            <a:r>
              <a:rPr lang="zh-CN" altLang="en-US" sz="3200" dirty="0"/>
              <a:t>使用一种非线性映射，把原始训练数据映射到较高的维上，在新的维上，搜索最佳分离超平面。最佳分离超平面即以最大间隔把两类样本分开的超平面，也称之为最大间隔超平面。两类样本分别分割在该超平面的两侧；两侧距离超平面最近的样本点到超平面的距离被最大化了。</a:t>
            </a:r>
          </a:p>
          <a:p>
            <a:endParaRPr lang="zh-CN" altLang="en-US" sz="3200" dirty="0"/>
          </a:p>
        </p:txBody>
      </p:sp>
      <p:graphicFrame>
        <p:nvGraphicFramePr>
          <p:cNvPr id="4" name="对象 3">
            <a:extLst>
              <a:ext uri="{FF2B5EF4-FFF2-40B4-BE49-F238E27FC236}">
                <a16:creationId xmlns:a16="http://schemas.microsoft.com/office/drawing/2014/main" id="{7FC52B82-8594-4908-8EFF-BE1A10E62B79}"/>
              </a:ext>
            </a:extLst>
          </p:cNvPr>
          <p:cNvGraphicFramePr>
            <a:graphicFrameLocks noChangeAspect="1"/>
          </p:cNvGraphicFramePr>
          <p:nvPr>
            <p:extLst>
              <p:ext uri="{D42A27DB-BD31-4B8C-83A1-F6EECF244321}">
                <p14:modId xmlns:p14="http://schemas.microsoft.com/office/powerpoint/2010/main" val="3739162366"/>
              </p:ext>
            </p:extLst>
          </p:nvPr>
        </p:nvGraphicFramePr>
        <p:xfrm>
          <a:off x="4720167" y="4643968"/>
          <a:ext cx="5054600" cy="2062023"/>
        </p:xfrm>
        <a:graphic>
          <a:graphicData uri="http://schemas.openxmlformats.org/presentationml/2006/ole">
            <mc:AlternateContent xmlns:mc="http://schemas.openxmlformats.org/markup-compatibility/2006">
              <mc:Choice xmlns:v="urn:schemas-microsoft-com:vml" Requires="v">
                <p:oleObj spid="_x0000_s7172" r:id="rId3" imgW="6469784" imgH="2761664" progId="Visio.Drawing.11">
                  <p:embed/>
                </p:oleObj>
              </mc:Choice>
              <mc:Fallback>
                <p:oleObj r:id="rId3" imgW="6469784" imgH="2761664" progId="Visio.Drawing.11">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0167" y="4643968"/>
                        <a:ext cx="5054600" cy="2062023"/>
                      </a:xfrm>
                      <a:prstGeom prst="rect">
                        <a:avLst/>
                      </a:prstGeom>
                      <a:noFill/>
                    </p:spPr>
                  </p:pic>
                </p:oleObj>
              </mc:Fallback>
            </mc:AlternateContent>
          </a:graphicData>
        </a:graphic>
      </p:graphicFrame>
    </p:spTree>
    <p:extLst>
      <p:ext uri="{BB962C8B-B14F-4D97-AF65-F5344CB8AC3E}">
        <p14:creationId xmlns:p14="http://schemas.microsoft.com/office/powerpoint/2010/main" val="3929723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FE1A3-9672-4438-B2C0-FB3DC2566D09}"/>
              </a:ext>
            </a:extLst>
          </p:cNvPr>
          <p:cNvSpPr>
            <a:spLocks noGrp="1"/>
          </p:cNvSpPr>
          <p:nvPr>
            <p:ph type="title"/>
          </p:nvPr>
        </p:nvSpPr>
        <p:spPr/>
        <p:txBody>
          <a:bodyPr/>
          <a:lstStyle/>
          <a:p>
            <a:r>
              <a:rPr lang="zh-CN" altLang="en-US" dirty="0"/>
              <a:t>随机森林</a:t>
            </a:r>
            <a:r>
              <a:rPr lang="en-US" altLang="zh-CN" dirty="0"/>
              <a:t>-RF</a:t>
            </a:r>
            <a:endParaRPr lang="zh-CN" altLang="en-US" dirty="0"/>
          </a:p>
        </p:txBody>
      </p:sp>
      <p:sp>
        <p:nvSpPr>
          <p:cNvPr id="3" name="内容占位符 2">
            <a:extLst>
              <a:ext uri="{FF2B5EF4-FFF2-40B4-BE49-F238E27FC236}">
                <a16:creationId xmlns:a16="http://schemas.microsoft.com/office/drawing/2014/main" id="{F53B514D-957F-4506-9595-CAFEFF263C68}"/>
              </a:ext>
            </a:extLst>
          </p:cNvPr>
          <p:cNvSpPr>
            <a:spLocks noGrp="1"/>
          </p:cNvSpPr>
          <p:nvPr>
            <p:ph idx="1"/>
          </p:nvPr>
        </p:nvSpPr>
        <p:spPr/>
        <p:txBody>
          <a:bodyPr>
            <a:normAutofit/>
          </a:bodyPr>
          <a:lstStyle/>
          <a:p>
            <a:r>
              <a:rPr lang="zh-CN" altLang="en-US" sz="3200" dirty="0"/>
              <a:t>        随机森林顾名思义，是用随机的方式建立一个森林，森林里面有很多的决策树组成，随机森林的每一棵决策树之间是没有关联的。在得到森林之后，当有一个新的输入样本进入的时候，就让森林中的每一棵决策树分别进行一下判断，看看这个样本应该属于哪一类（对于分类算法），然后看看哪一类被选择最多，就预测这个样本为那一类。随机森林还可以用来进行无监督学习聚类和异常点检测。</a:t>
            </a:r>
          </a:p>
        </p:txBody>
      </p:sp>
    </p:spTree>
    <p:extLst>
      <p:ext uri="{BB962C8B-B14F-4D97-AF65-F5344CB8AC3E}">
        <p14:creationId xmlns:p14="http://schemas.microsoft.com/office/powerpoint/2010/main" val="8493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E2D4D-9C8D-4D2B-A9E9-24EDD5478239}"/>
              </a:ext>
            </a:extLst>
          </p:cNvPr>
          <p:cNvSpPr>
            <a:spLocks noGrp="1"/>
          </p:cNvSpPr>
          <p:nvPr>
            <p:ph type="title"/>
          </p:nvPr>
        </p:nvSpPr>
        <p:spPr/>
        <p:txBody>
          <a:bodyPr/>
          <a:lstStyle/>
          <a:p>
            <a:r>
              <a:rPr lang="zh-CN" altLang="en-US" b="1" i="0" dirty="0">
                <a:solidFill>
                  <a:srgbClr val="333333"/>
                </a:solidFill>
                <a:effectLst/>
                <a:latin typeface="Helvetica Neue"/>
              </a:rPr>
              <a:t>泰坦尼克号乘客生存情况预测</a:t>
            </a:r>
            <a:endParaRPr lang="zh-CN" altLang="en-US" dirty="0"/>
          </a:p>
        </p:txBody>
      </p:sp>
      <p:sp>
        <p:nvSpPr>
          <p:cNvPr id="3" name="内容占位符 2">
            <a:extLst>
              <a:ext uri="{FF2B5EF4-FFF2-40B4-BE49-F238E27FC236}">
                <a16:creationId xmlns:a16="http://schemas.microsoft.com/office/drawing/2014/main" id="{F8C34087-4454-4828-930C-A72271F4EDB6}"/>
              </a:ext>
            </a:extLst>
          </p:cNvPr>
          <p:cNvSpPr>
            <a:spLocks noGrp="1"/>
          </p:cNvSpPr>
          <p:nvPr>
            <p:ph idx="1"/>
          </p:nvPr>
        </p:nvSpPr>
        <p:spPr>
          <a:xfrm>
            <a:off x="745067" y="1820333"/>
            <a:ext cx="11307233" cy="1181100"/>
          </a:xfrm>
        </p:spPr>
        <p:txBody>
          <a:bodyPr>
            <a:normAutofit fontScale="92500"/>
          </a:bodyPr>
          <a:lstStyle/>
          <a:p>
            <a:r>
              <a:rPr lang="en-US" altLang="zh-CN" sz="3200" dirty="0"/>
              <a:t>train.csv</a:t>
            </a:r>
            <a:r>
              <a:rPr lang="zh-CN" altLang="en-US" sz="3200" dirty="0"/>
              <a:t>：训练集</a:t>
            </a:r>
            <a:r>
              <a:rPr lang="en-US" altLang="zh-CN" sz="3200" dirty="0"/>
              <a:t>  test.csv</a:t>
            </a:r>
            <a:r>
              <a:rPr lang="zh-CN" altLang="en-US" sz="3200" dirty="0"/>
              <a:t>：测试集  </a:t>
            </a:r>
            <a:r>
              <a:rPr lang="en-US" altLang="zh-CN" sz="3200" dirty="0" err="1"/>
              <a:t>gender_submission</a:t>
            </a:r>
            <a:r>
              <a:rPr lang="en-US" altLang="zh-CN" sz="3200" dirty="0"/>
              <a:t> .csv </a:t>
            </a:r>
            <a:r>
              <a:rPr lang="zh-CN" altLang="en-US" sz="3200" dirty="0"/>
              <a:t>：验证集</a:t>
            </a:r>
            <a:r>
              <a:rPr lang="en-US" altLang="zh-CN" sz="3200" dirty="0"/>
              <a:t> </a:t>
            </a:r>
          </a:p>
          <a:p>
            <a:r>
              <a:rPr lang="zh-CN" altLang="en-US" sz="3200" dirty="0"/>
              <a:t>各字段含义如下：</a:t>
            </a:r>
            <a:endParaRPr lang="en-US" altLang="zh-CN" sz="3200" dirty="0"/>
          </a:p>
        </p:txBody>
      </p:sp>
      <p:graphicFrame>
        <p:nvGraphicFramePr>
          <p:cNvPr id="5" name="表格 5">
            <a:extLst>
              <a:ext uri="{FF2B5EF4-FFF2-40B4-BE49-F238E27FC236}">
                <a16:creationId xmlns:a16="http://schemas.microsoft.com/office/drawing/2014/main" id="{31A21768-3B0B-4AD2-AFF3-F0125127681C}"/>
              </a:ext>
            </a:extLst>
          </p:cNvPr>
          <p:cNvGraphicFramePr>
            <a:graphicFrameLocks noGrp="1"/>
          </p:cNvGraphicFramePr>
          <p:nvPr>
            <p:extLst>
              <p:ext uri="{D42A27DB-BD31-4B8C-83A1-F6EECF244321}">
                <p14:modId xmlns:p14="http://schemas.microsoft.com/office/powerpoint/2010/main" val="2312552302"/>
              </p:ext>
            </p:extLst>
          </p:nvPr>
        </p:nvGraphicFramePr>
        <p:xfrm>
          <a:off x="960967" y="3072384"/>
          <a:ext cx="10795001" cy="3200400"/>
        </p:xfrm>
        <a:graphic>
          <a:graphicData uri="http://schemas.openxmlformats.org/drawingml/2006/table">
            <a:tbl>
              <a:tblPr firstRow="1" bandRow="1">
                <a:tableStyleId>{5C22544A-7EE6-4342-B048-85BDC9FD1C3A}</a:tableStyleId>
              </a:tblPr>
              <a:tblGrid>
                <a:gridCol w="2178135">
                  <a:extLst>
                    <a:ext uri="{9D8B030D-6E8A-4147-A177-3AD203B41FA5}">
                      <a16:colId xmlns:a16="http://schemas.microsoft.com/office/drawing/2014/main" val="2065632961"/>
                    </a:ext>
                  </a:extLst>
                </a:gridCol>
                <a:gridCol w="3880528">
                  <a:extLst>
                    <a:ext uri="{9D8B030D-6E8A-4147-A177-3AD203B41FA5}">
                      <a16:colId xmlns:a16="http://schemas.microsoft.com/office/drawing/2014/main" val="897271276"/>
                    </a:ext>
                  </a:extLst>
                </a:gridCol>
                <a:gridCol w="2034773">
                  <a:extLst>
                    <a:ext uri="{9D8B030D-6E8A-4147-A177-3AD203B41FA5}">
                      <a16:colId xmlns:a16="http://schemas.microsoft.com/office/drawing/2014/main" val="3458346222"/>
                    </a:ext>
                  </a:extLst>
                </a:gridCol>
                <a:gridCol w="2701565">
                  <a:extLst>
                    <a:ext uri="{9D8B030D-6E8A-4147-A177-3AD203B41FA5}">
                      <a16:colId xmlns:a16="http://schemas.microsoft.com/office/drawing/2014/main" val="2809396974"/>
                    </a:ext>
                  </a:extLst>
                </a:gridCol>
              </a:tblGrid>
              <a:tr h="370840">
                <a:tc>
                  <a:txBody>
                    <a:bodyPr/>
                    <a:lstStyle/>
                    <a:p>
                      <a:pPr algn="ctr"/>
                      <a:r>
                        <a:rPr lang="zh-CN" altLang="en-US" sz="2400" dirty="0"/>
                        <a:t>字段</a:t>
                      </a:r>
                    </a:p>
                  </a:txBody>
                  <a:tcPr/>
                </a:tc>
                <a:tc>
                  <a:txBody>
                    <a:bodyPr/>
                    <a:lstStyle/>
                    <a:p>
                      <a:pPr algn="ctr"/>
                      <a:r>
                        <a:rPr lang="zh-CN" altLang="en-US" sz="2400" dirty="0"/>
                        <a:t>含义</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字段</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含义</a:t>
                      </a:r>
                    </a:p>
                  </a:txBody>
                  <a:tcPr/>
                </a:tc>
                <a:extLst>
                  <a:ext uri="{0D108BD9-81ED-4DB2-BD59-A6C34878D82A}">
                    <a16:rowId xmlns:a16="http://schemas.microsoft.com/office/drawing/2014/main" val="4106185799"/>
                  </a:ext>
                </a:extLst>
              </a:tr>
              <a:tr h="370840">
                <a:tc>
                  <a:txBody>
                    <a:bodyPr/>
                    <a:lstStyle/>
                    <a:p>
                      <a:pPr algn="ctr"/>
                      <a:r>
                        <a:rPr lang="en-US" altLang="zh-CN" sz="2400" dirty="0" err="1"/>
                        <a:t>PassengerId</a:t>
                      </a:r>
                      <a:endParaRPr lang="zh-CN" altLang="en-US" sz="2400" dirty="0"/>
                    </a:p>
                  </a:txBody>
                  <a:tcPr/>
                </a:tc>
                <a:tc>
                  <a:txBody>
                    <a:bodyPr/>
                    <a:lstStyle/>
                    <a:p>
                      <a:pPr algn="ctr"/>
                      <a:r>
                        <a:rPr lang="zh-CN" altLang="en-US" sz="2400" dirty="0"/>
                        <a:t>乘客</a:t>
                      </a:r>
                      <a:r>
                        <a:rPr lang="en-US" altLang="zh-CN" sz="2400" dirty="0"/>
                        <a:t>ID</a:t>
                      </a:r>
                      <a:endParaRPr lang="zh-CN" altLang="en-US" sz="2400" dirty="0"/>
                    </a:p>
                  </a:txBody>
                  <a:tcPr/>
                </a:tc>
                <a:tc>
                  <a:txBody>
                    <a:bodyPr/>
                    <a:lstStyle/>
                    <a:p>
                      <a:pPr algn="ctr"/>
                      <a:r>
                        <a:rPr lang="en-US" altLang="zh-CN" sz="2400" dirty="0" err="1"/>
                        <a:t>SibSp</a:t>
                      </a:r>
                      <a:endParaRPr lang="zh-CN" altLang="en-US" sz="2400" dirty="0"/>
                    </a:p>
                  </a:txBody>
                  <a:tcPr/>
                </a:tc>
                <a:tc>
                  <a:txBody>
                    <a:bodyPr/>
                    <a:lstStyle/>
                    <a:p>
                      <a:pPr algn="ctr"/>
                      <a:r>
                        <a:rPr lang="zh-CN" altLang="en-US" sz="2400" dirty="0"/>
                        <a:t> 堂兄弟</a:t>
                      </a:r>
                      <a:r>
                        <a:rPr lang="en-US" altLang="zh-CN" sz="2400" dirty="0"/>
                        <a:t>/</a:t>
                      </a:r>
                      <a:r>
                        <a:rPr lang="zh-CN" altLang="en-US" sz="2400" dirty="0"/>
                        <a:t>妹个数</a:t>
                      </a:r>
                    </a:p>
                  </a:txBody>
                  <a:tcPr/>
                </a:tc>
                <a:extLst>
                  <a:ext uri="{0D108BD9-81ED-4DB2-BD59-A6C34878D82A}">
                    <a16:rowId xmlns:a16="http://schemas.microsoft.com/office/drawing/2014/main" val="309538378"/>
                  </a:ext>
                </a:extLst>
              </a:tr>
              <a:tr h="370840">
                <a:tc>
                  <a:txBody>
                    <a:bodyPr/>
                    <a:lstStyle/>
                    <a:p>
                      <a:pPr algn="ctr"/>
                      <a:r>
                        <a:rPr lang="en-US" altLang="zh-CN" sz="2400" dirty="0"/>
                        <a:t>Survived</a:t>
                      </a:r>
                      <a:endParaRPr lang="zh-CN"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获救情况（二分类，因变量）</a:t>
                      </a:r>
                    </a:p>
                  </a:txBody>
                  <a:tcPr/>
                </a:tc>
                <a:tc>
                  <a:txBody>
                    <a:bodyPr/>
                    <a:lstStyle/>
                    <a:p>
                      <a:pPr algn="ctr"/>
                      <a:r>
                        <a:rPr lang="en-US" altLang="zh-CN" sz="2400" dirty="0"/>
                        <a:t>Parch</a:t>
                      </a:r>
                      <a:endParaRPr lang="zh-CN" altLang="en-US" sz="2400" dirty="0"/>
                    </a:p>
                  </a:txBody>
                  <a:tcPr/>
                </a:tc>
                <a:tc>
                  <a:txBody>
                    <a:bodyPr/>
                    <a:lstStyle/>
                    <a:p>
                      <a:pPr algn="ctr"/>
                      <a:r>
                        <a:rPr lang="zh-CN" altLang="en-US" sz="2400" dirty="0"/>
                        <a:t>父母与小孩个数</a:t>
                      </a:r>
                    </a:p>
                  </a:txBody>
                  <a:tcPr/>
                </a:tc>
                <a:extLst>
                  <a:ext uri="{0D108BD9-81ED-4DB2-BD59-A6C34878D82A}">
                    <a16:rowId xmlns:a16="http://schemas.microsoft.com/office/drawing/2014/main" val="4160759976"/>
                  </a:ext>
                </a:extLst>
              </a:tr>
              <a:tr h="370840">
                <a:tc>
                  <a:txBody>
                    <a:bodyPr/>
                    <a:lstStyle/>
                    <a:p>
                      <a:pPr algn="ctr"/>
                      <a:r>
                        <a:rPr lang="en-US" altLang="zh-CN" sz="2400" dirty="0" err="1"/>
                        <a:t>Pclass</a:t>
                      </a:r>
                      <a:endParaRPr lang="zh-CN"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乘客等级</a:t>
                      </a:r>
                      <a:r>
                        <a:rPr lang="en-US" altLang="zh-CN" sz="2400" dirty="0"/>
                        <a:t>(1/2/3</a:t>
                      </a:r>
                      <a:r>
                        <a:rPr lang="zh-CN" altLang="en-US" sz="2400" dirty="0"/>
                        <a:t>等舱位</a:t>
                      </a:r>
                      <a:r>
                        <a:rPr lang="en-US" altLang="zh-CN" sz="2400" dirty="0"/>
                        <a:t>)</a:t>
                      </a:r>
                      <a:endParaRPr lang="zh-CN" altLang="en-US" sz="2400" dirty="0"/>
                    </a:p>
                  </a:txBody>
                  <a:tcPr/>
                </a:tc>
                <a:tc>
                  <a:txBody>
                    <a:bodyPr/>
                    <a:lstStyle/>
                    <a:p>
                      <a:pPr algn="ctr"/>
                      <a:r>
                        <a:rPr lang="en-US" altLang="zh-CN" sz="2400" dirty="0"/>
                        <a:t>Ticket</a:t>
                      </a:r>
                      <a:endParaRPr lang="zh-CN" altLang="en-US" sz="2400" dirty="0"/>
                    </a:p>
                  </a:txBody>
                  <a:tcPr/>
                </a:tc>
                <a:tc>
                  <a:txBody>
                    <a:bodyPr/>
                    <a:lstStyle/>
                    <a:p>
                      <a:pPr algn="ctr"/>
                      <a:r>
                        <a:rPr lang="zh-CN" altLang="en-US" sz="2400" dirty="0"/>
                        <a:t>船票信息</a:t>
                      </a:r>
                    </a:p>
                  </a:txBody>
                  <a:tcPr/>
                </a:tc>
                <a:extLst>
                  <a:ext uri="{0D108BD9-81ED-4DB2-BD59-A6C34878D82A}">
                    <a16:rowId xmlns:a16="http://schemas.microsoft.com/office/drawing/2014/main" val="16054207"/>
                  </a:ext>
                </a:extLst>
              </a:tr>
              <a:tr h="370840">
                <a:tc>
                  <a:txBody>
                    <a:bodyPr/>
                    <a:lstStyle/>
                    <a:p>
                      <a:pPr algn="ctr"/>
                      <a:r>
                        <a:rPr lang="en-US" altLang="zh-CN" sz="2400" dirty="0"/>
                        <a:t>Name</a:t>
                      </a:r>
                      <a:endParaRPr lang="zh-CN"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乘客姓名</a:t>
                      </a:r>
                    </a:p>
                  </a:txBody>
                  <a:tcPr/>
                </a:tc>
                <a:tc>
                  <a:txBody>
                    <a:bodyPr/>
                    <a:lstStyle/>
                    <a:p>
                      <a:pPr algn="ctr"/>
                      <a:r>
                        <a:rPr lang="en-US" altLang="zh-CN" sz="2400" dirty="0"/>
                        <a:t>Fare</a:t>
                      </a:r>
                      <a:endParaRPr lang="zh-CN" altLang="en-US" sz="2400" dirty="0"/>
                    </a:p>
                  </a:txBody>
                  <a:tcPr/>
                </a:tc>
                <a:tc>
                  <a:txBody>
                    <a:bodyPr/>
                    <a:lstStyle/>
                    <a:p>
                      <a:pPr algn="ctr"/>
                      <a:r>
                        <a:rPr lang="zh-CN" altLang="en-US" sz="2400" dirty="0"/>
                        <a:t>票价</a:t>
                      </a:r>
                    </a:p>
                  </a:txBody>
                  <a:tcPr/>
                </a:tc>
                <a:extLst>
                  <a:ext uri="{0D108BD9-81ED-4DB2-BD59-A6C34878D82A}">
                    <a16:rowId xmlns:a16="http://schemas.microsoft.com/office/drawing/2014/main" val="544917858"/>
                  </a:ext>
                </a:extLst>
              </a:tr>
              <a:tr h="370840">
                <a:tc>
                  <a:txBody>
                    <a:bodyPr/>
                    <a:lstStyle/>
                    <a:p>
                      <a:pPr algn="ctr"/>
                      <a:r>
                        <a:rPr lang="en-US" altLang="zh-CN" sz="2400" dirty="0"/>
                        <a:t>Sex</a:t>
                      </a:r>
                      <a:endParaRPr lang="zh-CN" altLang="en-US" sz="2400" dirty="0"/>
                    </a:p>
                  </a:txBody>
                  <a:tcPr/>
                </a:tc>
                <a:tc>
                  <a:txBody>
                    <a:bodyPr/>
                    <a:lstStyle/>
                    <a:p>
                      <a:pPr algn="ctr"/>
                      <a:r>
                        <a:rPr lang="zh-CN" altLang="en-US" sz="2400" dirty="0"/>
                        <a:t>性别</a:t>
                      </a:r>
                    </a:p>
                  </a:txBody>
                  <a:tcPr/>
                </a:tc>
                <a:tc>
                  <a:txBody>
                    <a:bodyPr/>
                    <a:lstStyle/>
                    <a:p>
                      <a:pPr algn="ctr"/>
                      <a:r>
                        <a:rPr lang="en-US" altLang="zh-CN" sz="2400" dirty="0"/>
                        <a:t>Cabin</a:t>
                      </a:r>
                      <a:endParaRPr lang="zh-CN" altLang="en-US" sz="2400" dirty="0"/>
                    </a:p>
                  </a:txBody>
                  <a:tcPr/>
                </a:tc>
                <a:tc>
                  <a:txBody>
                    <a:bodyPr/>
                    <a:lstStyle/>
                    <a:p>
                      <a:pPr algn="ctr"/>
                      <a:r>
                        <a:rPr lang="zh-CN" altLang="en-US" sz="2400" dirty="0"/>
                        <a:t>客舱</a:t>
                      </a:r>
                    </a:p>
                  </a:txBody>
                  <a:tcPr/>
                </a:tc>
                <a:extLst>
                  <a:ext uri="{0D108BD9-81ED-4DB2-BD59-A6C34878D82A}">
                    <a16:rowId xmlns:a16="http://schemas.microsoft.com/office/drawing/2014/main" val="1081367377"/>
                  </a:ext>
                </a:extLst>
              </a:tr>
              <a:tr h="370840">
                <a:tc>
                  <a:txBody>
                    <a:bodyPr/>
                    <a:lstStyle/>
                    <a:p>
                      <a:pPr algn="ctr"/>
                      <a:r>
                        <a:rPr lang="en-US" altLang="zh-CN" sz="2400" dirty="0"/>
                        <a:t>Age</a:t>
                      </a:r>
                      <a:endParaRPr lang="zh-CN" altLang="en-US" sz="2400" dirty="0"/>
                    </a:p>
                  </a:txBody>
                  <a:tcPr/>
                </a:tc>
                <a:tc>
                  <a:txBody>
                    <a:bodyPr/>
                    <a:lstStyle/>
                    <a:p>
                      <a:pPr algn="ctr"/>
                      <a:r>
                        <a:rPr lang="zh-CN" altLang="en-US" sz="2400" dirty="0"/>
                        <a:t>年龄</a:t>
                      </a:r>
                    </a:p>
                  </a:txBody>
                  <a:tcPr/>
                </a:tc>
                <a:tc>
                  <a:txBody>
                    <a:bodyPr/>
                    <a:lstStyle/>
                    <a:p>
                      <a:pPr algn="ctr"/>
                      <a:r>
                        <a:rPr lang="en-US" altLang="zh-CN" sz="2400" dirty="0"/>
                        <a:t>Embarked</a:t>
                      </a:r>
                      <a:endParaRPr lang="zh-CN" altLang="en-US" sz="2400" dirty="0"/>
                    </a:p>
                  </a:txBody>
                  <a:tcPr/>
                </a:tc>
                <a:tc>
                  <a:txBody>
                    <a:bodyPr/>
                    <a:lstStyle/>
                    <a:p>
                      <a:pPr algn="ctr"/>
                      <a:r>
                        <a:rPr lang="zh-CN" altLang="en-US" sz="2400" dirty="0"/>
                        <a:t>登船港口</a:t>
                      </a:r>
                    </a:p>
                  </a:txBody>
                  <a:tcPr/>
                </a:tc>
                <a:extLst>
                  <a:ext uri="{0D108BD9-81ED-4DB2-BD59-A6C34878D82A}">
                    <a16:rowId xmlns:a16="http://schemas.microsoft.com/office/drawing/2014/main" val="3015568414"/>
                  </a:ext>
                </a:extLst>
              </a:tr>
            </a:tbl>
          </a:graphicData>
        </a:graphic>
      </p:graphicFrame>
    </p:spTree>
    <p:extLst>
      <p:ext uri="{BB962C8B-B14F-4D97-AF65-F5344CB8AC3E}">
        <p14:creationId xmlns:p14="http://schemas.microsoft.com/office/powerpoint/2010/main" val="366421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12AFE-4B0B-41F2-AB86-81A6A64820AB}"/>
              </a:ext>
            </a:extLst>
          </p:cNvPr>
          <p:cNvSpPr>
            <a:spLocks noGrp="1"/>
          </p:cNvSpPr>
          <p:nvPr>
            <p:ph type="title"/>
          </p:nvPr>
        </p:nvSpPr>
        <p:spPr/>
        <p:txBody>
          <a:bodyPr/>
          <a:lstStyle/>
          <a:p>
            <a:r>
              <a:rPr lang="zh-CN" altLang="en-US" b="1" i="0" dirty="0">
                <a:solidFill>
                  <a:srgbClr val="333333"/>
                </a:solidFill>
                <a:effectLst/>
                <a:latin typeface="Helvetica Neue"/>
              </a:rPr>
              <a:t>泰坦尼克简单描述性分析</a:t>
            </a:r>
            <a:endParaRPr lang="zh-CN" altLang="en-US" dirty="0"/>
          </a:p>
        </p:txBody>
      </p:sp>
      <p:pic>
        <p:nvPicPr>
          <p:cNvPr id="26" name="内容占位符 25">
            <a:extLst>
              <a:ext uri="{FF2B5EF4-FFF2-40B4-BE49-F238E27FC236}">
                <a16:creationId xmlns:a16="http://schemas.microsoft.com/office/drawing/2014/main" id="{2785D44D-BE54-4584-8DBA-ACD893EC7A41}"/>
              </a:ext>
            </a:extLst>
          </p:cNvPr>
          <p:cNvPicPr>
            <a:picLocks noGrp="1" noChangeAspect="1"/>
          </p:cNvPicPr>
          <p:nvPr>
            <p:ph idx="1"/>
          </p:nvPr>
        </p:nvPicPr>
        <p:blipFill>
          <a:blip r:embed="rId3"/>
          <a:stretch>
            <a:fillRect/>
          </a:stretch>
        </p:blipFill>
        <p:spPr>
          <a:xfrm>
            <a:off x="758562" y="1767303"/>
            <a:ext cx="8915858" cy="3518081"/>
          </a:xfrm>
        </p:spPr>
      </p:pic>
      <p:pic>
        <p:nvPicPr>
          <p:cNvPr id="28" name="图片 27">
            <a:extLst>
              <a:ext uri="{FF2B5EF4-FFF2-40B4-BE49-F238E27FC236}">
                <a16:creationId xmlns:a16="http://schemas.microsoft.com/office/drawing/2014/main" id="{AC9D2213-CB45-4E6F-8238-B860DF789836}"/>
              </a:ext>
            </a:extLst>
          </p:cNvPr>
          <p:cNvPicPr>
            <a:picLocks noChangeAspect="1"/>
          </p:cNvPicPr>
          <p:nvPr/>
        </p:nvPicPr>
        <p:blipFill>
          <a:blip r:embed="rId4"/>
          <a:stretch>
            <a:fillRect/>
          </a:stretch>
        </p:blipFill>
        <p:spPr>
          <a:xfrm>
            <a:off x="5481130" y="3346759"/>
            <a:ext cx="2929583" cy="3472218"/>
          </a:xfrm>
          <a:prstGeom prst="rect">
            <a:avLst/>
          </a:prstGeom>
        </p:spPr>
      </p:pic>
      <p:pic>
        <p:nvPicPr>
          <p:cNvPr id="30" name="图片 29">
            <a:extLst>
              <a:ext uri="{FF2B5EF4-FFF2-40B4-BE49-F238E27FC236}">
                <a16:creationId xmlns:a16="http://schemas.microsoft.com/office/drawing/2014/main" id="{FE7CD65B-FA4A-4570-B7AC-B0089DA62DE7}"/>
              </a:ext>
            </a:extLst>
          </p:cNvPr>
          <p:cNvPicPr>
            <a:picLocks noChangeAspect="1"/>
          </p:cNvPicPr>
          <p:nvPr/>
        </p:nvPicPr>
        <p:blipFill>
          <a:blip r:embed="rId5"/>
          <a:stretch>
            <a:fillRect/>
          </a:stretch>
        </p:blipFill>
        <p:spPr>
          <a:xfrm>
            <a:off x="8674474" y="3345040"/>
            <a:ext cx="3069672" cy="3473937"/>
          </a:xfrm>
          <a:prstGeom prst="rect">
            <a:avLst/>
          </a:prstGeom>
        </p:spPr>
      </p:pic>
    </p:spTree>
    <p:extLst>
      <p:ext uri="{BB962C8B-B14F-4D97-AF65-F5344CB8AC3E}">
        <p14:creationId xmlns:p14="http://schemas.microsoft.com/office/powerpoint/2010/main" val="322670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E6372-0E81-42B9-84BD-97F1D9C017A0}"/>
              </a:ext>
            </a:extLst>
          </p:cNvPr>
          <p:cNvSpPr>
            <a:spLocks noGrp="1"/>
          </p:cNvSpPr>
          <p:nvPr>
            <p:ph type="title"/>
          </p:nvPr>
        </p:nvSpPr>
        <p:spPr/>
        <p:txBody>
          <a:bodyPr/>
          <a:lstStyle/>
          <a:p>
            <a:r>
              <a:rPr lang="zh-CN" altLang="en-US" b="1" i="0" dirty="0">
                <a:solidFill>
                  <a:srgbClr val="333333"/>
                </a:solidFill>
                <a:effectLst/>
                <a:latin typeface="Helvetica Neue"/>
              </a:rPr>
              <a:t>泰坦尼克数据预处理</a:t>
            </a:r>
            <a:r>
              <a:rPr lang="en-US" altLang="zh-CN" b="1" dirty="0">
                <a:solidFill>
                  <a:srgbClr val="333333"/>
                </a:solidFill>
                <a:latin typeface="Helvetica Neue"/>
              </a:rPr>
              <a:t>1</a:t>
            </a:r>
            <a:endParaRPr lang="zh-CN" altLang="en-US" dirty="0"/>
          </a:p>
        </p:txBody>
      </p:sp>
      <p:pic>
        <p:nvPicPr>
          <p:cNvPr id="13" name="内容占位符 12">
            <a:extLst>
              <a:ext uri="{FF2B5EF4-FFF2-40B4-BE49-F238E27FC236}">
                <a16:creationId xmlns:a16="http://schemas.microsoft.com/office/drawing/2014/main" id="{C8631D3C-1263-41BC-A88F-EA05A000C56F}"/>
              </a:ext>
            </a:extLst>
          </p:cNvPr>
          <p:cNvPicPr>
            <a:picLocks noGrp="1" noChangeAspect="1"/>
          </p:cNvPicPr>
          <p:nvPr>
            <p:ph idx="1"/>
          </p:nvPr>
        </p:nvPicPr>
        <p:blipFill>
          <a:blip r:embed="rId2"/>
          <a:stretch>
            <a:fillRect/>
          </a:stretch>
        </p:blipFill>
        <p:spPr>
          <a:xfrm>
            <a:off x="763808" y="1892300"/>
            <a:ext cx="8668059" cy="4449881"/>
          </a:xfrm>
        </p:spPr>
      </p:pic>
    </p:spTree>
    <p:extLst>
      <p:ext uri="{BB962C8B-B14F-4D97-AF65-F5344CB8AC3E}">
        <p14:creationId xmlns:p14="http://schemas.microsoft.com/office/powerpoint/2010/main" val="329804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a:t>Scikit-learn</a:t>
            </a:r>
            <a:endParaRPr lang="zh-CN" altLang="en-US" dirty="0"/>
          </a:p>
        </p:txBody>
      </p:sp>
      <p:sp>
        <p:nvSpPr>
          <p:cNvPr id="9" name="文本框 8">
            <a:extLst>
              <a:ext uri="{FF2B5EF4-FFF2-40B4-BE49-F238E27FC236}">
                <a16:creationId xmlns:a16="http://schemas.microsoft.com/office/drawing/2014/main" id="{FD6A0533-46D9-48D1-B2BB-0772DAE68AC0}"/>
              </a:ext>
            </a:extLst>
          </p:cNvPr>
          <p:cNvSpPr txBox="1"/>
          <p:nvPr/>
        </p:nvSpPr>
        <p:spPr>
          <a:xfrm>
            <a:off x="683568" y="1848583"/>
            <a:ext cx="11292532" cy="1718227"/>
          </a:xfrm>
          <a:prstGeom prst="rect">
            <a:avLst/>
          </a:prstGeom>
          <a:noFill/>
        </p:spPr>
        <p:txBody>
          <a:bodyPr wrap="square">
            <a:spAutoFit/>
          </a:bodyPr>
          <a:lstStyle/>
          <a:p>
            <a:pPr>
              <a:lnSpc>
                <a:spcPct val="130000"/>
              </a:lnSpc>
            </a:pPr>
            <a:r>
              <a:rPr kumimoji="0" lang="en-US" altLang="zh-CN"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	Scikit-learn</a:t>
            </a:r>
            <a:r>
              <a:rPr kumimoji="0" lang="zh-CN"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是一组简单有效的工具集，依赖于</a:t>
            </a:r>
            <a:r>
              <a:rPr kumimoji="0" lang="en-US" altLang="zh-CN"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Python</a:t>
            </a:r>
            <a:r>
              <a:rPr kumimoji="0" lang="zh-CN"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的</a:t>
            </a:r>
            <a:r>
              <a:rPr kumimoji="0" lang="en-US" altLang="zh-CN"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NumPy</a:t>
            </a:r>
            <a:r>
              <a:rPr kumimoji="0" lang="zh-CN"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en-US" altLang="zh-CN"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SciPy</a:t>
            </a:r>
            <a:r>
              <a:rPr kumimoji="0" lang="zh-CN"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和</a:t>
            </a:r>
            <a:r>
              <a:rPr kumimoji="0" lang="en-US" altLang="zh-CN"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matplotlib</a:t>
            </a:r>
            <a:r>
              <a:rPr kumimoji="0" lang="zh-CN"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库。它提供了估计机器学习统计模型的功能，主要功能分六大部分：数据预处理、模型选择、分类、回归、聚类、降维。</a:t>
            </a:r>
          </a:p>
        </p:txBody>
      </p:sp>
      <p:sp>
        <p:nvSpPr>
          <p:cNvPr id="7" name="文本框 6">
            <a:extLst>
              <a:ext uri="{FF2B5EF4-FFF2-40B4-BE49-F238E27FC236}">
                <a16:creationId xmlns:a16="http://schemas.microsoft.com/office/drawing/2014/main" id="{55EA6361-0C25-4E7C-97E3-54763CCA2F44}"/>
              </a:ext>
            </a:extLst>
          </p:cNvPr>
          <p:cNvSpPr txBox="1"/>
          <p:nvPr/>
        </p:nvSpPr>
        <p:spPr>
          <a:xfrm>
            <a:off x="2133599" y="4568566"/>
            <a:ext cx="3128433" cy="523220"/>
          </a:xfrm>
          <a:prstGeom prst="rect">
            <a:avLst/>
          </a:prstGeom>
          <a:noFill/>
        </p:spPr>
        <p:txBody>
          <a:bodyPr wrap="square">
            <a:spAutoFit/>
          </a:bodyPr>
          <a:lstStyle/>
          <a:p>
            <a:r>
              <a:rPr lang="en-US" altLang="zh-CN" sz="2800" dirty="0">
                <a:hlinkClick r:id="rId3"/>
              </a:rPr>
              <a:t>scikit-learn</a:t>
            </a:r>
            <a:r>
              <a:rPr lang="zh-CN" altLang="en-US" sz="2800" dirty="0">
                <a:hlinkClick r:id="rId3"/>
              </a:rPr>
              <a:t>中文社区</a:t>
            </a:r>
            <a:endParaRPr lang="zh-CN" altLang="en-US" sz="2800" dirty="0"/>
          </a:p>
        </p:txBody>
      </p:sp>
      <p:sp>
        <p:nvSpPr>
          <p:cNvPr id="10" name="文本框 9">
            <a:extLst>
              <a:ext uri="{FF2B5EF4-FFF2-40B4-BE49-F238E27FC236}">
                <a16:creationId xmlns:a16="http://schemas.microsoft.com/office/drawing/2014/main" id="{979539C0-EC8A-4D2C-AD04-C08220EDC53D}"/>
              </a:ext>
            </a:extLst>
          </p:cNvPr>
          <p:cNvSpPr txBox="1"/>
          <p:nvPr/>
        </p:nvSpPr>
        <p:spPr>
          <a:xfrm>
            <a:off x="6570134" y="4353123"/>
            <a:ext cx="3611033" cy="954107"/>
          </a:xfrm>
          <a:prstGeom prst="rect">
            <a:avLst/>
          </a:prstGeom>
          <a:noFill/>
        </p:spPr>
        <p:txBody>
          <a:bodyPr wrap="square">
            <a:spAutoFit/>
          </a:bodyPr>
          <a:lstStyle/>
          <a:p>
            <a:r>
              <a:rPr lang="en-US" altLang="zh-CN" sz="2800" dirty="0">
                <a:hlinkClick r:id="rId4"/>
              </a:rPr>
              <a:t>scikit-learn: machine learning in Python</a:t>
            </a:r>
            <a:endParaRPr lang="zh-CN" altLang="en-US" sz="2800" dirty="0"/>
          </a:p>
        </p:txBody>
      </p:sp>
    </p:spTree>
    <p:extLst>
      <p:ext uri="{BB962C8B-B14F-4D97-AF65-F5344CB8AC3E}">
        <p14:creationId xmlns:p14="http://schemas.microsoft.com/office/powerpoint/2010/main" val="2333233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7949D5-64C5-43E0-8809-232792C3915E}"/>
              </a:ext>
            </a:extLst>
          </p:cNvPr>
          <p:cNvSpPr>
            <a:spLocks noGrp="1"/>
          </p:cNvSpPr>
          <p:nvPr>
            <p:ph type="title"/>
          </p:nvPr>
        </p:nvSpPr>
        <p:spPr/>
        <p:txBody>
          <a:bodyPr/>
          <a:lstStyle/>
          <a:p>
            <a:r>
              <a:rPr lang="zh-CN" altLang="en-US" b="1" i="0" dirty="0">
                <a:solidFill>
                  <a:srgbClr val="333333"/>
                </a:solidFill>
                <a:effectLst/>
                <a:latin typeface="Helvetica Neue"/>
              </a:rPr>
              <a:t>泰坦尼克数据预处理</a:t>
            </a:r>
            <a:r>
              <a:rPr lang="en-US" altLang="zh-CN" b="1" i="0" dirty="0">
                <a:solidFill>
                  <a:srgbClr val="333333"/>
                </a:solidFill>
                <a:effectLst/>
                <a:latin typeface="Helvetica Neue"/>
              </a:rPr>
              <a:t>2</a:t>
            </a:r>
            <a:endParaRPr lang="zh-CN" altLang="en-US" dirty="0"/>
          </a:p>
        </p:txBody>
      </p:sp>
      <p:pic>
        <p:nvPicPr>
          <p:cNvPr id="5" name="内容占位符 4">
            <a:extLst>
              <a:ext uri="{FF2B5EF4-FFF2-40B4-BE49-F238E27FC236}">
                <a16:creationId xmlns:a16="http://schemas.microsoft.com/office/drawing/2014/main" id="{1CA9EDF9-B8A8-4126-95EE-73F95A17F858}"/>
              </a:ext>
            </a:extLst>
          </p:cNvPr>
          <p:cNvPicPr>
            <a:picLocks noGrp="1" noChangeAspect="1"/>
          </p:cNvPicPr>
          <p:nvPr>
            <p:ph idx="1"/>
          </p:nvPr>
        </p:nvPicPr>
        <p:blipFill>
          <a:blip r:embed="rId2"/>
          <a:stretch>
            <a:fillRect/>
          </a:stretch>
        </p:blipFill>
        <p:spPr>
          <a:xfrm>
            <a:off x="774170" y="1867796"/>
            <a:ext cx="11217189" cy="4503371"/>
          </a:xfrm>
        </p:spPr>
      </p:pic>
    </p:spTree>
    <p:extLst>
      <p:ext uri="{BB962C8B-B14F-4D97-AF65-F5344CB8AC3E}">
        <p14:creationId xmlns:p14="http://schemas.microsoft.com/office/powerpoint/2010/main" val="3992594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5429A-2379-451A-99B9-339A83295A9A}"/>
              </a:ext>
            </a:extLst>
          </p:cNvPr>
          <p:cNvSpPr>
            <a:spLocks noGrp="1"/>
          </p:cNvSpPr>
          <p:nvPr>
            <p:ph type="title"/>
          </p:nvPr>
        </p:nvSpPr>
        <p:spPr/>
        <p:txBody>
          <a:bodyPr/>
          <a:lstStyle/>
          <a:p>
            <a:r>
              <a:rPr lang="zh-CN" altLang="en-US" b="1" i="0" dirty="0">
                <a:solidFill>
                  <a:srgbClr val="333333"/>
                </a:solidFill>
                <a:effectLst/>
                <a:latin typeface="Helvetica Neue"/>
              </a:rPr>
              <a:t>泰坦尼克数据预处理</a:t>
            </a:r>
            <a:r>
              <a:rPr lang="en-US" altLang="zh-CN" b="1" i="0" dirty="0">
                <a:solidFill>
                  <a:srgbClr val="333333"/>
                </a:solidFill>
                <a:effectLst/>
                <a:latin typeface="Helvetica Neue"/>
              </a:rPr>
              <a:t>3</a:t>
            </a:r>
            <a:endParaRPr lang="zh-CN" altLang="en-US" dirty="0"/>
          </a:p>
        </p:txBody>
      </p:sp>
      <p:pic>
        <p:nvPicPr>
          <p:cNvPr id="5" name="内容占位符 4">
            <a:extLst>
              <a:ext uri="{FF2B5EF4-FFF2-40B4-BE49-F238E27FC236}">
                <a16:creationId xmlns:a16="http://schemas.microsoft.com/office/drawing/2014/main" id="{831EE038-0599-42CD-99F8-FC377128714E}"/>
              </a:ext>
            </a:extLst>
          </p:cNvPr>
          <p:cNvPicPr>
            <a:picLocks noGrp="1" noChangeAspect="1"/>
          </p:cNvPicPr>
          <p:nvPr>
            <p:ph idx="1"/>
          </p:nvPr>
        </p:nvPicPr>
        <p:blipFill>
          <a:blip r:embed="rId2"/>
          <a:stretch>
            <a:fillRect/>
          </a:stretch>
        </p:blipFill>
        <p:spPr>
          <a:xfrm>
            <a:off x="906013" y="1604434"/>
            <a:ext cx="9838187" cy="4711699"/>
          </a:xfrm>
        </p:spPr>
      </p:pic>
    </p:spTree>
    <p:extLst>
      <p:ext uri="{BB962C8B-B14F-4D97-AF65-F5344CB8AC3E}">
        <p14:creationId xmlns:p14="http://schemas.microsoft.com/office/powerpoint/2010/main" val="515157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799EB-AE54-406E-A8A6-54B1B672B621}"/>
              </a:ext>
            </a:extLst>
          </p:cNvPr>
          <p:cNvSpPr>
            <a:spLocks noGrp="1"/>
          </p:cNvSpPr>
          <p:nvPr>
            <p:ph type="title"/>
          </p:nvPr>
        </p:nvSpPr>
        <p:spPr/>
        <p:txBody>
          <a:bodyPr/>
          <a:lstStyle/>
          <a:p>
            <a:r>
              <a:rPr lang="zh-CN" altLang="en-US" dirty="0"/>
              <a:t>划分训练集和测试集</a:t>
            </a:r>
          </a:p>
        </p:txBody>
      </p:sp>
      <p:pic>
        <p:nvPicPr>
          <p:cNvPr id="6" name="内容占位符 5">
            <a:extLst>
              <a:ext uri="{FF2B5EF4-FFF2-40B4-BE49-F238E27FC236}">
                <a16:creationId xmlns:a16="http://schemas.microsoft.com/office/drawing/2014/main" id="{19687C21-C231-4F2C-A104-2084602CB4F0}"/>
              </a:ext>
            </a:extLst>
          </p:cNvPr>
          <p:cNvPicPr>
            <a:picLocks noGrp="1" noChangeAspect="1"/>
          </p:cNvPicPr>
          <p:nvPr>
            <p:ph idx="1"/>
          </p:nvPr>
        </p:nvPicPr>
        <p:blipFill>
          <a:blip r:embed="rId2"/>
          <a:stretch>
            <a:fillRect/>
          </a:stretch>
        </p:blipFill>
        <p:spPr>
          <a:xfrm>
            <a:off x="765323" y="2393131"/>
            <a:ext cx="9772477" cy="2071738"/>
          </a:xfrm>
        </p:spPr>
      </p:pic>
    </p:spTree>
    <p:extLst>
      <p:ext uri="{BB962C8B-B14F-4D97-AF65-F5344CB8AC3E}">
        <p14:creationId xmlns:p14="http://schemas.microsoft.com/office/powerpoint/2010/main" val="3010780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8A0D8-325B-430B-8536-8F6ED3FAFC98}"/>
              </a:ext>
            </a:extLst>
          </p:cNvPr>
          <p:cNvSpPr>
            <a:spLocks noGrp="1"/>
          </p:cNvSpPr>
          <p:nvPr>
            <p:ph type="title"/>
          </p:nvPr>
        </p:nvSpPr>
        <p:spPr/>
        <p:txBody>
          <a:bodyPr/>
          <a:lstStyle/>
          <a:p>
            <a:r>
              <a:rPr lang="zh-CN" altLang="en-US" dirty="0"/>
              <a:t>建模及模型评价</a:t>
            </a:r>
          </a:p>
        </p:txBody>
      </p:sp>
      <p:pic>
        <p:nvPicPr>
          <p:cNvPr id="6" name="内容占位符 5">
            <a:extLst>
              <a:ext uri="{FF2B5EF4-FFF2-40B4-BE49-F238E27FC236}">
                <a16:creationId xmlns:a16="http://schemas.microsoft.com/office/drawing/2014/main" id="{5BF093E8-E5C7-4695-8F6E-A1BB9FC08C3E}"/>
              </a:ext>
            </a:extLst>
          </p:cNvPr>
          <p:cNvPicPr>
            <a:picLocks noGrp="1" noChangeAspect="1"/>
          </p:cNvPicPr>
          <p:nvPr>
            <p:ph idx="1"/>
          </p:nvPr>
        </p:nvPicPr>
        <p:blipFill>
          <a:blip r:embed="rId2"/>
          <a:stretch>
            <a:fillRect/>
          </a:stretch>
        </p:blipFill>
        <p:spPr>
          <a:xfrm>
            <a:off x="737664" y="1854200"/>
            <a:ext cx="6697174" cy="3881967"/>
          </a:xfrm>
        </p:spPr>
      </p:pic>
      <p:pic>
        <p:nvPicPr>
          <p:cNvPr id="8" name="图片 7">
            <a:extLst>
              <a:ext uri="{FF2B5EF4-FFF2-40B4-BE49-F238E27FC236}">
                <a16:creationId xmlns:a16="http://schemas.microsoft.com/office/drawing/2014/main" id="{1514C445-F096-476A-9A37-B61433FA5EB5}"/>
              </a:ext>
            </a:extLst>
          </p:cNvPr>
          <p:cNvPicPr>
            <a:picLocks noChangeAspect="1"/>
          </p:cNvPicPr>
          <p:nvPr/>
        </p:nvPicPr>
        <p:blipFill>
          <a:blip r:embed="rId3"/>
          <a:stretch>
            <a:fillRect/>
          </a:stretch>
        </p:blipFill>
        <p:spPr>
          <a:xfrm>
            <a:off x="6318673" y="1231900"/>
            <a:ext cx="5613699" cy="5283200"/>
          </a:xfrm>
          <a:prstGeom prst="rect">
            <a:avLst/>
          </a:prstGeom>
        </p:spPr>
      </p:pic>
    </p:spTree>
    <p:extLst>
      <p:ext uri="{BB962C8B-B14F-4D97-AF65-F5344CB8AC3E}">
        <p14:creationId xmlns:p14="http://schemas.microsoft.com/office/powerpoint/2010/main" val="3493058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3A13A-8201-4411-A171-4A2CE2D35439}"/>
              </a:ext>
            </a:extLst>
          </p:cNvPr>
          <p:cNvSpPr>
            <a:spLocks noGrp="1"/>
          </p:cNvSpPr>
          <p:nvPr>
            <p:ph type="title"/>
          </p:nvPr>
        </p:nvSpPr>
        <p:spPr/>
        <p:txBody>
          <a:bodyPr/>
          <a:lstStyle/>
          <a:p>
            <a:r>
              <a:rPr lang="zh-CN" altLang="en-US" dirty="0"/>
              <a:t>结果可视化比较</a:t>
            </a:r>
          </a:p>
        </p:txBody>
      </p:sp>
      <p:pic>
        <p:nvPicPr>
          <p:cNvPr id="12" name="内容占位符 11">
            <a:extLst>
              <a:ext uri="{FF2B5EF4-FFF2-40B4-BE49-F238E27FC236}">
                <a16:creationId xmlns:a16="http://schemas.microsoft.com/office/drawing/2014/main" id="{5ACB1263-085F-4BD5-838E-F093BE475EEB}"/>
              </a:ext>
            </a:extLst>
          </p:cNvPr>
          <p:cNvPicPr>
            <a:picLocks noGrp="1" noChangeAspect="1"/>
          </p:cNvPicPr>
          <p:nvPr>
            <p:ph idx="1"/>
          </p:nvPr>
        </p:nvPicPr>
        <p:blipFill>
          <a:blip r:embed="rId3"/>
          <a:stretch>
            <a:fillRect/>
          </a:stretch>
        </p:blipFill>
        <p:spPr>
          <a:xfrm>
            <a:off x="695027" y="1924335"/>
            <a:ext cx="11436262" cy="4432291"/>
          </a:xfrm>
        </p:spPr>
      </p:pic>
      <p:pic>
        <p:nvPicPr>
          <p:cNvPr id="14" name="图片 13">
            <a:extLst>
              <a:ext uri="{FF2B5EF4-FFF2-40B4-BE49-F238E27FC236}">
                <a16:creationId xmlns:a16="http://schemas.microsoft.com/office/drawing/2014/main" id="{702026ED-315F-441B-B50F-1CA2F0CAEC65}"/>
              </a:ext>
            </a:extLst>
          </p:cNvPr>
          <p:cNvPicPr>
            <a:picLocks noChangeAspect="1"/>
          </p:cNvPicPr>
          <p:nvPr/>
        </p:nvPicPr>
        <p:blipFill>
          <a:blip r:embed="rId4"/>
          <a:stretch>
            <a:fillRect/>
          </a:stretch>
        </p:blipFill>
        <p:spPr>
          <a:xfrm>
            <a:off x="6438891" y="-89137"/>
            <a:ext cx="5692398" cy="2439599"/>
          </a:xfrm>
          <a:prstGeom prst="rect">
            <a:avLst/>
          </a:prstGeom>
        </p:spPr>
      </p:pic>
    </p:spTree>
    <p:extLst>
      <p:ext uri="{BB962C8B-B14F-4D97-AF65-F5344CB8AC3E}">
        <p14:creationId xmlns:p14="http://schemas.microsoft.com/office/powerpoint/2010/main" val="1061353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764D0-C622-452B-B590-2AF90D2A8827}"/>
              </a:ext>
            </a:extLst>
          </p:cNvPr>
          <p:cNvSpPr>
            <a:spLocks noGrp="1"/>
          </p:cNvSpPr>
          <p:nvPr>
            <p:ph type="title"/>
          </p:nvPr>
        </p:nvSpPr>
        <p:spPr/>
        <p:txBody>
          <a:bodyPr/>
          <a:lstStyle/>
          <a:p>
            <a:r>
              <a:rPr lang="zh-CN" altLang="en-US" dirty="0"/>
              <a:t>垃圾短息分类</a:t>
            </a:r>
          </a:p>
        </p:txBody>
      </p:sp>
      <p:sp>
        <p:nvSpPr>
          <p:cNvPr id="3" name="内容占位符 2">
            <a:extLst>
              <a:ext uri="{FF2B5EF4-FFF2-40B4-BE49-F238E27FC236}">
                <a16:creationId xmlns:a16="http://schemas.microsoft.com/office/drawing/2014/main" id="{3813B444-43EC-422A-B406-AB3BF58A41BA}"/>
              </a:ext>
            </a:extLst>
          </p:cNvPr>
          <p:cNvSpPr>
            <a:spLocks noGrp="1"/>
          </p:cNvSpPr>
          <p:nvPr>
            <p:ph idx="1"/>
          </p:nvPr>
        </p:nvSpPr>
        <p:spPr/>
        <p:txBody>
          <a:bodyPr/>
          <a:lstStyle/>
          <a:p>
            <a:r>
              <a:rPr lang="zh-CN" altLang="en-US" dirty="0"/>
              <a:t>见例子源码</a:t>
            </a:r>
          </a:p>
        </p:txBody>
      </p:sp>
    </p:spTree>
    <p:extLst>
      <p:ext uri="{BB962C8B-B14F-4D97-AF65-F5344CB8AC3E}">
        <p14:creationId xmlns:p14="http://schemas.microsoft.com/office/powerpoint/2010/main" val="3294158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91148-6B65-406A-AF8D-01E2937549E1}"/>
              </a:ext>
            </a:extLst>
          </p:cNvPr>
          <p:cNvSpPr>
            <a:spLocks noGrp="1"/>
          </p:cNvSpPr>
          <p:nvPr>
            <p:ph type="title"/>
          </p:nvPr>
        </p:nvSpPr>
        <p:spPr/>
        <p:txBody>
          <a:bodyPr/>
          <a:lstStyle/>
          <a:p>
            <a:r>
              <a:rPr lang="zh-CN" altLang="zh-CN" dirty="0"/>
              <a:t>回归（</a:t>
            </a:r>
            <a:r>
              <a:rPr lang="en-US" altLang="zh-CN" dirty="0"/>
              <a:t>Regression</a:t>
            </a:r>
            <a:r>
              <a:rPr lang="zh-CN" altLang="zh-CN" dirty="0"/>
              <a:t>）</a:t>
            </a:r>
            <a:endParaRPr lang="zh-CN" altLang="en-US" dirty="0"/>
          </a:p>
        </p:txBody>
      </p:sp>
      <p:sp>
        <p:nvSpPr>
          <p:cNvPr id="3" name="内容占位符 2">
            <a:extLst>
              <a:ext uri="{FF2B5EF4-FFF2-40B4-BE49-F238E27FC236}">
                <a16:creationId xmlns:a16="http://schemas.microsoft.com/office/drawing/2014/main" id="{1B77DDCF-1E46-4255-9501-AF1CBBB0AB16}"/>
              </a:ext>
            </a:extLst>
          </p:cNvPr>
          <p:cNvSpPr>
            <a:spLocks noGrp="1"/>
          </p:cNvSpPr>
          <p:nvPr>
            <p:ph idx="1"/>
          </p:nvPr>
        </p:nvSpPr>
        <p:spPr>
          <a:xfrm>
            <a:off x="869780" y="2184400"/>
            <a:ext cx="10452439" cy="4023360"/>
          </a:xfrm>
        </p:spPr>
        <p:txBody>
          <a:bodyPr>
            <a:noAutofit/>
          </a:bodyPr>
          <a:lstStyle/>
          <a:p>
            <a:r>
              <a:rPr lang="zh-CN" altLang="en-US" sz="3200" dirty="0"/>
              <a:t>        指预测与给定对象相关联的连续属性。常见应用场景预测药物反应、预测股票价格趋势等。</a:t>
            </a:r>
            <a:endParaRPr lang="en-US" altLang="zh-CN" sz="3200" dirty="0"/>
          </a:p>
          <a:p>
            <a:r>
              <a:rPr lang="zh-CN" altLang="en-US" sz="3200" dirty="0"/>
              <a:t>        分类和回归的区别在于输出变量的类型。定量输出称为回归，或者说是连续变量预测；定性输出称为分类，或者说是离散变量预测。</a:t>
            </a:r>
          </a:p>
          <a:p>
            <a:r>
              <a:rPr lang="zh-CN" altLang="en-US" sz="3200" dirty="0"/>
              <a:t>        举个例子：预测明天的气温是多少度，这是一个回归任务；预测明天是阴、晴还是雨，就是一个分类任务。</a:t>
            </a:r>
          </a:p>
        </p:txBody>
      </p:sp>
    </p:spTree>
    <p:extLst>
      <p:ext uri="{BB962C8B-B14F-4D97-AF65-F5344CB8AC3E}">
        <p14:creationId xmlns:p14="http://schemas.microsoft.com/office/powerpoint/2010/main" val="1824199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2AF8E-36FE-4947-968C-52758538E726}"/>
              </a:ext>
            </a:extLst>
          </p:cNvPr>
          <p:cNvSpPr>
            <a:spLocks noGrp="1"/>
          </p:cNvSpPr>
          <p:nvPr>
            <p:ph type="title"/>
          </p:nvPr>
        </p:nvSpPr>
        <p:spPr/>
        <p:txBody>
          <a:bodyPr/>
          <a:lstStyle/>
          <a:p>
            <a:r>
              <a:rPr lang="zh-CN" altLang="en-US" dirty="0"/>
              <a:t>回归例子</a:t>
            </a:r>
            <a:r>
              <a:rPr lang="en-US" altLang="zh-CN" dirty="0"/>
              <a:t>-</a:t>
            </a:r>
            <a:r>
              <a:rPr lang="zh-CN" altLang="en-US" b="1" dirty="0">
                <a:solidFill>
                  <a:srgbClr val="121212"/>
                </a:solidFill>
                <a:latin typeface="-apple-system"/>
              </a:rPr>
              <a:t>基于线性回归销售预测</a:t>
            </a:r>
            <a:endParaRPr lang="zh-CN" altLang="en-US" dirty="0"/>
          </a:p>
        </p:txBody>
      </p:sp>
      <p:sp>
        <p:nvSpPr>
          <p:cNvPr id="3" name="内容占位符 2">
            <a:extLst>
              <a:ext uri="{FF2B5EF4-FFF2-40B4-BE49-F238E27FC236}">
                <a16:creationId xmlns:a16="http://schemas.microsoft.com/office/drawing/2014/main" id="{933191ED-2102-4B0B-88F3-42B7D575E495}"/>
              </a:ext>
            </a:extLst>
          </p:cNvPr>
          <p:cNvSpPr>
            <a:spLocks noGrp="1"/>
          </p:cNvSpPr>
          <p:nvPr>
            <p:ph idx="1"/>
          </p:nvPr>
        </p:nvSpPr>
        <p:spPr>
          <a:xfrm>
            <a:off x="1024128" y="2286000"/>
            <a:ext cx="9720073" cy="1499616"/>
          </a:xfrm>
        </p:spPr>
        <p:txBody>
          <a:bodyPr>
            <a:normAutofit/>
          </a:bodyPr>
          <a:lstStyle/>
          <a:p>
            <a:r>
              <a:rPr lang="zh-CN" altLang="en-US" sz="3200" dirty="0"/>
              <a:t>每个销售型公司都有一定的促销费用，促销费用可以带来销售量的显著提升。当给出一定的促销费用时，预计会带来多大的商品销售量？</a:t>
            </a:r>
          </a:p>
        </p:txBody>
      </p:sp>
      <p:pic>
        <p:nvPicPr>
          <p:cNvPr id="5" name="图片 4">
            <a:extLst>
              <a:ext uri="{FF2B5EF4-FFF2-40B4-BE49-F238E27FC236}">
                <a16:creationId xmlns:a16="http://schemas.microsoft.com/office/drawing/2014/main" id="{D8BC2353-24B9-42FD-94EA-322C932987A5}"/>
              </a:ext>
            </a:extLst>
          </p:cNvPr>
          <p:cNvPicPr>
            <a:picLocks noChangeAspect="1"/>
          </p:cNvPicPr>
          <p:nvPr/>
        </p:nvPicPr>
        <p:blipFill>
          <a:blip r:embed="rId2"/>
          <a:stretch>
            <a:fillRect/>
          </a:stretch>
        </p:blipFill>
        <p:spPr>
          <a:xfrm>
            <a:off x="2610763" y="3665498"/>
            <a:ext cx="4217604" cy="2973529"/>
          </a:xfrm>
          <a:prstGeom prst="rect">
            <a:avLst/>
          </a:prstGeom>
        </p:spPr>
      </p:pic>
      <p:pic>
        <p:nvPicPr>
          <p:cNvPr id="7" name="图片 6">
            <a:extLst>
              <a:ext uri="{FF2B5EF4-FFF2-40B4-BE49-F238E27FC236}">
                <a16:creationId xmlns:a16="http://schemas.microsoft.com/office/drawing/2014/main" id="{F5A26C75-1962-439F-8D40-04EE558930B7}"/>
              </a:ext>
            </a:extLst>
          </p:cNvPr>
          <p:cNvPicPr>
            <a:picLocks noChangeAspect="1"/>
          </p:cNvPicPr>
          <p:nvPr/>
        </p:nvPicPr>
        <p:blipFill>
          <a:blip r:embed="rId3"/>
          <a:stretch>
            <a:fillRect/>
          </a:stretch>
        </p:blipFill>
        <p:spPr>
          <a:xfrm>
            <a:off x="6986513" y="3458635"/>
            <a:ext cx="4240284" cy="3251200"/>
          </a:xfrm>
          <a:prstGeom prst="rect">
            <a:avLst/>
          </a:prstGeom>
        </p:spPr>
      </p:pic>
    </p:spTree>
    <p:extLst>
      <p:ext uri="{BB962C8B-B14F-4D97-AF65-F5344CB8AC3E}">
        <p14:creationId xmlns:p14="http://schemas.microsoft.com/office/powerpoint/2010/main" val="1010057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686DA-A8F7-4917-B938-DD80ADF0CDC1}"/>
              </a:ext>
            </a:extLst>
          </p:cNvPr>
          <p:cNvSpPr>
            <a:spLocks noGrp="1"/>
          </p:cNvSpPr>
          <p:nvPr>
            <p:ph type="title"/>
          </p:nvPr>
        </p:nvSpPr>
        <p:spPr/>
        <p:txBody>
          <a:bodyPr/>
          <a:lstStyle/>
          <a:p>
            <a:r>
              <a:rPr lang="zh-CN" altLang="en-US" dirty="0"/>
              <a:t>回归例子</a:t>
            </a:r>
            <a:r>
              <a:rPr lang="en-US" altLang="zh-CN" dirty="0"/>
              <a:t>-</a:t>
            </a:r>
            <a:r>
              <a:rPr lang="zh-CN" altLang="en-US" b="0" i="0" dirty="0">
                <a:solidFill>
                  <a:srgbClr val="333333"/>
                </a:solidFill>
                <a:effectLst/>
                <a:latin typeface="Helvetica Neue"/>
              </a:rPr>
              <a:t>预测客户购买意愿</a:t>
            </a:r>
            <a:endParaRPr lang="zh-CN" altLang="en-US" dirty="0"/>
          </a:p>
        </p:txBody>
      </p:sp>
      <p:pic>
        <p:nvPicPr>
          <p:cNvPr id="5" name="内容占位符 4">
            <a:extLst>
              <a:ext uri="{FF2B5EF4-FFF2-40B4-BE49-F238E27FC236}">
                <a16:creationId xmlns:a16="http://schemas.microsoft.com/office/drawing/2014/main" id="{C0C197D2-CB42-40DE-803D-0F48B7562ABC}"/>
              </a:ext>
            </a:extLst>
          </p:cNvPr>
          <p:cNvPicPr>
            <a:picLocks noGrp="1" noChangeAspect="1"/>
          </p:cNvPicPr>
          <p:nvPr>
            <p:ph idx="1"/>
          </p:nvPr>
        </p:nvPicPr>
        <p:blipFill>
          <a:blip r:embed="rId3"/>
          <a:stretch>
            <a:fillRect/>
          </a:stretch>
        </p:blipFill>
        <p:spPr>
          <a:xfrm>
            <a:off x="764268" y="1811867"/>
            <a:ext cx="4435002" cy="4547198"/>
          </a:xfrm>
        </p:spPr>
      </p:pic>
      <p:sp>
        <p:nvSpPr>
          <p:cNvPr id="7" name="文本框 6">
            <a:extLst>
              <a:ext uri="{FF2B5EF4-FFF2-40B4-BE49-F238E27FC236}">
                <a16:creationId xmlns:a16="http://schemas.microsoft.com/office/drawing/2014/main" id="{F3E26D0E-6FB0-448D-B930-1347A9FCC331}"/>
              </a:ext>
            </a:extLst>
          </p:cNvPr>
          <p:cNvSpPr txBox="1"/>
          <p:nvPr/>
        </p:nvSpPr>
        <p:spPr>
          <a:xfrm>
            <a:off x="5511799" y="1811867"/>
            <a:ext cx="6096000" cy="2554545"/>
          </a:xfrm>
          <a:prstGeom prst="rect">
            <a:avLst/>
          </a:prstGeom>
          <a:noFill/>
        </p:spPr>
        <p:txBody>
          <a:bodyPr wrap="square">
            <a:spAutoFit/>
          </a:bodyPr>
          <a:lstStyle/>
          <a:p>
            <a:r>
              <a:rPr lang="en-US" altLang="zh-CN" sz="3200" dirty="0"/>
              <a:t>· </a:t>
            </a:r>
            <a:r>
              <a:rPr lang="zh-CN" altLang="en-US" sz="3200" dirty="0"/>
              <a:t>数据集共有</a:t>
            </a:r>
            <a:r>
              <a:rPr lang="en-US" altLang="zh-CN" sz="3200" dirty="0"/>
              <a:t>25317</a:t>
            </a:r>
            <a:r>
              <a:rPr lang="zh-CN" altLang="en-US" sz="3200" dirty="0"/>
              <a:t>行</a:t>
            </a:r>
            <a:r>
              <a:rPr lang="en-US" altLang="zh-CN" sz="3200" dirty="0"/>
              <a:t>&amp;18</a:t>
            </a:r>
            <a:r>
              <a:rPr lang="zh-CN" altLang="en-US" sz="3200" dirty="0"/>
              <a:t>列，特征变量中无缺失值  </a:t>
            </a:r>
          </a:p>
          <a:p>
            <a:r>
              <a:rPr lang="en-US" altLang="zh-CN" sz="3200" dirty="0"/>
              <a:t>· </a:t>
            </a:r>
            <a:r>
              <a:rPr lang="zh-CN" altLang="en-US" sz="3200" dirty="0"/>
              <a:t>除</a:t>
            </a:r>
            <a:r>
              <a:rPr lang="en-US" altLang="zh-CN" sz="3200" dirty="0"/>
              <a:t>ID</a:t>
            </a:r>
            <a:r>
              <a:rPr lang="zh-CN" altLang="en-US" sz="3200" dirty="0"/>
              <a:t>外，根据特征含义，有</a:t>
            </a:r>
            <a:r>
              <a:rPr lang="en-US" altLang="zh-CN" sz="3200" dirty="0"/>
              <a:t>9</a:t>
            </a:r>
            <a:r>
              <a:rPr lang="zh-CN" altLang="en-US" sz="3200" dirty="0"/>
              <a:t>个分类变量和</a:t>
            </a:r>
            <a:r>
              <a:rPr lang="en-US" altLang="zh-CN" sz="3200" dirty="0"/>
              <a:t>7</a:t>
            </a:r>
            <a:r>
              <a:rPr lang="zh-CN" altLang="en-US" sz="3200" dirty="0"/>
              <a:t>个数值（连续）变量 </a:t>
            </a:r>
          </a:p>
        </p:txBody>
      </p:sp>
    </p:spTree>
    <p:extLst>
      <p:ext uri="{BB962C8B-B14F-4D97-AF65-F5344CB8AC3E}">
        <p14:creationId xmlns:p14="http://schemas.microsoft.com/office/powerpoint/2010/main" val="307481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67455-183F-4A24-B10B-4BD3481C2385}"/>
              </a:ext>
            </a:extLst>
          </p:cNvPr>
          <p:cNvSpPr>
            <a:spLocks noGrp="1"/>
          </p:cNvSpPr>
          <p:nvPr>
            <p:ph type="title"/>
          </p:nvPr>
        </p:nvSpPr>
        <p:spPr>
          <a:xfrm>
            <a:off x="1024127" y="585216"/>
            <a:ext cx="10791105" cy="1499616"/>
          </a:xfrm>
        </p:spPr>
        <p:txBody>
          <a:bodyPr/>
          <a:lstStyle/>
          <a:p>
            <a:r>
              <a:rPr lang="en-US" altLang="zh-CN" sz="5400" b="0" dirty="0">
                <a:latin typeface="Times New Roman" panose="02020603050405020304" pitchFamily="18" charset="0"/>
                <a:ea typeface="宋体" panose="02010600030101010101" pitchFamily="2" charset="-122"/>
                <a:cs typeface="Times New Roman" panose="02020603050405020304" pitchFamily="18" charset="0"/>
              </a:rPr>
              <a:t>Scikit-learn</a:t>
            </a:r>
            <a:r>
              <a:rPr lang="zh-CN" altLang="en-US" sz="5400" b="0" dirty="0">
                <a:latin typeface="Times New Roman" panose="02020603050405020304" pitchFamily="18" charset="0"/>
                <a:ea typeface="宋体" panose="02010600030101010101" pitchFamily="2" charset="-122"/>
                <a:cs typeface="Times New Roman" panose="02020603050405020304" pitchFamily="18" charset="0"/>
              </a:rPr>
              <a:t>提供的常用数据集</a:t>
            </a:r>
            <a:endParaRPr lang="zh-CN" altLang="en-US" dirty="0"/>
          </a:p>
        </p:txBody>
      </p:sp>
      <p:sp>
        <p:nvSpPr>
          <p:cNvPr id="3" name="内容占位符 2">
            <a:extLst>
              <a:ext uri="{FF2B5EF4-FFF2-40B4-BE49-F238E27FC236}">
                <a16:creationId xmlns:a16="http://schemas.microsoft.com/office/drawing/2014/main" id="{F0C047F1-B042-41A0-98AC-7DF0D979A3EE}"/>
              </a:ext>
            </a:extLst>
          </p:cNvPr>
          <p:cNvSpPr>
            <a:spLocks noGrp="1"/>
          </p:cNvSpPr>
          <p:nvPr>
            <p:ph idx="1"/>
          </p:nvPr>
        </p:nvSpPr>
        <p:spPr>
          <a:xfrm>
            <a:off x="1024128" y="1778000"/>
            <a:ext cx="10435505" cy="1566333"/>
          </a:xfrm>
        </p:spPr>
        <p:txBody>
          <a:bodyPr>
            <a:normAutofit/>
          </a:bodyPr>
          <a:lstStyle/>
          <a:p>
            <a:r>
              <a:rPr lang="zh-CN" altLang="zh-CN" sz="3200" dirty="0"/>
              <a:t>在机器学习过程中，需要使用各种各样的数据集，因此</a:t>
            </a:r>
            <a:r>
              <a:rPr lang="en-US" altLang="zh-CN" sz="3200" dirty="0"/>
              <a:t>Scikit-learn</a:t>
            </a:r>
            <a:r>
              <a:rPr lang="zh-CN" altLang="zh-CN" sz="3200" dirty="0"/>
              <a:t>框架也提供一些常用的数据集</a:t>
            </a:r>
            <a:r>
              <a:rPr lang="zh-CN" altLang="en-US" sz="3200" dirty="0"/>
              <a:t>。</a:t>
            </a:r>
            <a:endParaRPr lang="en-US" altLang="zh-CN" sz="3200" dirty="0"/>
          </a:p>
          <a:p>
            <a:r>
              <a:rPr lang="zh-CN" altLang="en-US" sz="2800" dirty="0">
                <a:hlinkClick r:id="rId3"/>
              </a:rPr>
              <a:t>数据集说明</a:t>
            </a:r>
            <a:endParaRPr lang="zh-CN" altLang="en-US" sz="2800" dirty="0"/>
          </a:p>
        </p:txBody>
      </p:sp>
      <p:graphicFrame>
        <p:nvGraphicFramePr>
          <p:cNvPr id="4" name="表格 3">
            <a:extLst>
              <a:ext uri="{FF2B5EF4-FFF2-40B4-BE49-F238E27FC236}">
                <a16:creationId xmlns:a16="http://schemas.microsoft.com/office/drawing/2014/main" id="{67C26395-71C6-4F36-B1EC-0BB2014E6641}"/>
              </a:ext>
            </a:extLst>
          </p:cNvPr>
          <p:cNvGraphicFramePr>
            <a:graphicFrameLocks noGrp="1"/>
          </p:cNvGraphicFramePr>
          <p:nvPr>
            <p:extLst>
              <p:ext uri="{D42A27DB-BD31-4B8C-83A1-F6EECF244321}">
                <p14:modId xmlns:p14="http://schemas.microsoft.com/office/powerpoint/2010/main" val="2899574779"/>
              </p:ext>
            </p:extLst>
          </p:nvPr>
        </p:nvGraphicFramePr>
        <p:xfrm>
          <a:off x="1235869" y="3344332"/>
          <a:ext cx="10024798" cy="3132664"/>
        </p:xfrm>
        <a:graphic>
          <a:graphicData uri="http://schemas.openxmlformats.org/drawingml/2006/table">
            <a:tbl>
              <a:tblPr/>
              <a:tblGrid>
                <a:gridCol w="5012399">
                  <a:extLst>
                    <a:ext uri="{9D8B030D-6E8A-4147-A177-3AD203B41FA5}">
                      <a16:colId xmlns:a16="http://schemas.microsoft.com/office/drawing/2014/main" val="2794219124"/>
                    </a:ext>
                  </a:extLst>
                </a:gridCol>
                <a:gridCol w="5012399">
                  <a:extLst>
                    <a:ext uri="{9D8B030D-6E8A-4147-A177-3AD203B41FA5}">
                      <a16:colId xmlns:a16="http://schemas.microsoft.com/office/drawing/2014/main" val="1912459213"/>
                    </a:ext>
                  </a:extLst>
                </a:gridCol>
              </a:tblGrid>
              <a:tr h="391583">
                <a:tc>
                  <a:txBody>
                    <a:bodyPr/>
                    <a:lstStyle/>
                    <a:p>
                      <a:pPr algn="l"/>
                      <a:r>
                        <a:rPr lang="zh-CN" altLang="en-US" b="1" dirty="0">
                          <a:effectLst/>
                        </a:rPr>
                        <a:t>函数</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0F0F0"/>
                    </a:solidFill>
                  </a:tcPr>
                </a:tc>
                <a:tc>
                  <a:txBody>
                    <a:bodyPr/>
                    <a:lstStyle/>
                    <a:p>
                      <a:pPr algn="l"/>
                      <a:r>
                        <a:rPr lang="zh-CN" altLang="en-US" b="1">
                          <a:effectLst/>
                        </a:rPr>
                        <a:t>返回</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0F0F0"/>
                    </a:solidFill>
                  </a:tcPr>
                </a:tc>
                <a:extLst>
                  <a:ext uri="{0D108BD9-81ED-4DB2-BD59-A6C34878D82A}">
                    <a16:rowId xmlns:a16="http://schemas.microsoft.com/office/drawing/2014/main" val="1270058287"/>
                  </a:ext>
                </a:extLst>
              </a:tr>
              <a:tr h="391583">
                <a:tc>
                  <a:txBody>
                    <a:bodyPr/>
                    <a:lstStyle/>
                    <a:p>
                      <a:pPr algn="l"/>
                      <a:r>
                        <a:rPr lang="en-US" b="1" u="none" strike="noStrike" dirty="0" err="1">
                          <a:solidFill>
                            <a:srgbClr val="1E6BB8"/>
                          </a:solidFill>
                          <a:effectLst/>
                          <a:hlinkClick r:id="rId4"/>
                        </a:rPr>
                        <a:t>load_boston</a:t>
                      </a:r>
                      <a:r>
                        <a:rPr lang="en-US" dirty="0">
                          <a:effectLst/>
                        </a:rPr>
                        <a:t>(*[, </a:t>
                      </a:r>
                      <a:r>
                        <a:rPr lang="en-US" dirty="0" err="1">
                          <a:effectLst/>
                        </a:rPr>
                        <a:t>return_X_y</a:t>
                      </a:r>
                      <a:r>
                        <a:rPr lang="en-US" dirty="0">
                          <a:effectLst/>
                        </a:rPr>
                        <a:t>])</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zh-CN" altLang="en-US" dirty="0">
                          <a:effectLst/>
                        </a:rPr>
                        <a:t>加载并返回波士顿房价数据集（回归）。</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4146204"/>
                  </a:ext>
                </a:extLst>
              </a:tr>
              <a:tr h="391583">
                <a:tc>
                  <a:txBody>
                    <a:bodyPr/>
                    <a:lstStyle/>
                    <a:p>
                      <a:pPr algn="l"/>
                      <a:r>
                        <a:rPr lang="en-US" b="1" u="none" strike="noStrike" dirty="0" err="1">
                          <a:solidFill>
                            <a:srgbClr val="1E6BB8"/>
                          </a:solidFill>
                          <a:effectLst/>
                          <a:hlinkClick r:id="rId5"/>
                        </a:rPr>
                        <a:t>load_iris</a:t>
                      </a:r>
                      <a:r>
                        <a:rPr lang="en-US" dirty="0">
                          <a:effectLst/>
                        </a:rPr>
                        <a:t>(*[, </a:t>
                      </a:r>
                      <a:r>
                        <a:rPr lang="en-US" dirty="0" err="1">
                          <a:effectLst/>
                        </a:rPr>
                        <a:t>return_X_y</a:t>
                      </a:r>
                      <a:r>
                        <a:rPr lang="en-US" dirty="0">
                          <a:effectLst/>
                        </a:rPr>
                        <a:t>, </a:t>
                      </a:r>
                      <a:r>
                        <a:rPr lang="en-US" dirty="0" err="1">
                          <a:effectLst/>
                        </a:rPr>
                        <a:t>as_frame</a:t>
                      </a:r>
                      <a:r>
                        <a:rPr lang="en-US" dirty="0">
                          <a:effectLst/>
                        </a:rPr>
                        <a:t>])</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tc>
                  <a:txBody>
                    <a:bodyPr/>
                    <a:lstStyle/>
                    <a:p>
                      <a:pPr algn="l"/>
                      <a:r>
                        <a:rPr lang="zh-CN" altLang="en-US" dirty="0">
                          <a:effectLst/>
                        </a:rPr>
                        <a:t>加载并返回鸢尾花数据集（分类）。</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3190402330"/>
                  </a:ext>
                </a:extLst>
              </a:tr>
              <a:tr h="391583">
                <a:tc>
                  <a:txBody>
                    <a:bodyPr/>
                    <a:lstStyle/>
                    <a:p>
                      <a:pPr algn="l"/>
                      <a:r>
                        <a:rPr lang="en-US" b="1" u="none" strike="noStrike">
                          <a:solidFill>
                            <a:srgbClr val="1E6BB8"/>
                          </a:solidFill>
                          <a:effectLst/>
                          <a:hlinkClick r:id="rId6"/>
                        </a:rPr>
                        <a:t>load_diabetes</a:t>
                      </a:r>
                      <a:r>
                        <a:rPr lang="en-US">
                          <a:effectLst/>
                        </a:rPr>
                        <a:t>(*[, return_X_y, as_frame])</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zh-CN" altLang="en-US" dirty="0">
                          <a:effectLst/>
                        </a:rPr>
                        <a:t>加载并返回糖尿病数据集（回归）。</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91759049"/>
                  </a:ext>
                </a:extLst>
              </a:tr>
              <a:tr h="391583">
                <a:tc>
                  <a:txBody>
                    <a:bodyPr/>
                    <a:lstStyle/>
                    <a:p>
                      <a:pPr algn="l"/>
                      <a:r>
                        <a:rPr lang="en-US" b="1" u="none" strike="noStrike">
                          <a:solidFill>
                            <a:srgbClr val="1E6BB8"/>
                          </a:solidFill>
                          <a:effectLst/>
                          <a:hlinkClick r:id="rId7"/>
                        </a:rPr>
                        <a:t>load_digits</a:t>
                      </a:r>
                      <a:r>
                        <a:rPr lang="en-US">
                          <a:effectLst/>
                        </a:rPr>
                        <a:t>(*[, n_class, return_X_y, as_frame])</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tc>
                  <a:txBody>
                    <a:bodyPr/>
                    <a:lstStyle/>
                    <a:p>
                      <a:pPr algn="l"/>
                      <a:r>
                        <a:rPr lang="zh-CN" altLang="en-US" dirty="0">
                          <a:effectLst/>
                        </a:rPr>
                        <a:t>加载并返回数字数据集（分类）。</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3727285080"/>
                  </a:ext>
                </a:extLst>
              </a:tr>
              <a:tr h="391583">
                <a:tc>
                  <a:txBody>
                    <a:bodyPr/>
                    <a:lstStyle/>
                    <a:p>
                      <a:pPr algn="l"/>
                      <a:r>
                        <a:rPr lang="en-US" b="1" u="none" strike="noStrike">
                          <a:solidFill>
                            <a:srgbClr val="1E6BB8"/>
                          </a:solidFill>
                          <a:effectLst/>
                          <a:hlinkClick r:id="rId8"/>
                        </a:rPr>
                        <a:t>load_linnerud</a:t>
                      </a:r>
                      <a:r>
                        <a:rPr lang="en-US">
                          <a:effectLst/>
                        </a:rPr>
                        <a:t>(*[, return_X_y, as_frame])</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zh-CN" altLang="en-US" dirty="0">
                          <a:effectLst/>
                        </a:rPr>
                        <a:t>加载并返回</a:t>
                      </a:r>
                      <a:r>
                        <a:rPr lang="en-US" altLang="zh-CN" dirty="0" err="1">
                          <a:effectLst/>
                        </a:rPr>
                        <a:t>linnerud</a:t>
                      </a:r>
                      <a:r>
                        <a:rPr lang="zh-CN" altLang="en-US" dirty="0">
                          <a:effectLst/>
                        </a:rPr>
                        <a:t>物理锻炼数据集。</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15203050"/>
                  </a:ext>
                </a:extLst>
              </a:tr>
              <a:tr h="391583">
                <a:tc>
                  <a:txBody>
                    <a:bodyPr/>
                    <a:lstStyle/>
                    <a:p>
                      <a:pPr algn="l"/>
                      <a:r>
                        <a:rPr lang="en-US" b="1" u="none" strike="noStrike">
                          <a:solidFill>
                            <a:srgbClr val="1E6BB8"/>
                          </a:solidFill>
                          <a:effectLst/>
                          <a:hlinkClick r:id="rId9"/>
                        </a:rPr>
                        <a:t>load_wine</a:t>
                      </a:r>
                      <a:r>
                        <a:rPr lang="en-US">
                          <a:effectLst/>
                        </a:rPr>
                        <a:t>(*[, return_X_y, as_frame])</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tc>
                  <a:txBody>
                    <a:bodyPr/>
                    <a:lstStyle/>
                    <a:p>
                      <a:pPr algn="l"/>
                      <a:r>
                        <a:rPr lang="zh-CN" altLang="en-US" dirty="0">
                          <a:effectLst/>
                        </a:rPr>
                        <a:t>加载并返回葡萄酒数据集（分类）。</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3092725271"/>
                  </a:ext>
                </a:extLst>
              </a:tr>
              <a:tr h="391583">
                <a:tc>
                  <a:txBody>
                    <a:bodyPr/>
                    <a:lstStyle/>
                    <a:p>
                      <a:pPr algn="l"/>
                      <a:r>
                        <a:rPr lang="en-US" b="1" u="none" strike="noStrike">
                          <a:solidFill>
                            <a:srgbClr val="1E6BB8"/>
                          </a:solidFill>
                          <a:effectLst/>
                          <a:hlinkClick r:id="rId10"/>
                        </a:rPr>
                        <a:t>load_breast_cancer</a:t>
                      </a:r>
                      <a:r>
                        <a:rPr lang="en-US">
                          <a:effectLst/>
                        </a:rPr>
                        <a:t>(*[, return_X_y, as_frame])</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zh-CN" altLang="en-US" dirty="0">
                          <a:effectLst/>
                        </a:rPr>
                        <a:t>加载并返回威斯康星州乳腺癌数据集（分类）。</a:t>
                      </a:r>
                    </a:p>
                  </a:txBody>
                  <a:tcPr marL="63500" marR="6350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31945794"/>
                  </a:ext>
                </a:extLst>
              </a:tr>
            </a:tbl>
          </a:graphicData>
        </a:graphic>
      </p:graphicFrame>
    </p:spTree>
    <p:extLst>
      <p:ext uri="{BB962C8B-B14F-4D97-AF65-F5344CB8AC3E}">
        <p14:creationId xmlns:p14="http://schemas.microsoft.com/office/powerpoint/2010/main" val="253985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058DC-505F-4000-BC27-4C3DC7D35FA6}"/>
              </a:ext>
            </a:extLst>
          </p:cNvPr>
          <p:cNvSpPr>
            <a:spLocks noGrp="1"/>
          </p:cNvSpPr>
          <p:nvPr>
            <p:ph type="title"/>
          </p:nvPr>
        </p:nvSpPr>
        <p:spPr/>
        <p:txBody>
          <a:bodyPr/>
          <a:lstStyle/>
          <a:p>
            <a:r>
              <a:rPr lang="zh-CN" altLang="en-US" dirty="0"/>
              <a:t>数据预处理（</a:t>
            </a:r>
            <a:r>
              <a:rPr lang="en-US" altLang="zh-CN" dirty="0"/>
              <a:t>Data Preprocessing</a:t>
            </a:r>
            <a:r>
              <a:rPr lang="zh-CN" altLang="en-US" dirty="0"/>
              <a:t>）</a:t>
            </a:r>
          </a:p>
        </p:txBody>
      </p:sp>
      <p:sp>
        <p:nvSpPr>
          <p:cNvPr id="3" name="内容占位符 2">
            <a:extLst>
              <a:ext uri="{FF2B5EF4-FFF2-40B4-BE49-F238E27FC236}">
                <a16:creationId xmlns:a16="http://schemas.microsoft.com/office/drawing/2014/main" id="{F72FB052-311B-4E8E-A1E9-E7C44614D00A}"/>
              </a:ext>
            </a:extLst>
          </p:cNvPr>
          <p:cNvSpPr>
            <a:spLocks noGrp="1"/>
          </p:cNvSpPr>
          <p:nvPr>
            <p:ph idx="1"/>
          </p:nvPr>
        </p:nvSpPr>
        <p:spPr>
          <a:xfrm>
            <a:off x="1024128" y="2286000"/>
            <a:ext cx="9720073" cy="3986784"/>
          </a:xfrm>
        </p:spPr>
        <p:txBody>
          <a:bodyPr/>
          <a:lstStyle/>
          <a:p>
            <a:pPr>
              <a:lnSpc>
                <a:spcPct val="150000"/>
              </a:lnSpc>
            </a:pPr>
            <a:r>
              <a:rPr lang="zh-CN" altLang="en-US" sz="2800" dirty="0">
                <a:latin typeface="微软雅黑" panose="020B0503020204020204" pitchFamily="34" charset="-122"/>
                <a:ea typeface="微软雅黑" panose="020B0503020204020204" pitchFamily="34" charset="-122"/>
              </a:rPr>
              <a:t>       指数据特征的提取和归一化，是机器学习过程中的第一个也是最重要的一个环节。这里归一化是指将输入数据转换为具有零均值和单位权方差的新变量，但因为大多数时候都做不到精确等于零，因此会设置一个可接受的范围，一般都要求落在</a:t>
            </a:r>
            <a:r>
              <a:rPr lang="en-US" altLang="zh-CN" sz="2800" dirty="0">
                <a:latin typeface="微软雅黑" panose="020B0503020204020204" pitchFamily="34" charset="-122"/>
                <a:ea typeface="微软雅黑" panose="020B0503020204020204" pitchFamily="34" charset="-122"/>
              </a:rPr>
              <a:t>0-1</a:t>
            </a:r>
            <a:r>
              <a:rPr lang="zh-CN" altLang="en-US" sz="2800" dirty="0">
                <a:latin typeface="微软雅黑" panose="020B0503020204020204" pitchFamily="34" charset="-122"/>
                <a:ea typeface="微软雅黑" panose="020B0503020204020204" pitchFamily="34" charset="-122"/>
              </a:rPr>
              <a:t>之间。而特征提取是指将文本或图像数据转换为可用于机器学习的数字变量。</a:t>
            </a:r>
          </a:p>
          <a:p>
            <a:endParaRPr lang="zh-CN" altLang="en-US" dirty="0"/>
          </a:p>
        </p:txBody>
      </p:sp>
    </p:spTree>
    <p:extLst>
      <p:ext uri="{BB962C8B-B14F-4D97-AF65-F5344CB8AC3E}">
        <p14:creationId xmlns:p14="http://schemas.microsoft.com/office/powerpoint/2010/main" val="356943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3ED2-0924-499A-BA66-B17FEA15358C}"/>
              </a:ext>
            </a:extLst>
          </p:cNvPr>
          <p:cNvSpPr>
            <a:spLocks noGrp="1"/>
          </p:cNvSpPr>
          <p:nvPr>
            <p:ph type="title"/>
          </p:nvPr>
        </p:nvSpPr>
        <p:spPr/>
        <p:txBody>
          <a:bodyPr/>
          <a:lstStyle/>
          <a:p>
            <a:r>
              <a:rPr lang="zh-CN" altLang="en-US" dirty="0"/>
              <a:t>常用文本特征提取类</a:t>
            </a:r>
          </a:p>
        </p:txBody>
      </p:sp>
      <p:sp>
        <p:nvSpPr>
          <p:cNvPr id="3" name="内容占位符 2">
            <a:extLst>
              <a:ext uri="{FF2B5EF4-FFF2-40B4-BE49-F238E27FC236}">
                <a16:creationId xmlns:a16="http://schemas.microsoft.com/office/drawing/2014/main" id="{AEA486E3-4EBD-45AE-B409-68DD5274C564}"/>
              </a:ext>
            </a:extLst>
          </p:cNvPr>
          <p:cNvSpPr>
            <a:spLocks noGrp="1"/>
          </p:cNvSpPr>
          <p:nvPr>
            <p:ph idx="1"/>
          </p:nvPr>
        </p:nvSpPr>
        <p:spPr>
          <a:xfrm>
            <a:off x="800100" y="2053168"/>
            <a:ext cx="9982201" cy="4102100"/>
          </a:xfrm>
        </p:spPr>
        <p:txBody>
          <a:bodyPr/>
          <a:lstStyle/>
          <a:p>
            <a:pPr algn="l"/>
            <a:r>
              <a:rPr lang="en-US" altLang="zh-CN" b="1" i="0" dirty="0">
                <a:solidFill>
                  <a:srgbClr val="4D4D4D"/>
                </a:solidFill>
                <a:effectLst/>
                <a:latin typeface="-apple-system"/>
              </a:rPr>
              <a:t>CountVectorizer()</a:t>
            </a:r>
            <a:br>
              <a:rPr lang="en-US" altLang="zh-CN" b="1" i="0" dirty="0">
                <a:solidFill>
                  <a:srgbClr val="4D4D4D"/>
                </a:solidFill>
                <a:effectLst/>
                <a:latin typeface="-apple-system"/>
              </a:rPr>
            </a:br>
            <a:r>
              <a:rPr lang="zh-CN" altLang="en-US" b="1" i="0" dirty="0">
                <a:solidFill>
                  <a:srgbClr val="4D4D4D"/>
                </a:solidFill>
                <a:effectLst/>
                <a:latin typeface="-apple-system"/>
              </a:rPr>
              <a:t>输入：文档 </a:t>
            </a:r>
            <a:r>
              <a:rPr lang="en-US" altLang="zh-CN" b="1" i="0" dirty="0">
                <a:solidFill>
                  <a:srgbClr val="4D4D4D"/>
                </a:solidFill>
                <a:effectLst/>
                <a:latin typeface="-apple-system"/>
              </a:rPr>
              <a:t>corpus</a:t>
            </a:r>
            <a:br>
              <a:rPr lang="en-US" altLang="zh-CN" b="1" i="0" dirty="0">
                <a:solidFill>
                  <a:srgbClr val="4D4D4D"/>
                </a:solidFill>
                <a:effectLst/>
                <a:latin typeface="-apple-system"/>
              </a:rPr>
            </a:br>
            <a:r>
              <a:rPr lang="zh-CN" altLang="en-US" b="1" i="0" dirty="0">
                <a:solidFill>
                  <a:srgbClr val="4D4D4D"/>
                </a:solidFill>
                <a:effectLst/>
                <a:latin typeface="-apple-system"/>
              </a:rPr>
              <a:t>输出：文档中各个单词的词频</a:t>
            </a:r>
            <a:r>
              <a:rPr lang="en-US" altLang="zh-CN" b="1" i="0" dirty="0">
                <a:solidFill>
                  <a:srgbClr val="4D4D4D"/>
                </a:solidFill>
                <a:effectLst/>
                <a:latin typeface="-apple-system"/>
              </a:rPr>
              <a:t>TF</a:t>
            </a:r>
            <a:r>
              <a:rPr lang="zh-CN" altLang="en-US" b="0" i="0" dirty="0">
                <a:solidFill>
                  <a:srgbClr val="4D4D4D"/>
                </a:solidFill>
                <a:effectLst/>
                <a:latin typeface="-apple-system"/>
              </a:rPr>
              <a:t>（即每个单词在文档中出现的次数）</a:t>
            </a:r>
          </a:p>
          <a:p>
            <a:pPr algn="l">
              <a:lnSpc>
                <a:spcPct val="100000"/>
              </a:lnSpc>
            </a:pPr>
            <a:r>
              <a:rPr lang="en-US" altLang="zh-CN" b="1" i="0" dirty="0">
                <a:solidFill>
                  <a:srgbClr val="4D4D4D"/>
                </a:solidFill>
                <a:effectLst/>
                <a:latin typeface="-apple-system"/>
              </a:rPr>
              <a:t>TfidfTransformer()</a:t>
            </a:r>
            <a:br>
              <a:rPr lang="en-US" altLang="zh-CN" b="1" i="0" dirty="0">
                <a:solidFill>
                  <a:srgbClr val="4D4D4D"/>
                </a:solidFill>
                <a:effectLst/>
                <a:latin typeface="-apple-system"/>
              </a:rPr>
            </a:br>
            <a:r>
              <a:rPr lang="zh-CN" altLang="en-US" b="1" i="0" dirty="0">
                <a:solidFill>
                  <a:srgbClr val="4D4D4D"/>
                </a:solidFill>
                <a:effectLst/>
                <a:latin typeface="-apple-system"/>
              </a:rPr>
              <a:t>输入：词频</a:t>
            </a:r>
            <a:r>
              <a:rPr lang="en-US" altLang="zh-CN" b="1" i="0" dirty="0">
                <a:solidFill>
                  <a:srgbClr val="4D4D4D"/>
                </a:solidFill>
                <a:effectLst/>
                <a:latin typeface="-apple-system"/>
              </a:rPr>
              <a:t>TF</a:t>
            </a:r>
            <a:br>
              <a:rPr lang="en-US" altLang="zh-CN" b="1" i="0" dirty="0">
                <a:solidFill>
                  <a:srgbClr val="4D4D4D"/>
                </a:solidFill>
                <a:effectLst/>
                <a:latin typeface="-apple-system"/>
              </a:rPr>
            </a:br>
            <a:r>
              <a:rPr lang="zh-CN" altLang="en-US" b="1" i="0" dirty="0">
                <a:solidFill>
                  <a:srgbClr val="4D4D4D"/>
                </a:solidFill>
                <a:effectLst/>
                <a:latin typeface="-apple-system"/>
              </a:rPr>
              <a:t>输出：词频逆反文档频率</a:t>
            </a:r>
            <a:r>
              <a:rPr lang="en-US" altLang="zh-CN" b="1" i="0" dirty="0">
                <a:solidFill>
                  <a:srgbClr val="4D4D4D"/>
                </a:solidFill>
                <a:effectLst/>
                <a:latin typeface="-apple-system"/>
              </a:rPr>
              <a:t>TF-IDF</a:t>
            </a:r>
            <a:r>
              <a:rPr lang="zh-CN" altLang="en-US" b="0" i="0" dirty="0">
                <a:solidFill>
                  <a:srgbClr val="4D4D4D"/>
                </a:solidFill>
                <a:effectLst/>
                <a:latin typeface="-apple-system"/>
              </a:rPr>
              <a:t>（即词频</a:t>
            </a:r>
            <a:r>
              <a:rPr lang="en-US" altLang="zh-CN" b="0" i="0" dirty="0">
                <a:solidFill>
                  <a:srgbClr val="4D4D4D"/>
                </a:solidFill>
                <a:effectLst/>
                <a:latin typeface="-apple-system"/>
              </a:rPr>
              <a:t>TF</a:t>
            </a:r>
            <a:r>
              <a:rPr lang="zh-CN" altLang="en-US" b="0" i="0" dirty="0">
                <a:solidFill>
                  <a:srgbClr val="4D4D4D"/>
                </a:solidFill>
                <a:effectLst/>
                <a:latin typeface="-apple-system"/>
              </a:rPr>
              <a:t>与逆反文档频率</a:t>
            </a:r>
            <a:r>
              <a:rPr lang="en-US" altLang="zh-CN" b="0" i="0" dirty="0">
                <a:solidFill>
                  <a:srgbClr val="4D4D4D"/>
                </a:solidFill>
                <a:effectLst/>
                <a:latin typeface="-apple-system"/>
              </a:rPr>
              <a:t>IDF</a:t>
            </a:r>
            <a:r>
              <a:rPr lang="zh-CN" altLang="en-US" b="0" i="0" dirty="0">
                <a:solidFill>
                  <a:srgbClr val="4D4D4D"/>
                </a:solidFill>
                <a:effectLst/>
                <a:latin typeface="-apple-system"/>
              </a:rPr>
              <a:t>的乘积，</a:t>
            </a:r>
            <a:r>
              <a:rPr lang="en-US" altLang="zh-CN" b="0" i="0" dirty="0">
                <a:solidFill>
                  <a:srgbClr val="4D4D4D"/>
                </a:solidFill>
                <a:effectLst/>
                <a:latin typeface="-apple-system"/>
              </a:rPr>
              <a:t>IDF</a:t>
            </a:r>
            <a:r>
              <a:rPr lang="zh-CN" altLang="en-US" b="0" i="0" dirty="0">
                <a:solidFill>
                  <a:srgbClr val="4D4D4D"/>
                </a:solidFill>
                <a:effectLst/>
                <a:latin typeface="-apple-system"/>
              </a:rPr>
              <a:t>的标准计算公式为 ：</a:t>
            </a:r>
            <a:r>
              <a:rPr lang="en-US" altLang="zh-CN" b="0" i="0" dirty="0" err="1">
                <a:solidFill>
                  <a:srgbClr val="4D4D4D"/>
                </a:solidFill>
                <a:effectLst/>
                <a:latin typeface="-apple-system"/>
              </a:rPr>
              <a:t>idf</a:t>
            </a:r>
            <a:r>
              <a:rPr lang="en-US" altLang="zh-CN" b="0" i="0" dirty="0">
                <a:solidFill>
                  <a:srgbClr val="4D4D4D"/>
                </a:solidFill>
                <a:effectLst/>
                <a:latin typeface="-apple-system"/>
              </a:rPr>
              <a:t>=log[n/(1+df)]</a:t>
            </a:r>
            <a:r>
              <a:rPr lang="zh-CN" altLang="en-US" b="0" i="0" dirty="0">
                <a:solidFill>
                  <a:srgbClr val="4D4D4D"/>
                </a:solidFill>
                <a:effectLst/>
                <a:latin typeface="-apple-system"/>
              </a:rPr>
              <a:t>，其中</a:t>
            </a:r>
            <a:r>
              <a:rPr lang="en-US" altLang="zh-CN" b="0" i="0" dirty="0">
                <a:solidFill>
                  <a:srgbClr val="4D4D4D"/>
                </a:solidFill>
                <a:effectLst/>
                <a:latin typeface="-apple-system"/>
              </a:rPr>
              <a:t>n</a:t>
            </a:r>
            <a:r>
              <a:rPr lang="zh-CN" altLang="en-US" b="0" i="0" dirty="0">
                <a:solidFill>
                  <a:srgbClr val="4D4D4D"/>
                </a:solidFill>
                <a:effectLst/>
                <a:latin typeface="-apple-system"/>
              </a:rPr>
              <a:t>为文档总数，</a:t>
            </a:r>
            <a:r>
              <a:rPr lang="en-US" altLang="zh-CN" b="0" i="0" dirty="0" err="1">
                <a:solidFill>
                  <a:srgbClr val="4D4D4D"/>
                </a:solidFill>
                <a:effectLst/>
                <a:latin typeface="-apple-system"/>
              </a:rPr>
              <a:t>df</a:t>
            </a:r>
            <a:r>
              <a:rPr lang="zh-CN" altLang="en-US" b="0" i="0" dirty="0">
                <a:solidFill>
                  <a:srgbClr val="4D4D4D"/>
                </a:solidFill>
                <a:effectLst/>
                <a:latin typeface="-apple-system"/>
              </a:rPr>
              <a:t>为含有所计算单词的文档数量，</a:t>
            </a:r>
            <a:r>
              <a:rPr lang="en-US" altLang="zh-CN" b="0" i="0" dirty="0" err="1">
                <a:solidFill>
                  <a:srgbClr val="4D4D4D"/>
                </a:solidFill>
                <a:effectLst/>
                <a:latin typeface="-apple-system"/>
              </a:rPr>
              <a:t>df</a:t>
            </a:r>
            <a:r>
              <a:rPr lang="zh-CN" altLang="en-US" b="0" i="0" dirty="0">
                <a:solidFill>
                  <a:srgbClr val="4D4D4D"/>
                </a:solidFill>
                <a:effectLst/>
                <a:latin typeface="-apple-system"/>
              </a:rPr>
              <a:t>越小，</a:t>
            </a:r>
            <a:r>
              <a:rPr lang="en-US" altLang="zh-CN" b="0" i="0" dirty="0" err="1">
                <a:solidFill>
                  <a:srgbClr val="4D4D4D"/>
                </a:solidFill>
                <a:effectLst/>
                <a:latin typeface="-apple-system"/>
              </a:rPr>
              <a:t>idf</a:t>
            </a:r>
            <a:r>
              <a:rPr lang="zh-CN" altLang="en-US" b="0" i="0" dirty="0">
                <a:solidFill>
                  <a:srgbClr val="4D4D4D"/>
                </a:solidFill>
                <a:effectLst/>
                <a:latin typeface="-apple-system"/>
              </a:rPr>
              <a:t>值越大，也就是说出现频率越小的单词意义越大）</a:t>
            </a:r>
            <a:endParaRPr lang="en-US" altLang="zh-CN" b="0" i="0" dirty="0">
              <a:solidFill>
                <a:srgbClr val="4D4D4D"/>
              </a:solidFill>
              <a:effectLst/>
              <a:latin typeface="-apple-system"/>
            </a:endParaRPr>
          </a:p>
          <a:p>
            <a:pPr algn="l"/>
            <a:r>
              <a:rPr lang="en-US" altLang="zh-CN" b="1" i="0" dirty="0">
                <a:solidFill>
                  <a:srgbClr val="4D4D4D"/>
                </a:solidFill>
                <a:effectLst/>
                <a:latin typeface="-apple-system"/>
              </a:rPr>
              <a:t>CountVectorizer()</a:t>
            </a:r>
            <a:br>
              <a:rPr lang="en-US" altLang="zh-CN" b="1" i="0" dirty="0">
                <a:solidFill>
                  <a:srgbClr val="4D4D4D"/>
                </a:solidFill>
                <a:effectLst/>
                <a:latin typeface="-apple-system"/>
              </a:rPr>
            </a:br>
            <a:r>
              <a:rPr lang="zh-CN" altLang="en-US" b="1" i="0" dirty="0">
                <a:solidFill>
                  <a:srgbClr val="4D4D4D"/>
                </a:solidFill>
                <a:effectLst/>
                <a:latin typeface="-apple-system"/>
              </a:rPr>
              <a:t>输入：文档 </a:t>
            </a:r>
            <a:r>
              <a:rPr lang="en-US" altLang="zh-CN" b="1" i="0" dirty="0">
                <a:solidFill>
                  <a:srgbClr val="4D4D4D"/>
                </a:solidFill>
                <a:effectLst/>
                <a:latin typeface="-apple-system"/>
              </a:rPr>
              <a:t>corpus</a:t>
            </a:r>
            <a:br>
              <a:rPr lang="en-US" altLang="zh-CN" b="1" i="0" dirty="0">
                <a:solidFill>
                  <a:srgbClr val="4D4D4D"/>
                </a:solidFill>
                <a:effectLst/>
                <a:latin typeface="-apple-system"/>
              </a:rPr>
            </a:br>
            <a:r>
              <a:rPr lang="zh-CN" altLang="en-US" b="1" i="0" dirty="0">
                <a:solidFill>
                  <a:srgbClr val="4D4D4D"/>
                </a:solidFill>
                <a:effectLst/>
                <a:latin typeface="-apple-system"/>
              </a:rPr>
              <a:t>输出：文档中各个单词的词频</a:t>
            </a:r>
            <a:r>
              <a:rPr lang="en-US" altLang="zh-CN" b="1" i="0" dirty="0">
                <a:solidFill>
                  <a:srgbClr val="4D4D4D"/>
                </a:solidFill>
                <a:effectLst/>
                <a:latin typeface="-apple-system"/>
              </a:rPr>
              <a:t>TF</a:t>
            </a:r>
            <a:r>
              <a:rPr lang="zh-CN" altLang="en-US" b="0" i="0" dirty="0">
                <a:solidFill>
                  <a:srgbClr val="4D4D4D"/>
                </a:solidFill>
                <a:effectLst/>
                <a:latin typeface="-apple-system"/>
              </a:rPr>
              <a:t>（即每个单词在文档中出现的次数）</a:t>
            </a:r>
          </a:p>
        </p:txBody>
      </p:sp>
    </p:spTree>
    <p:extLst>
      <p:ext uri="{BB962C8B-B14F-4D97-AF65-F5344CB8AC3E}">
        <p14:creationId xmlns:p14="http://schemas.microsoft.com/office/powerpoint/2010/main" val="283495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8DBFA-F945-43C7-90CE-8CD2316220C2}"/>
              </a:ext>
            </a:extLst>
          </p:cNvPr>
          <p:cNvSpPr>
            <a:spLocks noGrp="1"/>
          </p:cNvSpPr>
          <p:nvPr>
            <p:ph type="title"/>
          </p:nvPr>
        </p:nvSpPr>
        <p:spPr/>
        <p:txBody>
          <a:bodyPr/>
          <a:lstStyle/>
          <a:p>
            <a:r>
              <a:rPr lang="zh-CN" altLang="en-US" dirty="0"/>
              <a:t>文本特征提取例</a:t>
            </a:r>
          </a:p>
        </p:txBody>
      </p:sp>
      <p:pic>
        <p:nvPicPr>
          <p:cNvPr id="5" name="内容占位符 4">
            <a:extLst>
              <a:ext uri="{FF2B5EF4-FFF2-40B4-BE49-F238E27FC236}">
                <a16:creationId xmlns:a16="http://schemas.microsoft.com/office/drawing/2014/main" id="{5D9BAFE6-A79E-457F-B8D5-295EB1FC2A48}"/>
              </a:ext>
            </a:extLst>
          </p:cNvPr>
          <p:cNvPicPr>
            <a:picLocks noGrp="1" noChangeAspect="1"/>
          </p:cNvPicPr>
          <p:nvPr>
            <p:ph idx="1"/>
          </p:nvPr>
        </p:nvPicPr>
        <p:blipFill>
          <a:blip r:embed="rId3"/>
          <a:stretch>
            <a:fillRect/>
          </a:stretch>
        </p:blipFill>
        <p:spPr>
          <a:xfrm>
            <a:off x="752200" y="1786466"/>
            <a:ext cx="9686095" cy="4559916"/>
          </a:xfrm>
        </p:spPr>
      </p:pic>
      <p:pic>
        <p:nvPicPr>
          <p:cNvPr id="7" name="图片 6">
            <a:extLst>
              <a:ext uri="{FF2B5EF4-FFF2-40B4-BE49-F238E27FC236}">
                <a16:creationId xmlns:a16="http://schemas.microsoft.com/office/drawing/2014/main" id="{28D06B9C-905D-48BC-8400-35CB750EDC4C}"/>
              </a:ext>
            </a:extLst>
          </p:cNvPr>
          <p:cNvPicPr>
            <a:picLocks noChangeAspect="1"/>
          </p:cNvPicPr>
          <p:nvPr/>
        </p:nvPicPr>
        <p:blipFill>
          <a:blip r:embed="rId4"/>
          <a:stretch>
            <a:fillRect/>
          </a:stretch>
        </p:blipFill>
        <p:spPr>
          <a:xfrm>
            <a:off x="4320209" y="3827483"/>
            <a:ext cx="7367227" cy="239285"/>
          </a:xfrm>
          <a:prstGeom prst="rect">
            <a:avLst/>
          </a:prstGeom>
        </p:spPr>
      </p:pic>
      <p:pic>
        <p:nvPicPr>
          <p:cNvPr id="9" name="图片 8">
            <a:extLst>
              <a:ext uri="{FF2B5EF4-FFF2-40B4-BE49-F238E27FC236}">
                <a16:creationId xmlns:a16="http://schemas.microsoft.com/office/drawing/2014/main" id="{D9B4CB55-0F13-49DA-962A-7078926ADF95}"/>
              </a:ext>
            </a:extLst>
          </p:cNvPr>
          <p:cNvPicPr>
            <a:picLocks noChangeAspect="1"/>
          </p:cNvPicPr>
          <p:nvPr/>
        </p:nvPicPr>
        <p:blipFill>
          <a:blip r:embed="rId5"/>
          <a:stretch>
            <a:fillRect/>
          </a:stretch>
        </p:blipFill>
        <p:spPr>
          <a:xfrm>
            <a:off x="6449392" y="4195115"/>
            <a:ext cx="1775791" cy="799359"/>
          </a:xfrm>
          <a:prstGeom prst="rect">
            <a:avLst/>
          </a:prstGeom>
        </p:spPr>
      </p:pic>
      <p:pic>
        <p:nvPicPr>
          <p:cNvPr id="11" name="图片 10">
            <a:extLst>
              <a:ext uri="{FF2B5EF4-FFF2-40B4-BE49-F238E27FC236}">
                <a16:creationId xmlns:a16="http://schemas.microsoft.com/office/drawing/2014/main" id="{D41CEA2D-C31B-4C82-9AF7-9EF6AD70AE2F}"/>
              </a:ext>
            </a:extLst>
          </p:cNvPr>
          <p:cNvPicPr>
            <a:picLocks noChangeAspect="1"/>
          </p:cNvPicPr>
          <p:nvPr/>
        </p:nvPicPr>
        <p:blipFill>
          <a:blip r:embed="rId6"/>
          <a:stretch>
            <a:fillRect/>
          </a:stretch>
        </p:blipFill>
        <p:spPr>
          <a:xfrm>
            <a:off x="5292557" y="5122821"/>
            <a:ext cx="6656486" cy="1571670"/>
          </a:xfrm>
          <a:prstGeom prst="rect">
            <a:avLst/>
          </a:prstGeom>
        </p:spPr>
      </p:pic>
    </p:spTree>
    <p:extLst>
      <p:ext uri="{BB962C8B-B14F-4D97-AF65-F5344CB8AC3E}">
        <p14:creationId xmlns:p14="http://schemas.microsoft.com/office/powerpoint/2010/main" val="340779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42193-49C6-41A2-AC66-0936AF19712B}"/>
              </a:ext>
            </a:extLst>
          </p:cNvPr>
          <p:cNvSpPr>
            <a:spLocks noGrp="1"/>
          </p:cNvSpPr>
          <p:nvPr>
            <p:ph type="title"/>
          </p:nvPr>
        </p:nvSpPr>
        <p:spPr/>
        <p:txBody>
          <a:bodyPr/>
          <a:lstStyle/>
          <a:p>
            <a:r>
              <a:rPr lang="zh-CN" altLang="en-US" dirty="0"/>
              <a:t>模型选择和评估（</a:t>
            </a:r>
            <a:r>
              <a:rPr lang="en-US" altLang="zh-CN" dirty="0"/>
              <a:t>Model Selection and Evaluation</a:t>
            </a:r>
            <a:r>
              <a:rPr lang="zh-CN" altLang="en-US" dirty="0"/>
              <a:t>）</a:t>
            </a:r>
          </a:p>
        </p:txBody>
      </p:sp>
      <p:sp>
        <p:nvSpPr>
          <p:cNvPr id="3" name="内容占位符 2">
            <a:extLst>
              <a:ext uri="{FF2B5EF4-FFF2-40B4-BE49-F238E27FC236}">
                <a16:creationId xmlns:a16="http://schemas.microsoft.com/office/drawing/2014/main" id="{BCCA7593-678E-4A84-909D-A9A0ACCADE53}"/>
              </a:ext>
            </a:extLst>
          </p:cNvPr>
          <p:cNvSpPr>
            <a:spLocks noGrp="1"/>
          </p:cNvSpPr>
          <p:nvPr>
            <p:ph idx="1"/>
          </p:nvPr>
        </p:nvSpPr>
        <p:spPr/>
        <p:txBody>
          <a:bodyPr>
            <a:normAutofit/>
          </a:bodyPr>
          <a:lstStyle/>
          <a:p>
            <a:r>
              <a:rPr lang="zh-CN" altLang="en-US" sz="3200" dirty="0"/>
              <a:t>指通过调整参数对模型进行比较、验证、选择，以选择最佳精度的模型效果。</a:t>
            </a:r>
            <a:r>
              <a:rPr lang="en-US" altLang="zh-CN" sz="3200" dirty="0"/>
              <a:t>Scikit-learn</a:t>
            </a:r>
            <a:r>
              <a:rPr lang="zh-CN" altLang="en-US" sz="3200" dirty="0"/>
              <a:t>库提供了交叉验证、各种模型评估、模型持久性、验证曲线等功能。</a:t>
            </a:r>
          </a:p>
        </p:txBody>
      </p:sp>
    </p:spTree>
    <p:extLst>
      <p:ext uri="{BB962C8B-B14F-4D97-AF65-F5344CB8AC3E}">
        <p14:creationId xmlns:p14="http://schemas.microsoft.com/office/powerpoint/2010/main" val="368287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11488-BA18-42CA-9F69-7AD8156E596E}"/>
              </a:ext>
            </a:extLst>
          </p:cNvPr>
          <p:cNvSpPr>
            <a:spLocks noGrp="1"/>
          </p:cNvSpPr>
          <p:nvPr>
            <p:ph type="title"/>
          </p:nvPr>
        </p:nvSpPr>
        <p:spPr/>
        <p:txBody>
          <a:bodyPr/>
          <a:lstStyle/>
          <a:p>
            <a:r>
              <a:rPr lang="zh-CN" altLang="zh-CN" dirty="0"/>
              <a:t>降维（</a:t>
            </a:r>
            <a:r>
              <a:rPr lang="en-US" altLang="zh-CN" dirty="0"/>
              <a:t>Dimensionality Reduction</a:t>
            </a:r>
            <a:r>
              <a:rPr lang="zh-CN" altLang="zh-CN" dirty="0"/>
              <a:t>）</a:t>
            </a:r>
            <a:endParaRPr lang="zh-CN" altLang="en-US" dirty="0"/>
          </a:p>
        </p:txBody>
      </p:sp>
      <p:sp>
        <p:nvSpPr>
          <p:cNvPr id="3" name="内容占位符 2">
            <a:extLst>
              <a:ext uri="{FF2B5EF4-FFF2-40B4-BE49-F238E27FC236}">
                <a16:creationId xmlns:a16="http://schemas.microsoft.com/office/drawing/2014/main" id="{E72626D9-18D8-48EB-8994-514E037A0BDF}"/>
              </a:ext>
            </a:extLst>
          </p:cNvPr>
          <p:cNvSpPr>
            <a:spLocks noGrp="1"/>
          </p:cNvSpPr>
          <p:nvPr>
            <p:ph idx="1"/>
          </p:nvPr>
        </p:nvSpPr>
        <p:spPr/>
        <p:txBody>
          <a:bodyPr>
            <a:normAutofit/>
          </a:bodyPr>
          <a:lstStyle/>
          <a:p>
            <a:r>
              <a:rPr lang="zh-CN" altLang="en-US" sz="3200" dirty="0"/>
              <a:t>指采用主成分分析（</a:t>
            </a:r>
            <a:r>
              <a:rPr lang="en-US" altLang="zh-CN" sz="3200" dirty="0"/>
              <a:t>Principal Component Analysis</a:t>
            </a:r>
            <a:r>
              <a:rPr lang="zh-CN" altLang="en-US" sz="3200" dirty="0"/>
              <a:t>，</a:t>
            </a:r>
            <a:r>
              <a:rPr lang="en-US" altLang="zh-CN" sz="3200" dirty="0"/>
              <a:t>PCA</a:t>
            </a:r>
            <a:r>
              <a:rPr lang="zh-CN" altLang="en-US" sz="3200" dirty="0"/>
              <a:t>）、截断奇异值分解（</a:t>
            </a:r>
            <a:r>
              <a:rPr lang="en-US" altLang="zh-CN" sz="3200" dirty="0"/>
              <a:t>Singular Value Decomposition</a:t>
            </a:r>
            <a:r>
              <a:rPr lang="zh-CN" altLang="en-US" sz="3200" dirty="0"/>
              <a:t>，</a:t>
            </a:r>
            <a:r>
              <a:rPr lang="en-US" altLang="zh-CN" sz="3200" dirty="0"/>
              <a:t>SVD</a:t>
            </a:r>
            <a:r>
              <a:rPr lang="zh-CN" altLang="en-US" sz="3200" dirty="0"/>
              <a:t>）语义分析、字典学习、因子分析、独立成分分析、非负矩阵分解（</a:t>
            </a:r>
            <a:r>
              <a:rPr lang="en-US" altLang="zh-CN" sz="3200" dirty="0"/>
              <a:t>Non-negative Matrix Factorization</a:t>
            </a:r>
            <a:r>
              <a:rPr lang="zh-CN" altLang="en-US" sz="3200" dirty="0"/>
              <a:t>，</a:t>
            </a:r>
            <a:r>
              <a:rPr lang="en-US" altLang="zh-CN" sz="3200" dirty="0"/>
              <a:t>NMF</a:t>
            </a:r>
            <a:r>
              <a:rPr lang="zh-CN" altLang="en-US" sz="3200" dirty="0"/>
              <a:t>）或特征选择等降维技术来减少要考虑的随机变量的个数，以提高运计算行速度。主要应用场景可视化处理、自然语言处理、信息检索和计算效率提升等。</a:t>
            </a:r>
          </a:p>
          <a:p>
            <a:endParaRPr lang="zh-CN" altLang="en-US" sz="3200" dirty="0"/>
          </a:p>
        </p:txBody>
      </p:sp>
    </p:spTree>
    <p:extLst>
      <p:ext uri="{BB962C8B-B14F-4D97-AF65-F5344CB8AC3E}">
        <p14:creationId xmlns:p14="http://schemas.microsoft.com/office/powerpoint/2010/main" val="377700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a:t>分类（</a:t>
            </a:r>
            <a:r>
              <a:rPr lang="en-US" altLang="zh-CN" dirty="0"/>
              <a:t>Classification</a:t>
            </a:r>
            <a:r>
              <a:rPr lang="zh-CN" altLang="zh-CN" dirty="0"/>
              <a:t>）</a:t>
            </a:r>
            <a:endParaRPr lang="zh-CN" altLang="en-US" dirty="0"/>
          </a:p>
        </p:txBody>
      </p:sp>
      <p:sp>
        <p:nvSpPr>
          <p:cNvPr id="2" name="内容占位符 1">
            <a:extLst>
              <a:ext uri="{FF2B5EF4-FFF2-40B4-BE49-F238E27FC236}">
                <a16:creationId xmlns:a16="http://schemas.microsoft.com/office/drawing/2014/main" id="{012A14E6-49F2-4D46-B3A2-D5C90391F873}"/>
              </a:ext>
            </a:extLst>
          </p:cNvPr>
          <p:cNvSpPr>
            <a:spLocks noGrp="1"/>
          </p:cNvSpPr>
          <p:nvPr>
            <p:ph idx="1"/>
          </p:nvPr>
        </p:nvSpPr>
        <p:spPr>
          <a:xfrm>
            <a:off x="1024128" y="2286000"/>
            <a:ext cx="9720073" cy="2487169"/>
          </a:xfrm>
        </p:spPr>
        <p:txBody>
          <a:bodyPr>
            <a:normAutofit/>
          </a:bodyPr>
          <a:lstStyle/>
          <a:p>
            <a:r>
              <a:rPr lang="zh-CN" altLang="en-US" dirty="0"/>
              <a:t>        确定数据对象的所属类别。</a:t>
            </a:r>
            <a:r>
              <a:rPr lang="en-US" altLang="zh-CN" dirty="0"/>
              <a:t>Scikit-learn</a:t>
            </a:r>
            <a:r>
              <a:rPr lang="zh-CN" altLang="en-US" dirty="0"/>
              <a:t>库提供了事务分类识别的机器学习模型，可以模仿人对事物的判断意识，根据预先的分类依据，对新事物归类。分类属于监督学习，是定性问题，需要基于数据集，作出二分类或者多分类的选择。</a:t>
            </a:r>
            <a:endParaRPr lang="en-US" altLang="zh-CN" dirty="0"/>
          </a:p>
          <a:p>
            <a:r>
              <a:rPr lang="zh-CN" altLang="en-US" dirty="0"/>
              <a:t>        常见的实现模型包括逻辑回归、</a:t>
            </a:r>
            <a:r>
              <a:rPr lang="en-US" altLang="zh-CN" dirty="0"/>
              <a:t>SVM</a:t>
            </a:r>
            <a:r>
              <a:rPr lang="zh-CN" altLang="en-US" dirty="0"/>
              <a:t>、最近邻、决策树、随机森林等，常用于垃圾邮件检测、图像识别等。</a:t>
            </a:r>
          </a:p>
        </p:txBody>
      </p:sp>
    </p:spTree>
    <p:extLst>
      <p:ext uri="{BB962C8B-B14F-4D97-AF65-F5344CB8AC3E}">
        <p14:creationId xmlns:p14="http://schemas.microsoft.com/office/powerpoint/2010/main" val="464760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2">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主题2" id="{47390D41-DFBA-4525-BB8B-DD8D86D2C20E}" vid="{5C48A7B8-FDF7-485C-85FB-CAD10E7D553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8596</TotalTime>
  <Words>2324</Words>
  <Application>Microsoft Office PowerPoint</Application>
  <PresentationFormat>宽屏</PresentationFormat>
  <Paragraphs>138</Paragraphs>
  <Slides>28</Slides>
  <Notes>13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3" baseType="lpstr">
      <vt:lpstr>-apple-system</vt:lpstr>
      <vt:lpstr>Helvetica Neue</vt:lpstr>
      <vt:lpstr>PingFang SC</vt:lpstr>
      <vt:lpstr>等线</vt:lpstr>
      <vt:lpstr>微软雅黑</vt:lpstr>
      <vt:lpstr>微软雅黑</vt:lpstr>
      <vt:lpstr>Arial</vt:lpstr>
      <vt:lpstr>Source Code Pro</vt:lpstr>
      <vt:lpstr>Times New Roman</vt:lpstr>
      <vt:lpstr>Tw Cen MT</vt:lpstr>
      <vt:lpstr>Tw Cen MT Condensed</vt:lpstr>
      <vt:lpstr>Wingdings</vt:lpstr>
      <vt:lpstr>Wingdings 3</vt:lpstr>
      <vt:lpstr>主题2</vt:lpstr>
      <vt:lpstr>Visio.Drawing.11</vt:lpstr>
      <vt:lpstr>机器学习初步--- Scikit-learn简介1</vt:lpstr>
      <vt:lpstr>Scikit-learn</vt:lpstr>
      <vt:lpstr>Scikit-learn提供的常用数据集</vt:lpstr>
      <vt:lpstr>数据预处理（Data Preprocessing）</vt:lpstr>
      <vt:lpstr>常用文本特征提取类</vt:lpstr>
      <vt:lpstr>文本特征提取例</vt:lpstr>
      <vt:lpstr>模型选择和评估（Model Selection and Evaluation）</vt:lpstr>
      <vt:lpstr>降维（Dimensionality Reduction）</vt:lpstr>
      <vt:lpstr>分类（Classification）</vt:lpstr>
      <vt:lpstr>分类机器学习的基本过程</vt:lpstr>
      <vt:lpstr>逻辑回归Logistic</vt:lpstr>
      <vt:lpstr>决策树Dtree</vt:lpstr>
      <vt:lpstr>最近邻分类算法(KNN)</vt:lpstr>
      <vt:lpstr>KNN例子</vt:lpstr>
      <vt:lpstr>支持向量机（SVM）</vt:lpstr>
      <vt:lpstr>随机森林-RF</vt:lpstr>
      <vt:lpstr>泰坦尼克号乘客生存情况预测</vt:lpstr>
      <vt:lpstr>泰坦尼克简单描述性分析</vt:lpstr>
      <vt:lpstr>泰坦尼克数据预处理1</vt:lpstr>
      <vt:lpstr>泰坦尼克数据预处理2</vt:lpstr>
      <vt:lpstr>泰坦尼克数据预处理3</vt:lpstr>
      <vt:lpstr>划分训练集和测试集</vt:lpstr>
      <vt:lpstr>建模及模型评价</vt:lpstr>
      <vt:lpstr>结果可视化比较</vt:lpstr>
      <vt:lpstr>垃圾短息分类</vt:lpstr>
      <vt:lpstr>回归（Regression）</vt:lpstr>
      <vt:lpstr>回归例子-基于线性回归销售预测</vt:lpstr>
      <vt:lpstr>回归例子-预测客户购买意愿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文件操作</dc:title>
  <dc:creator>秦 珀石</dc:creator>
  <cp:lastModifiedBy>秦 珀石</cp:lastModifiedBy>
  <cp:revision>135</cp:revision>
  <dcterms:created xsi:type="dcterms:W3CDTF">2020-05-26T06:10:45Z</dcterms:created>
  <dcterms:modified xsi:type="dcterms:W3CDTF">2022-04-02T08:51:29Z</dcterms:modified>
</cp:coreProperties>
</file>