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306" r:id="rId6"/>
    <p:sldId id="260" r:id="rId7"/>
    <p:sldId id="261" r:id="rId8"/>
    <p:sldId id="262" r:id="rId9"/>
    <p:sldId id="263" r:id="rId10"/>
    <p:sldId id="264" r:id="rId11"/>
    <p:sldId id="307" r:id="rId12"/>
    <p:sldId id="308" r:id="rId13"/>
    <p:sldId id="265" r:id="rId14"/>
    <p:sldId id="266" r:id="rId15"/>
    <p:sldId id="267" r:id="rId16"/>
    <p:sldId id="309" r:id="rId17"/>
    <p:sldId id="268" r:id="rId18"/>
    <p:sldId id="31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FF"/>
    <a:srgbClr val="0000FF"/>
    <a:srgbClr val="297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79219" autoAdjust="0"/>
  </p:normalViewPr>
  <p:slideViewPr>
    <p:cSldViewPr snapToGrid="0">
      <p:cViewPr varScale="1">
        <p:scale>
          <a:sx n="130" d="100"/>
          <a:sy n="130" d="100"/>
        </p:scale>
        <p:origin x="1328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493B3-EEDE-4212-B6C8-C8762BA158D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97486-1E6B-473E-B383-843E852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4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76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有一些条件是经常出现的，包含一系列可用于判断的条件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presence_of_element_located并不代表该元素一定可见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可见代表元素非隐藏，并且元素的宽和高都不等于0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</a:rPr>
              <a:t>C</a:t>
            </a:r>
            <a:r>
              <a:rPr lang="zh-CN" altLang="zh-CN" sz="1200" dirty="0">
                <a:latin typeface="Arial" panose="020B0604020202020204" pitchFamily="34" charset="0"/>
              </a:rPr>
              <a:t>lickable</a:t>
            </a:r>
            <a:r>
              <a:rPr lang="zh-CN" altLang="en-US" sz="1200" dirty="0">
                <a:latin typeface="Arial" panose="020B0604020202020204" pitchFamily="34" charset="0"/>
              </a:rPr>
              <a:t>指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可见并且是enable的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15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90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89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331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09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我们所熟知的“记住密码”功能，以及“老用户登陆”欢迎语，这些都是通过 </a:t>
            </a:r>
            <a:r>
              <a:rPr lang="en-US" altLang="zh-CN" dirty="0"/>
              <a:t>Cookie </a:t>
            </a:r>
            <a:r>
              <a:rPr lang="zh-CN" altLang="en-US" dirty="0"/>
              <a:t>实现的。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62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我们所熟知的“记住密码”功能，以及“老用户登陆”欢迎语，这些都是通过 </a:t>
            </a:r>
            <a:r>
              <a:rPr lang="en-US" altLang="zh-CN" dirty="0"/>
              <a:t>Cookie </a:t>
            </a:r>
            <a:r>
              <a:rPr lang="zh-CN" altLang="en-US" dirty="0"/>
              <a:t>实现的。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27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一句话，</a:t>
            </a:r>
            <a:r>
              <a:rPr lang="en-US" altLang="zh-CN" dirty="0"/>
              <a:t>Selenium</a:t>
            </a:r>
            <a:r>
              <a:rPr lang="zh-CN" altLang="en-US" dirty="0"/>
              <a:t>直接在浏览器中运行，就像真实用户所做的一样。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selenium</a:t>
            </a:r>
            <a:r>
              <a:rPr lang="zh-CN" altLang="en-US" dirty="0"/>
              <a:t>本质上是驱动浏览器对目标站点发送请求，浏览器需要把静态资源都加载完毕，包括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zh-CN" altLang="en-US" dirty="0"/>
              <a:t>都要等待它加载完成。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0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下载时注意系统版本，</a:t>
            </a:r>
            <a:r>
              <a:rPr lang="en-US" altLang="zh-CN" dirty="0" err="1"/>
              <a:t>chrom</a:t>
            </a:r>
            <a:r>
              <a:rPr lang="zh-CN" altLang="en-US" dirty="0"/>
              <a:t>还需注意浏览器版本。</a:t>
            </a:r>
            <a:r>
              <a:rPr lang="en-US" altLang="zh-CN" b="0" i="0" dirty="0">
                <a:solidFill>
                  <a:srgbClr val="6F757A"/>
                </a:solidFill>
                <a:effectLst/>
                <a:latin typeface="encode sans"/>
              </a:rPr>
              <a:t>Opera</a:t>
            </a:r>
            <a:r>
              <a:rPr lang="zh-CN" altLang="en-US" b="0" i="0" dirty="0">
                <a:solidFill>
                  <a:srgbClr val="6F757A"/>
                </a:solidFill>
                <a:effectLst/>
                <a:latin typeface="encode sans"/>
              </a:rPr>
              <a:t>建议使用</a:t>
            </a:r>
            <a:r>
              <a:rPr lang="en-US" altLang="zh-CN" b="0" i="0" dirty="0">
                <a:solidFill>
                  <a:srgbClr val="6F757A"/>
                </a:solidFill>
                <a:effectLst/>
                <a:latin typeface="encode sans"/>
              </a:rPr>
              <a:t> </a:t>
            </a:r>
            <a:r>
              <a:rPr lang="en-US" altLang="zh-CN" b="0" i="0" dirty="0" err="1">
                <a:solidFill>
                  <a:srgbClr val="6F757A"/>
                </a:solidFill>
                <a:effectLst/>
                <a:latin typeface="encode sans"/>
              </a:rPr>
              <a:t>chromedriver</a:t>
            </a:r>
            <a:r>
              <a:rPr lang="zh-CN" altLang="en-US" b="0" i="0" dirty="0">
                <a:solidFill>
                  <a:srgbClr val="6F757A"/>
                </a:solidFill>
                <a:effectLst/>
                <a:latin typeface="encode sans"/>
              </a:rPr>
              <a:t>。部分如</a:t>
            </a:r>
            <a:r>
              <a:rPr lang="en-US" altLang="zh-CN" b="0" i="0" dirty="0">
                <a:solidFill>
                  <a:srgbClr val="6F757A"/>
                </a:solidFill>
                <a:effectLst/>
                <a:latin typeface="encode sans"/>
              </a:rPr>
              <a:t>edge</a:t>
            </a:r>
            <a:r>
              <a:rPr lang="zh-CN" altLang="en-US" b="0" i="0" dirty="0">
                <a:solidFill>
                  <a:srgbClr val="6F757A"/>
                </a:solidFill>
                <a:effectLst/>
                <a:latin typeface="encode sans"/>
              </a:rPr>
              <a:t>需要改名</a:t>
            </a:r>
            <a:endParaRPr lang="en-US" altLang="zh-CN" b="0" i="0" dirty="0">
              <a:solidFill>
                <a:srgbClr val="6F757A"/>
              </a:solidFill>
              <a:effectLst/>
              <a:latin typeface="encode sans"/>
            </a:endParaRPr>
          </a:p>
          <a:p>
            <a:r>
              <a:rPr lang="en-US" altLang="zh-CN" b="0" i="0" dirty="0" err="1">
                <a:solidFill>
                  <a:srgbClr val="6F757A"/>
                </a:solidFill>
                <a:effectLst/>
                <a:latin typeface="encode sans"/>
              </a:rPr>
              <a:t>safaridriver</a:t>
            </a:r>
            <a:r>
              <a:rPr lang="zh-CN" altLang="en-US" b="0" i="0" dirty="0">
                <a:solidFill>
                  <a:srgbClr val="6F757A"/>
                </a:solidFill>
                <a:effectLst/>
                <a:latin typeface="encode sans"/>
              </a:rPr>
              <a:t>是随操作系统一起安装的</a:t>
            </a:r>
            <a:r>
              <a:rPr lang="en-US" altLang="zh-CN" b="0" i="0" dirty="0">
                <a:solidFill>
                  <a:srgbClr val="6F757A"/>
                </a:solidFill>
                <a:effectLst/>
                <a:latin typeface="encode sans"/>
              </a:rPr>
              <a:t>. </a:t>
            </a:r>
            <a:r>
              <a:rPr lang="zh-CN" altLang="en-US" b="0" i="0" dirty="0">
                <a:solidFill>
                  <a:srgbClr val="6F757A"/>
                </a:solidFill>
                <a:effectLst/>
                <a:latin typeface="encode sans"/>
              </a:rPr>
              <a:t>要在</a:t>
            </a:r>
            <a:r>
              <a:rPr lang="en-US" altLang="zh-CN" b="0" i="0" dirty="0">
                <a:solidFill>
                  <a:srgbClr val="6F757A"/>
                </a:solidFill>
                <a:effectLst/>
                <a:latin typeface="encode sans"/>
              </a:rPr>
              <a:t>Safari</a:t>
            </a:r>
            <a:r>
              <a:rPr lang="zh-CN" altLang="en-US" b="0" i="0" dirty="0">
                <a:solidFill>
                  <a:srgbClr val="6F757A"/>
                </a:solidFill>
                <a:effectLst/>
                <a:latin typeface="encode sans"/>
              </a:rPr>
              <a:t>上启用自动化</a:t>
            </a:r>
            <a:r>
              <a:rPr lang="en-US" altLang="zh-CN" b="0" i="0" dirty="0">
                <a:solidFill>
                  <a:srgbClr val="6F757A"/>
                </a:solidFill>
                <a:effectLst/>
                <a:latin typeface="encode sans"/>
              </a:rPr>
              <a:t>, </a:t>
            </a:r>
            <a:r>
              <a:rPr lang="zh-CN" altLang="en-US" b="0" i="0" dirty="0">
                <a:solidFill>
                  <a:srgbClr val="6F757A"/>
                </a:solidFill>
                <a:effectLst/>
                <a:latin typeface="encode sans"/>
              </a:rPr>
              <a:t>请从命令行运行以下命令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2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6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2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在写爬虫前要先确定向谁发送请求，用什么方式发送。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5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只是模拟浏览器的行为，而浏览器解析页面是需要时间的（执行</a:t>
            </a:r>
            <a:r>
              <a:rPr lang="en-US" altLang="zh-CN" dirty="0" err="1"/>
              <a:t>css</a:t>
            </a:r>
            <a:r>
              <a:rPr lang="zh-CN" altLang="en-US" dirty="0"/>
              <a:t>，</a:t>
            </a:r>
            <a:r>
              <a:rPr lang="en-US" altLang="zh-CN" dirty="0" err="1"/>
              <a:t>js</a:t>
            </a:r>
            <a:r>
              <a:rPr lang="zh-CN" altLang="en-US" dirty="0"/>
              <a:t>），一些元素可能需要过一段时间才能加载出来，为了保证所有元素都能查到，必须等待。有些页面的</a:t>
            </a:r>
            <a:r>
              <a:rPr lang="en-US" altLang="zh-CN" dirty="0"/>
              <a:t>JS</a:t>
            </a:r>
            <a:r>
              <a:rPr lang="zh-CN" altLang="en-US" dirty="0"/>
              <a:t>是放在</a:t>
            </a:r>
            <a:r>
              <a:rPr lang="en-US" altLang="zh-CN" dirty="0"/>
              <a:t>body</a:t>
            </a:r>
            <a:r>
              <a:rPr lang="zh-CN" altLang="en-US" dirty="0"/>
              <a:t>的最后进行加载，实际这是页面上的元素都已经加载完毕，我们却还在等待全部页面加载结束。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42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如果在调用</a:t>
            </a:r>
            <a:r>
              <a:rPr lang="en-US" altLang="zh-CN" dirty="0"/>
              <a:t>until</a:t>
            </a:r>
            <a:r>
              <a:rPr lang="zh-CN" altLang="en-US" dirty="0"/>
              <a:t>或</a:t>
            </a:r>
            <a:r>
              <a:rPr lang="en-US" altLang="zh-CN" dirty="0" err="1"/>
              <a:t>until_not</a:t>
            </a:r>
            <a:r>
              <a:rPr lang="zh-CN" altLang="en-US" dirty="0"/>
              <a:t>的过程中抛出这个元组中的异常，则不中断代码，继续等待，如果抛出的是这个元组外的异常，则中断代码，抛出异常。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5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0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FE14BB-1FB5-4BBA-949C-51D9514D020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82419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3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14BB-1FB5-4BBA-949C-51D9514D020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2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7509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9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519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5"/>
            <a:ext cx="4389120" cy="408510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5847" y="6465793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FE14BB-1FB5-4BBA-949C-51D9514D020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1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selenium/docs/api/py/webdriver_support/selenium.webdriver.support.expected_condition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.com.cn/xpath/index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ixin.sogou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selenium.dev/zh-cn/document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driver.storage.googleapis.com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lenium.dev/downloads" TargetMode="External"/><Relationship Id="rId5" Type="http://schemas.openxmlformats.org/officeDocument/2006/relationships/hyperlink" Target="https://developer.microsoft.com/en-us/microsoft-edge/tools/webdriver/" TargetMode="External"/><Relationship Id="rId4" Type="http://schemas.openxmlformats.org/officeDocument/2006/relationships/hyperlink" Target="https://github.com/mozilla/geckodriver/releas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爬虫入门</a:t>
            </a:r>
            <a:r>
              <a:rPr lang="en-US" altLang="zh-CN" dirty="0"/>
              <a:t>—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selenium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54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expected_conditions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37C938-EB6D-4A5A-B3A1-0816FBD8E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035" y="1974362"/>
            <a:ext cx="1128086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title_is：判断当前页面的title是否等于预期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title_contains：判断当前页面的title是否包含预期字符串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presence_of_element_located：判断元素是否被加到了dom树</a:t>
            </a:r>
            <a:endParaRPr kumimoji="0" lang="en-US" altLang="zh-CN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presence_of_all_elements_located：判断是否</a:t>
            </a:r>
            <a:r>
              <a:rPr lang="zh-CN" altLang="en-US" sz="3000" dirty="0">
                <a:latin typeface="Arial" panose="020B0604020202020204" pitchFamily="34" charset="0"/>
              </a:rPr>
              <a:t>所有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元素在dom树</a:t>
            </a:r>
            <a:endParaRPr lang="en-US" altLang="zh-CN" sz="3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visibility_of_element_located：判断某个元素是否可见.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element_to_be_clickable - 判断某个元素中是否</a:t>
            </a:r>
            <a:r>
              <a:rPr lang="zh-CN" altLang="en-US" sz="3000" dirty="0">
                <a:latin typeface="Arial" panose="020B0604020202020204" pitchFamily="34" charset="0"/>
              </a:rPr>
              <a:t>可点击</a:t>
            </a:r>
            <a:endParaRPr lang="en-US" altLang="zh-CN" sz="3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element_located_to_be_selected - 判断某个元素是否</a:t>
            </a:r>
            <a:r>
              <a:rPr kumimoji="0" lang="zh-CN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被选中</a:t>
            </a:r>
            <a:endParaRPr kumimoji="0" lang="en-US" altLang="zh-CN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>
                <a:latin typeface="Arial" panose="020B0604020202020204" pitchFamily="34" charset="0"/>
              </a:rPr>
              <a:t>…………</a:t>
            </a:r>
            <a:endParaRPr kumimoji="0" lang="zh-CN" altLang="zh-CN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610B66-651E-48CF-81D1-3E4082F9869A}"/>
              </a:ext>
            </a:extLst>
          </p:cNvPr>
          <p:cNvSpPr txBox="1"/>
          <p:nvPr/>
        </p:nvSpPr>
        <p:spPr>
          <a:xfrm>
            <a:off x="4048683" y="5760014"/>
            <a:ext cx="45599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6B9F2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expected_conditions</a:t>
            </a:r>
            <a:r>
              <a:rPr lang="zh-CN" altLang="en-US" sz="32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5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4A9BA-B8A8-4814-BD1C-26DE004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查询器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C7D3818-ABE8-4CBC-ADD3-BCE7D273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6375"/>
            <a:ext cx="9720073" cy="43715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 err="1"/>
              <a:t>find_element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by,value</a:t>
            </a:r>
            <a:r>
              <a:rPr lang="en-US" altLang="zh-CN" sz="3200" dirty="0"/>
              <a:t>)</a:t>
            </a:r>
          </a:p>
          <a:p>
            <a:pPr marL="0" indent="0">
              <a:buNone/>
            </a:pPr>
            <a:r>
              <a:rPr lang="zh-CN" altLang="en-US" sz="3200" dirty="0"/>
              <a:t>功能：查找第一个满足定位条件的元素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返回值：</a:t>
            </a:r>
            <a:r>
              <a:rPr lang="en-US" altLang="zh-CN" sz="3200" dirty="0" err="1"/>
              <a:t>WebElement</a:t>
            </a:r>
            <a:r>
              <a:rPr lang="zh-CN" altLang="en-US" sz="3200" dirty="0"/>
              <a:t>对象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 err="1"/>
              <a:t>find_elements</a:t>
            </a:r>
            <a:r>
              <a:rPr lang="en-US" altLang="zh-CN" sz="3200" dirty="0"/>
              <a:t>(</a:t>
            </a:r>
            <a:r>
              <a:rPr lang="en-US" altLang="zh-CN" sz="3200" dirty="0" err="1"/>
              <a:t>by,value</a:t>
            </a:r>
            <a:r>
              <a:rPr lang="en-US" altLang="zh-CN" sz="3200" dirty="0"/>
              <a:t>)</a:t>
            </a:r>
          </a:p>
          <a:p>
            <a:pPr marL="0" indent="0">
              <a:buNone/>
            </a:pPr>
            <a:r>
              <a:rPr lang="zh-CN" altLang="en-US" sz="3200" dirty="0"/>
              <a:t>功能：查找所有满足定位条件的元素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返回值：</a:t>
            </a:r>
            <a:r>
              <a:rPr lang="en-US" altLang="zh-CN" sz="3200" dirty="0" err="1"/>
              <a:t>WebElement</a:t>
            </a:r>
            <a:r>
              <a:rPr lang="zh-CN" altLang="en-US" sz="3200" dirty="0"/>
              <a:t>对象的列表</a:t>
            </a:r>
          </a:p>
        </p:txBody>
      </p:sp>
    </p:spTree>
    <p:extLst>
      <p:ext uri="{BB962C8B-B14F-4D97-AF65-F5344CB8AC3E}">
        <p14:creationId xmlns:p14="http://schemas.microsoft.com/office/powerpoint/2010/main" val="191498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A0461-1641-4113-8182-2E27363B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定位器 </a:t>
            </a:r>
            <a:r>
              <a:rPr lang="en-US" altLang="zh-CN" dirty="0"/>
              <a:t>Locator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E579A-8288-441A-B8BD-972A7CB5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08" y="1889923"/>
            <a:ext cx="9720073" cy="56477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By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所支持的定位器的分类：</a:t>
            </a:r>
          </a:p>
        </p:txBody>
      </p:sp>
      <p:graphicFrame>
        <p:nvGraphicFramePr>
          <p:cNvPr id="6" name="表格 11">
            <a:extLst>
              <a:ext uri="{FF2B5EF4-FFF2-40B4-BE49-F238E27FC236}">
                <a16:creationId xmlns:a16="http://schemas.microsoft.com/office/drawing/2014/main" id="{2D7A383C-1074-4EB5-B77D-77C3E8F0D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56246"/>
              </p:ext>
            </p:extLst>
          </p:nvPr>
        </p:nvGraphicFramePr>
        <p:xfrm>
          <a:off x="220043" y="2644583"/>
          <a:ext cx="11735029" cy="318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315">
                  <a:extLst>
                    <a:ext uri="{9D8B030D-6E8A-4147-A177-3AD203B41FA5}">
                      <a16:colId xmlns:a16="http://schemas.microsoft.com/office/drawing/2014/main" val="3698778307"/>
                    </a:ext>
                  </a:extLst>
                </a:gridCol>
                <a:gridCol w="2769385">
                  <a:extLst>
                    <a:ext uri="{9D8B030D-6E8A-4147-A177-3AD203B41FA5}">
                      <a16:colId xmlns:a16="http://schemas.microsoft.com/office/drawing/2014/main" val="1952576057"/>
                    </a:ext>
                  </a:extLst>
                </a:gridCol>
                <a:gridCol w="3093390">
                  <a:extLst>
                    <a:ext uri="{9D8B030D-6E8A-4147-A177-3AD203B41FA5}">
                      <a16:colId xmlns:a16="http://schemas.microsoft.com/office/drawing/2014/main" val="4107964033"/>
                    </a:ext>
                  </a:extLst>
                </a:gridCol>
                <a:gridCol w="3363939">
                  <a:extLst>
                    <a:ext uri="{9D8B030D-6E8A-4147-A177-3AD203B41FA5}">
                      <a16:colId xmlns:a16="http://schemas.microsoft.com/office/drawing/2014/main" val="1351285099"/>
                    </a:ext>
                  </a:extLst>
                </a:gridCol>
              </a:tblGrid>
              <a:tr h="560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74344"/>
                  </a:ext>
                </a:extLst>
              </a:tr>
              <a:tr h="488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By.CLASS_NAME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根据类名属性定位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By.LINK_TEXT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根据超链接标签精准匹配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24685"/>
                  </a:ext>
                </a:extLst>
              </a:tr>
              <a:tr h="488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By.TAG_NAME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根据标签名定位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By.PARTIAL_LINK_TEXT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/>
                        <a:t>根据超链接标签模糊匹配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7750"/>
                  </a:ext>
                </a:extLst>
              </a:tr>
              <a:tr h="488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By.NAME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根据</a:t>
                      </a:r>
                      <a:r>
                        <a:rPr lang="en-US" altLang="zh-CN" sz="2400" b="1" dirty="0"/>
                        <a:t>name</a:t>
                      </a:r>
                      <a:r>
                        <a:rPr lang="zh-CN" altLang="en-US" sz="2400" b="1" dirty="0"/>
                        <a:t>属性定位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By.CSS_SELECTOR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根据</a:t>
                      </a:r>
                      <a:r>
                        <a:rPr lang="en-US" altLang="zh-CN" sz="2400" b="1" dirty="0" err="1"/>
                        <a:t>css</a:t>
                      </a:r>
                      <a:r>
                        <a:rPr lang="zh-CN" altLang="en-US" sz="2400" b="1" dirty="0"/>
                        <a:t>选择器名字定位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241643"/>
                  </a:ext>
                </a:extLst>
              </a:tr>
              <a:tr h="488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By.ID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根据</a:t>
                      </a:r>
                      <a:r>
                        <a:rPr lang="en-US" altLang="zh-CN" sz="2400" b="1" dirty="0"/>
                        <a:t>id</a:t>
                      </a:r>
                      <a:r>
                        <a:rPr lang="zh-CN" altLang="en-US" sz="2400" b="1" dirty="0"/>
                        <a:t>属性定位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By.XPATH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根据</a:t>
                      </a:r>
                      <a:r>
                        <a:rPr lang="en-US" altLang="zh-CN" sz="2400" b="1" dirty="0"/>
                        <a:t>XPATH</a:t>
                      </a:r>
                      <a:r>
                        <a:rPr lang="zh-CN" altLang="en-US" sz="2400" b="1" dirty="0"/>
                        <a:t>路径来定位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83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60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Xpath</a:t>
            </a:r>
            <a:r>
              <a:rPr lang="zh-CN" altLang="en-US" dirty="0"/>
              <a:t>简介</a:t>
            </a:r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1E18A0B3-7612-4185-B5E5-CFF4AA3DF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97" y="1732041"/>
            <a:ext cx="9720262" cy="414955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XPath </a:t>
            </a:r>
            <a:r>
              <a:rPr lang="zh-CN" altLang="en-US" sz="3200" dirty="0"/>
              <a:t>是一门在 </a:t>
            </a:r>
            <a:r>
              <a:rPr lang="en-US" altLang="zh-CN" sz="3200" dirty="0"/>
              <a:t>XML </a:t>
            </a:r>
            <a:r>
              <a:rPr lang="zh-CN" altLang="en-US" sz="3200" dirty="0"/>
              <a:t>文档中查找信息的语言。</a:t>
            </a:r>
            <a:r>
              <a:rPr lang="en-US" altLang="zh-CN" sz="3200" dirty="0"/>
              <a:t>XPath </a:t>
            </a:r>
            <a:r>
              <a:rPr lang="zh-CN" altLang="en-US" sz="3200" dirty="0"/>
              <a:t>用于在 </a:t>
            </a:r>
            <a:r>
              <a:rPr lang="en-US" altLang="zh-CN" sz="3200" dirty="0"/>
              <a:t>XML </a:t>
            </a:r>
            <a:r>
              <a:rPr lang="zh-CN" altLang="en-US" sz="3200" dirty="0"/>
              <a:t>文档中通过元素和属性进行查找。下面列出了最有用的路径表达式：</a:t>
            </a:r>
            <a:endParaRPr lang="en-US" altLang="zh-CN" sz="3200" dirty="0"/>
          </a:p>
          <a:p>
            <a:endParaRPr lang="zh-CN" altLang="en-US" sz="32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352050-3321-4C27-908C-F6F9E1F0A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06862"/>
              </p:ext>
            </p:extLst>
          </p:nvPr>
        </p:nvGraphicFramePr>
        <p:xfrm>
          <a:off x="2484038" y="3080001"/>
          <a:ext cx="8175812" cy="373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64">
                  <a:extLst>
                    <a:ext uri="{9D8B030D-6E8A-4147-A177-3AD203B41FA5}">
                      <a16:colId xmlns:a16="http://schemas.microsoft.com/office/drawing/2014/main" val="275297978"/>
                    </a:ext>
                  </a:extLst>
                </a:gridCol>
                <a:gridCol w="6346348">
                  <a:extLst>
                    <a:ext uri="{9D8B030D-6E8A-4147-A177-3AD203B41FA5}">
                      <a16:colId xmlns:a16="http://schemas.microsoft.com/office/drawing/2014/main" val="135359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effectLst/>
                        </a:rPr>
                        <a:t>表达式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30137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effectLst/>
                        </a:rPr>
                        <a:t>nodename</a:t>
                      </a:r>
                      <a:endParaRPr lang="en-US" sz="2400" b="1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选取此节点的所有子节点。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540826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b="1">
                          <a:effectLst/>
                        </a:rPr>
                        <a:t>/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从根节点选取。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452533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b="1" dirty="0">
                          <a:effectLst/>
                        </a:rPr>
                        <a:t>//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从匹配选择的当前节点选择文档中的节点，而不考虑它们的位置。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67770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b="1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选取当前节点。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91467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b="1">
                          <a:effectLst/>
                        </a:rPr>
                        <a:t>..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选取当前节点的父节点。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203360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b="1">
                          <a:effectLst/>
                        </a:rPr>
                        <a:t>@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选取属性。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2201485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FCF2EF2-606E-4568-93A3-47154F6B53DB}"/>
              </a:ext>
            </a:extLst>
          </p:cNvPr>
          <p:cNvSpPr txBox="1"/>
          <p:nvPr/>
        </p:nvSpPr>
        <p:spPr>
          <a:xfrm>
            <a:off x="4074460" y="1042636"/>
            <a:ext cx="48935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XPath </a:t>
            </a:r>
            <a:r>
              <a:rPr lang="zh-CN" altLang="en-US" sz="32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教程 </a:t>
            </a:r>
            <a:r>
              <a:rPr lang="en-US" altLang="zh-CN" sz="32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(w3school.com.cn)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8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Selenium</a:t>
            </a:r>
            <a:r>
              <a:rPr lang="zh-CN" altLang="en-US" dirty="0"/>
              <a:t>元素操作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A725B-2E0C-4CDE-B4C6-014D795A6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" y="1760342"/>
            <a:ext cx="11104825" cy="454901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 err="1"/>
              <a:t>element.clear</a:t>
            </a:r>
            <a:r>
              <a:rPr lang="en-US" altLang="zh-CN" sz="2800" dirty="0"/>
              <a:t>()  # </a:t>
            </a:r>
            <a:r>
              <a:rPr lang="zh-CN" altLang="en-US" sz="2800" dirty="0"/>
              <a:t>清除元素的值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element. </a:t>
            </a:r>
            <a:r>
              <a:rPr lang="en-US" altLang="zh-CN" sz="2800" dirty="0" err="1"/>
              <a:t>get_property</a:t>
            </a:r>
            <a:r>
              <a:rPr lang="en-US" altLang="zh-CN" sz="2800" dirty="0"/>
              <a:t>()  # </a:t>
            </a:r>
            <a:r>
              <a:rPr lang="zh-CN" altLang="en-US" sz="2800" dirty="0"/>
              <a:t>获取元素</a:t>
            </a:r>
            <a:r>
              <a:rPr lang="en-US" altLang="zh-CN" sz="2800" dirty="0"/>
              <a:t>DOM</a:t>
            </a:r>
            <a:r>
              <a:rPr lang="zh-CN" altLang="en-US" sz="2800" dirty="0"/>
              <a:t>中的属性的值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element. </a:t>
            </a:r>
            <a:r>
              <a:rPr lang="en-US" altLang="zh-CN" sz="2800" dirty="0" err="1"/>
              <a:t>get_attribute</a:t>
            </a:r>
            <a:r>
              <a:rPr lang="en-US" altLang="zh-CN" sz="2800" dirty="0"/>
              <a:t>()  # </a:t>
            </a:r>
            <a:r>
              <a:rPr lang="zh-CN" altLang="en-US" sz="2800" dirty="0"/>
              <a:t>获取元素</a:t>
            </a:r>
            <a:r>
              <a:rPr lang="en-US" altLang="zh-CN" sz="2800" dirty="0"/>
              <a:t>HTML</a:t>
            </a:r>
            <a:r>
              <a:rPr lang="zh-CN" altLang="en-US" sz="2800" dirty="0"/>
              <a:t>标签属性的值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element. </a:t>
            </a:r>
            <a:r>
              <a:rPr lang="en-US" altLang="zh-CN" sz="2800" dirty="0" err="1"/>
              <a:t>tag_name</a:t>
            </a:r>
            <a:r>
              <a:rPr lang="en-US" altLang="zh-CN" sz="2800" dirty="0"/>
              <a:t>       # </a:t>
            </a:r>
            <a:r>
              <a:rPr lang="zh-CN" altLang="en-US" sz="2800" dirty="0"/>
              <a:t>标签名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element. text           # </a:t>
            </a:r>
            <a:r>
              <a:rPr lang="zh-CN" altLang="en-US" sz="2800" dirty="0"/>
              <a:t>文本内容</a:t>
            </a:r>
            <a:r>
              <a:rPr lang="en-US" altLang="zh-CN" sz="2800" dirty="0"/>
              <a:t>kw1.is_selected()  #</a:t>
            </a:r>
            <a:r>
              <a:rPr lang="zh-CN" altLang="en-US" sz="2800" dirty="0"/>
              <a:t>判断元素是否被选中</a:t>
            </a:r>
          </a:p>
          <a:p>
            <a:pPr>
              <a:lnSpc>
                <a:spcPct val="100000"/>
              </a:lnSpc>
            </a:pPr>
            <a:r>
              <a:rPr lang="en-US" altLang="zh-CN" sz="2800" dirty="0" err="1"/>
              <a:t>element.is_enabled</a:t>
            </a:r>
            <a:r>
              <a:rPr lang="en-US" altLang="zh-CN" sz="2800" dirty="0"/>
              <a:t>()   # </a:t>
            </a:r>
            <a:r>
              <a:rPr lang="zh-CN" altLang="en-US" sz="2800" dirty="0"/>
              <a:t>判断元素是否可编辑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element. </a:t>
            </a:r>
            <a:r>
              <a:rPr lang="en-US" altLang="zh-CN" sz="2800" dirty="0" err="1"/>
              <a:t>value_of_css_property</a:t>
            </a:r>
            <a:r>
              <a:rPr lang="en-US" altLang="zh-CN" sz="2800" dirty="0"/>
              <a:t>()  # </a:t>
            </a:r>
            <a:r>
              <a:rPr lang="zh-CN" altLang="en-US" sz="2800" dirty="0"/>
              <a:t>获取元素</a:t>
            </a:r>
            <a:r>
              <a:rPr lang="en-US" altLang="zh-CN" sz="2800" dirty="0"/>
              <a:t>CSS</a:t>
            </a:r>
            <a:r>
              <a:rPr lang="zh-CN" altLang="en-US" sz="2800" dirty="0"/>
              <a:t>属性的值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/>
              <a:t>…………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449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Selenium</a:t>
            </a:r>
            <a:r>
              <a:rPr lang="zh-CN" altLang="en-US" dirty="0"/>
              <a:t>键鼠操作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8D9BA2C-B4DA-42CD-A22E-DE4A81D26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75" y="1814130"/>
            <a:ext cx="11354207" cy="4495230"/>
          </a:xfrm>
        </p:spPr>
        <p:txBody>
          <a:bodyPr>
            <a:noAutofit/>
          </a:bodyPr>
          <a:lstStyle/>
          <a:p>
            <a:pPr marL="128016" lvl="1" indent="0">
              <a:buNone/>
            </a:pPr>
            <a:r>
              <a:rPr lang="en-US" altLang="zh-CN" sz="2800" dirty="0"/>
              <a:t>click()  # </a:t>
            </a:r>
            <a:r>
              <a:rPr lang="zh-CN" altLang="en-US" sz="2800" dirty="0"/>
              <a:t>左键单击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context_click</a:t>
            </a:r>
            <a:r>
              <a:rPr lang="en-US" altLang="zh-CN" sz="2800" dirty="0"/>
              <a:t>()  # </a:t>
            </a:r>
            <a:r>
              <a:rPr lang="zh-CN" altLang="en-US" sz="2800" dirty="0"/>
              <a:t>右键单击 </a:t>
            </a:r>
            <a:r>
              <a:rPr lang="en-US" altLang="zh-CN" sz="2800" dirty="0" err="1"/>
              <a:t>double_click</a:t>
            </a:r>
            <a:r>
              <a:rPr lang="en-US" altLang="zh-CN" sz="2800" dirty="0"/>
              <a:t>()  #</a:t>
            </a:r>
            <a:r>
              <a:rPr lang="zh-CN" altLang="en-US" sz="2800" dirty="0"/>
              <a:t>左键双击</a:t>
            </a:r>
            <a:endParaRPr lang="en-US" altLang="zh-CN" sz="2800" dirty="0"/>
          </a:p>
          <a:p>
            <a:pPr marL="128016" lvl="1" indent="0">
              <a:buNone/>
            </a:pPr>
            <a:r>
              <a:rPr lang="en-US" altLang="zh-CN" sz="2800" dirty="0" err="1"/>
              <a:t>click_and_hold</a:t>
            </a:r>
            <a:r>
              <a:rPr lang="en-US" altLang="zh-CN" sz="2800" dirty="0"/>
              <a:t>()  # </a:t>
            </a:r>
            <a:r>
              <a:rPr lang="zh-CN" altLang="en-US" sz="2800" dirty="0"/>
              <a:t>单击鼠标左键，不松开</a:t>
            </a:r>
          </a:p>
          <a:p>
            <a:pPr marL="128016" lvl="1" indent="0">
              <a:buNone/>
            </a:pPr>
            <a:r>
              <a:rPr lang="en-US" altLang="zh-CN" sz="2800" dirty="0" err="1"/>
              <a:t>drag_and_drop_by_offset</a:t>
            </a:r>
            <a:r>
              <a:rPr lang="en-US" altLang="zh-CN" sz="2800" dirty="0"/>
              <a:t>()          # </a:t>
            </a:r>
            <a:r>
              <a:rPr lang="zh-CN" altLang="en-US" sz="2800" dirty="0"/>
              <a:t>拖拽到某个坐标然后松开</a:t>
            </a:r>
            <a:endParaRPr lang="en-US" altLang="zh-CN" sz="2800" dirty="0"/>
          </a:p>
          <a:p>
            <a:pPr marL="128016" lvl="1" indent="0">
              <a:buNone/>
            </a:pPr>
            <a:r>
              <a:rPr lang="en-US" altLang="zh-CN" sz="2800" dirty="0" err="1"/>
              <a:t>move_to_element</a:t>
            </a:r>
            <a:r>
              <a:rPr lang="en-US" altLang="zh-CN" sz="2800" dirty="0"/>
              <a:t>()        # </a:t>
            </a:r>
            <a:r>
              <a:rPr lang="zh-CN" altLang="en-US" sz="2800" dirty="0"/>
              <a:t>鼠标移动到某个元素</a:t>
            </a:r>
          </a:p>
          <a:p>
            <a:pPr marL="128016" lvl="1" indent="0">
              <a:buNone/>
            </a:pPr>
            <a:r>
              <a:rPr lang="en-US" altLang="zh-CN" sz="2800" dirty="0"/>
              <a:t>release()       # </a:t>
            </a:r>
            <a:r>
              <a:rPr lang="zh-CN" altLang="en-US" sz="2800" dirty="0"/>
              <a:t>在某个元素位置松开鼠标左键</a:t>
            </a:r>
          </a:p>
          <a:p>
            <a:pPr marL="128016" lvl="1" indent="0">
              <a:buNone/>
            </a:pPr>
            <a:r>
              <a:rPr lang="en-US" altLang="zh-CN" sz="2800" dirty="0" err="1"/>
              <a:t>key_down</a:t>
            </a:r>
            <a:r>
              <a:rPr lang="en-US" altLang="zh-CN" sz="2800" dirty="0"/>
              <a:t>()     # </a:t>
            </a:r>
            <a:r>
              <a:rPr lang="zh-CN" altLang="en-US" sz="2800" dirty="0"/>
              <a:t>按下键盘上的某个键</a:t>
            </a:r>
          </a:p>
          <a:p>
            <a:pPr marL="128016" lvl="1" indent="0">
              <a:buNone/>
            </a:pPr>
            <a:r>
              <a:rPr lang="en-US" altLang="zh-CN" sz="2800" dirty="0" err="1"/>
              <a:t>key_up</a:t>
            </a:r>
            <a:r>
              <a:rPr lang="en-US" altLang="zh-CN" sz="2800" dirty="0"/>
              <a:t>()      # </a:t>
            </a:r>
            <a:r>
              <a:rPr lang="zh-CN" altLang="en-US" sz="2800" dirty="0"/>
              <a:t>松开键盘上的某个键</a:t>
            </a:r>
          </a:p>
          <a:p>
            <a:pPr marL="128016" lvl="1" indent="0">
              <a:buNone/>
            </a:pPr>
            <a:r>
              <a:rPr lang="en-US" altLang="zh-CN" sz="2800" dirty="0" err="1"/>
              <a:t>send_keys</a:t>
            </a:r>
            <a:r>
              <a:rPr lang="en-US" altLang="zh-CN" sz="2800" dirty="0"/>
              <a:t>()        # </a:t>
            </a:r>
            <a:r>
              <a:rPr lang="zh-CN" altLang="en-US" sz="2800" dirty="0"/>
              <a:t>发送某个键或者输入文本到当前焦点的元素</a:t>
            </a:r>
            <a:endParaRPr lang="en-US" altLang="zh-CN" sz="2800" dirty="0"/>
          </a:p>
          <a:p>
            <a:pPr marL="128016" lvl="1" indent="0">
              <a:buNone/>
            </a:pPr>
            <a:r>
              <a:rPr lang="en-US" altLang="zh-CN" sz="2800" dirty="0"/>
              <a:t>…………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894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CD29F-F4E6-46A2-9DA2-FD3D7BFA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执行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JS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代码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3D57A6-C24E-43F1-9AEB-41674DC3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942" y="2004834"/>
            <a:ext cx="10782098" cy="430452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Selenium</a:t>
            </a:r>
            <a:r>
              <a:rPr lang="zh-CN" altLang="en-US" dirty="0"/>
              <a:t>中也可以自定义</a:t>
            </a:r>
            <a:r>
              <a:rPr lang="en-US" altLang="zh-CN" dirty="0"/>
              <a:t>JS</a:t>
            </a:r>
            <a:r>
              <a:rPr lang="zh-CN" altLang="en-US" dirty="0"/>
              <a:t>代码并带到当前页面中去执行</a:t>
            </a:r>
            <a:endParaRPr lang="en-US" altLang="zh-CN" dirty="0"/>
          </a:p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driver.execute_script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js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语句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64E30F-2654-4598-80AF-D0AE4D1C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82" y="3243504"/>
            <a:ext cx="11703503" cy="2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4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27DCE0-B708-4554-8A75-CF77B31A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 Selenium</a:t>
            </a:r>
            <a:r>
              <a:rPr lang="zh-CN" altLang="en-US" dirty="0"/>
              <a:t>爬取京东商品数据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693619-9FB1-4414-8297-B9659B7C2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8535" y="2633802"/>
            <a:ext cx="10376055" cy="198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1010FF"/>
                </a:solidFill>
                <a:effectLst/>
                <a:latin typeface="Arial Unicode MS"/>
                <a:ea typeface="JetBrains Mono"/>
              </a:rPr>
              <a:t>https://search.jd.com/Search?keyword=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101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笔记本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1010FF"/>
                </a:solidFill>
                <a:effectLst/>
                <a:latin typeface="Arial Unicode MS"/>
                <a:ea typeface="JetBrains Mono"/>
              </a:rPr>
              <a:t>&amp;enc=utf-8</a:t>
            </a:r>
            <a:endParaRPr kumimoji="0" lang="en-US" altLang="zh-CN" sz="2700" b="0" i="0" u="none" strike="noStrike" cap="none" normalizeH="0" baseline="0" dirty="0">
              <a:ln>
                <a:noFill/>
              </a:ln>
              <a:solidFill>
                <a:srgbClr val="1010FF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该页面下方有分页器，但每页先加载前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行数据，当滚动条下拉时，动态加载该页后面的数据。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具体见例子代码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95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27DCE0-B708-4554-8A75-CF77B31A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99504" cy="1499616"/>
          </a:xfrm>
        </p:spPr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 Selenium</a:t>
            </a:r>
            <a:r>
              <a:rPr lang="zh-CN" altLang="en-US" dirty="0"/>
              <a:t>爬取微信公众号文章列表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693619-9FB1-4414-8297-B9659B7C2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8535" y="2349109"/>
            <a:ext cx="1037605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latin typeface="Arial" panose="020B0604020202020204" pitchFamily="34" charset="0"/>
              </a:rPr>
              <a:t>如果要获取公众号的相关信息，有一个很好途径是通过</a:t>
            </a:r>
            <a:r>
              <a:rPr lang="zh-CN" altLang="en-US" sz="3200" dirty="0">
                <a:solidFill>
                  <a:srgbClr val="1010FF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搜狗微信检索</a:t>
            </a:r>
            <a:r>
              <a:rPr lang="zh-CN" altLang="en-US" sz="3200" dirty="0">
                <a:latin typeface="Arial" panose="020B0604020202020204" pitchFamily="34" charset="0"/>
              </a:rPr>
              <a:t>。但如果直接使用</a:t>
            </a:r>
            <a:r>
              <a:rPr lang="en-US" altLang="zh-CN" sz="3200" dirty="0">
                <a:latin typeface="Arial" panose="020B0604020202020204" pitchFamily="34" charset="0"/>
              </a:rPr>
              <a:t>Requests</a:t>
            </a:r>
            <a:r>
              <a:rPr lang="zh-CN" altLang="en-US" sz="3200" dirty="0">
                <a:latin typeface="Arial" panose="020B0604020202020204" pitchFamily="34" charset="0"/>
              </a:rPr>
              <a:t>等库直接请求，会涉及的反爬措施有</a:t>
            </a:r>
            <a:r>
              <a:rPr lang="en-US" altLang="zh-CN" sz="3200" dirty="0">
                <a:latin typeface="Arial" panose="020B0604020202020204" pitchFamily="34" charset="0"/>
              </a:rPr>
              <a:t>cookie</a:t>
            </a:r>
            <a:r>
              <a:rPr lang="zh-CN" altLang="en-US" sz="3200" dirty="0">
                <a:latin typeface="Arial" panose="020B0604020202020204" pitchFamily="34" charset="0"/>
              </a:rPr>
              <a:t>设置，</a:t>
            </a:r>
            <a:r>
              <a:rPr lang="en-US" altLang="zh-CN" sz="3200" dirty="0" err="1">
                <a:latin typeface="Arial" panose="020B0604020202020204" pitchFamily="34" charset="0"/>
              </a:rPr>
              <a:t>js</a:t>
            </a:r>
            <a:r>
              <a:rPr lang="zh-CN" altLang="en-US" sz="3200" dirty="0">
                <a:latin typeface="Arial" panose="020B0604020202020204" pitchFamily="34" charset="0"/>
              </a:rPr>
              <a:t>加密等等，此时就可以用</a:t>
            </a:r>
            <a:r>
              <a:rPr lang="en-US" altLang="zh-CN" sz="3200" dirty="0">
                <a:latin typeface="Arial" panose="020B0604020202020204" pitchFamily="34" charset="0"/>
              </a:rPr>
              <a:t>Selenium</a:t>
            </a:r>
            <a:r>
              <a:rPr lang="zh-CN" altLang="en-US" sz="3200" dirty="0">
                <a:latin typeface="Arial" panose="020B0604020202020204" pitchFamily="34" charset="0"/>
              </a:rPr>
              <a:t>。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具体见例子代码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9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selenium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930" y="1815921"/>
            <a:ext cx="11191740" cy="449343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      </a:t>
            </a:r>
            <a:r>
              <a:rPr lang="en-US" altLang="zh-CN" sz="3200" dirty="0"/>
              <a:t>Selenium</a:t>
            </a:r>
            <a:r>
              <a:rPr lang="zh-CN" altLang="en-US" sz="3200" dirty="0"/>
              <a:t>最初是一个自动化测试工具，</a:t>
            </a:r>
            <a:r>
              <a:rPr lang="en-US" altLang="zh-CN" sz="3200" dirty="0"/>
              <a:t>Selenium</a:t>
            </a:r>
            <a:r>
              <a:rPr lang="zh-CN" altLang="en-US" sz="3200" dirty="0"/>
              <a:t>可以驱动浏览器自动执行自定义好的逻辑代码，即通过代码完全模拟使用浏览器自动访问目标站点并操作，所以也可以用来爬虫。解决了</a:t>
            </a:r>
            <a:r>
              <a:rPr lang="en-US" altLang="zh-CN" sz="3200" dirty="0"/>
              <a:t>requests</a:t>
            </a:r>
            <a:r>
              <a:rPr lang="zh-CN" altLang="en-US" sz="3200" dirty="0"/>
              <a:t>无法执行</a:t>
            </a:r>
            <a:r>
              <a:rPr lang="en-US" altLang="zh-CN" sz="3200" dirty="0" err="1"/>
              <a:t>javaScript</a:t>
            </a:r>
            <a:r>
              <a:rPr lang="zh-CN" altLang="en-US" sz="3200" dirty="0"/>
              <a:t>代码的问题。</a:t>
            </a:r>
            <a:endParaRPr lang="en-US" altLang="zh-CN" sz="3200" dirty="0"/>
          </a:p>
          <a:p>
            <a:pPr marL="128016" lvl="1" indent="0">
              <a:buNone/>
            </a:pPr>
            <a:r>
              <a:rPr lang="en-US" altLang="zh-CN" sz="2800" dirty="0"/>
              <a:t>	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0D04D9-D356-4575-B1EC-3BAA672CB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0" y="3728838"/>
            <a:ext cx="5386528" cy="27867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ABBBCE-853B-4032-A3B9-DDC6318FF3A7}"/>
              </a:ext>
            </a:extLst>
          </p:cNvPr>
          <p:cNvSpPr txBox="1"/>
          <p:nvPr/>
        </p:nvSpPr>
        <p:spPr>
          <a:xfrm>
            <a:off x="9242738" y="4169268"/>
            <a:ext cx="20886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缺点：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3200" dirty="0">
                <a:solidFill>
                  <a:srgbClr val="FF0000"/>
                </a:solidFill>
              </a:rPr>
              <a:t>速度慢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3200" dirty="0">
                <a:solidFill>
                  <a:srgbClr val="FF0000"/>
                </a:solidFill>
              </a:rPr>
              <a:t>效率低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AAD4C3-C004-4E9F-A7C6-65148BF65327}"/>
              </a:ext>
            </a:extLst>
          </p:cNvPr>
          <p:cNvSpPr txBox="1"/>
          <p:nvPr/>
        </p:nvSpPr>
        <p:spPr>
          <a:xfrm>
            <a:off x="5832692" y="1022948"/>
            <a:ext cx="5997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Selenium </a:t>
            </a:r>
            <a:r>
              <a:rPr lang="zh-CN" altLang="en-US" sz="280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浏览器自动化项目 </a:t>
            </a:r>
            <a:r>
              <a:rPr lang="en-US" altLang="zh-CN" sz="2800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 Selenium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2050" name="Picture 2" descr="Selenium">
            <a:extLst>
              <a:ext uri="{FF2B5EF4-FFF2-40B4-BE49-F238E27FC236}">
                <a16:creationId xmlns:a16="http://schemas.microsoft.com/office/drawing/2014/main" id="{2A2C5F37-9147-4135-87B4-867BE71A7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77" y="1002135"/>
            <a:ext cx="520609" cy="54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3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selenium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的安装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07CCEB-333A-4D05-9E0B-6ED16DE1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15" y="1774319"/>
            <a:ext cx="10987162" cy="44661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下载</a:t>
            </a:r>
            <a:r>
              <a:rPr lang="en-US" altLang="zh-CN" sz="3200" dirty="0"/>
              <a:t>selenium</a:t>
            </a:r>
            <a:r>
              <a:rPr lang="zh-CN" altLang="en-US" sz="3200" dirty="0"/>
              <a:t>模块：</a:t>
            </a:r>
            <a:endParaRPr lang="en-US" altLang="zh-CN" sz="3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/>
              <a:t>pip3 install  selenium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/>
              <a:t>pip3 install -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https://pypi.tuna.tsinghua.edu.cn/simple selenium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sz="3200" dirty="0"/>
              <a:t>安装浏览器驱动（下载放到</a:t>
            </a:r>
            <a:r>
              <a:rPr lang="en-US" altLang="zh-CN" sz="3200" dirty="0"/>
              <a:t>python</a:t>
            </a:r>
            <a:r>
              <a:rPr lang="zh-CN" altLang="en-US" sz="3200" dirty="0"/>
              <a:t>的</a:t>
            </a:r>
            <a:r>
              <a:rPr lang="en-US" altLang="zh-CN" sz="3200" dirty="0"/>
              <a:t>scripts</a:t>
            </a:r>
            <a:r>
              <a:rPr lang="zh-CN" altLang="en-US" sz="3200" dirty="0"/>
              <a:t>目录中）：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5C2F42-7535-4183-8B82-AE69621D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45104"/>
              </p:ext>
            </p:extLst>
          </p:nvPr>
        </p:nvGraphicFramePr>
        <p:xfrm>
          <a:off x="1024128" y="3835205"/>
          <a:ext cx="9212075" cy="2613886"/>
        </p:xfrm>
        <a:graphic>
          <a:graphicData uri="http://schemas.openxmlformats.org/drawingml/2006/table">
            <a:tbl>
              <a:tblPr/>
              <a:tblGrid>
                <a:gridCol w="2376000">
                  <a:extLst>
                    <a:ext uri="{9D8B030D-6E8A-4147-A177-3AD203B41FA5}">
                      <a16:colId xmlns:a16="http://schemas.microsoft.com/office/drawing/2014/main" val="842604451"/>
                    </a:ext>
                  </a:extLst>
                </a:gridCol>
                <a:gridCol w="3852000">
                  <a:extLst>
                    <a:ext uri="{9D8B030D-6E8A-4147-A177-3AD203B41FA5}">
                      <a16:colId xmlns:a16="http://schemas.microsoft.com/office/drawing/2014/main" val="2901780618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3107806348"/>
                    </a:ext>
                  </a:extLst>
                </a:gridCol>
                <a:gridCol w="860075">
                  <a:extLst>
                    <a:ext uri="{9D8B030D-6E8A-4147-A177-3AD203B41FA5}">
                      <a16:colId xmlns:a16="http://schemas.microsoft.com/office/drawing/2014/main" val="57254078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200" b="1" dirty="0">
                          <a:effectLst/>
                        </a:rPr>
                        <a:t>浏览器</a:t>
                      </a:r>
                    </a:p>
                  </a:txBody>
                  <a:tcPr marL="63853" marR="63853" marT="31926" marB="31926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200" b="1" dirty="0">
                          <a:effectLst/>
                        </a:rPr>
                        <a:t>支持的操作系统</a:t>
                      </a:r>
                    </a:p>
                  </a:txBody>
                  <a:tcPr marL="63853" marR="63853" marT="31926" marB="31926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200" b="1" dirty="0">
                          <a:effectLst/>
                        </a:rPr>
                        <a:t>维护者</a:t>
                      </a:r>
                    </a:p>
                  </a:txBody>
                  <a:tcPr marL="63853" marR="63853" marT="31926" marB="31926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200" b="1" dirty="0">
                          <a:effectLst/>
                        </a:rPr>
                        <a:t>下载</a:t>
                      </a:r>
                    </a:p>
                  </a:txBody>
                  <a:tcPr marL="63853" marR="63853" marT="31926" marB="31926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63812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fontAlgn="t"/>
                      <a:r>
                        <a:rPr lang="en-US" sz="2200" b="0" dirty="0">
                          <a:effectLst/>
                        </a:rPr>
                        <a:t>Chromium/Chrome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0" dirty="0">
                          <a:effectLst/>
                        </a:rPr>
                        <a:t>Windows/macOS/Linux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0" dirty="0">
                          <a:effectLst/>
                        </a:rPr>
                        <a:t>Google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u="none" strike="noStrike" dirty="0">
                          <a:solidFill>
                            <a:srgbClr val="0000FF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下载</a:t>
                      </a:r>
                      <a:endParaRPr lang="zh-CN" altLang="en-US" sz="2200" b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2732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fontAlgn="t"/>
                      <a:r>
                        <a:rPr lang="en-US" sz="2200" b="0" dirty="0">
                          <a:effectLst/>
                        </a:rPr>
                        <a:t>Firefox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0" dirty="0">
                          <a:effectLst/>
                        </a:rPr>
                        <a:t>Windows/macOS/Linux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0" dirty="0">
                          <a:effectLst/>
                        </a:rPr>
                        <a:t>Mozilla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u="none" strike="noStrike" dirty="0">
                          <a:solidFill>
                            <a:srgbClr val="0000FF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下载</a:t>
                      </a:r>
                      <a:endParaRPr lang="zh-CN" altLang="en-US" sz="2200" b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176541"/>
                  </a:ext>
                </a:extLst>
              </a:tr>
              <a:tr h="492245">
                <a:tc>
                  <a:txBody>
                    <a:bodyPr/>
                    <a:lstStyle/>
                    <a:p>
                      <a:pPr fontAlgn="t"/>
                      <a:r>
                        <a:rPr lang="en-US" sz="2200" b="0">
                          <a:effectLst/>
                        </a:rPr>
                        <a:t>Edge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0" dirty="0">
                          <a:effectLst/>
                        </a:rPr>
                        <a:t>Windows/macOS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0" dirty="0">
                          <a:effectLst/>
                        </a:rPr>
                        <a:t>Microsoft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u="none" strike="noStrike" dirty="0">
                          <a:solidFill>
                            <a:srgbClr val="0000FF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下载</a:t>
                      </a:r>
                      <a:endParaRPr lang="zh-CN" altLang="en-US" sz="2200" b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86945"/>
                  </a:ext>
                </a:extLst>
              </a:tr>
              <a:tr h="492245">
                <a:tc>
                  <a:txBody>
                    <a:bodyPr/>
                    <a:lstStyle/>
                    <a:p>
                      <a:pPr fontAlgn="t"/>
                      <a:r>
                        <a:rPr lang="en-US" sz="2200" b="0">
                          <a:effectLst/>
                        </a:rPr>
                        <a:t>Internet Explorer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0" dirty="0">
                          <a:effectLst/>
                        </a:rPr>
                        <a:t>Windows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0" dirty="0">
                          <a:effectLst/>
                        </a:rPr>
                        <a:t>Selenium Project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u="none" strike="noStrike" dirty="0">
                          <a:solidFill>
                            <a:srgbClr val="0000FF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下载</a:t>
                      </a:r>
                      <a:endParaRPr lang="zh-CN" altLang="en-US" sz="2200" b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0154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t"/>
                      <a:r>
                        <a:rPr lang="en-US" sz="2200" b="0">
                          <a:effectLst/>
                        </a:rPr>
                        <a:t>Safari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0" dirty="0">
                          <a:effectLst/>
                        </a:rPr>
                        <a:t>macOS High Sierra and newer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0" dirty="0">
                          <a:effectLst/>
                        </a:rPr>
                        <a:t>Apple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b="0" dirty="0">
                          <a:effectLst/>
                        </a:rPr>
                        <a:t>内置</a:t>
                      </a:r>
                    </a:p>
                  </a:txBody>
                  <a:tcPr marL="63853" marR="63853" marT="31926" marB="319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42178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FFDA768-F2F2-456B-8290-78E4E8C1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287" y="6449091"/>
            <a:ext cx="431028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safaridriver --enable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3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selenium</a:t>
            </a:r>
            <a:r>
              <a:rPr lang="zh-CN" altLang="en-US" dirty="0"/>
              <a:t>模块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C4B6E1-0237-43D5-ACFB-4086EDAAF2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5990" y="1798319"/>
            <a:ext cx="1072864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用来驱动浏览器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selenium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webdriver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lang="zh-CN" altLang="en-US" sz="2400" i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动作链，模拟键鼠操作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selenium.webdriver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ActionChains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按照什么方式查找，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By.ID,By.CSS_SELECTOR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selenium.webdriver.common.by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By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键盘按键操作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selenium.webdriver.common.keys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Keys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zh-CN" altLang="en-US" sz="2400" i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收集了一系列的场景判断方法，一般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和下面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WebDriverWait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一起用</a:t>
            </a:r>
            <a:r>
              <a:rPr kumimoji="0" lang="zh-CN" altLang="en-US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或用于断言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selenium.webdriver.</a:t>
            </a:r>
            <a:r>
              <a:rPr lang="zh-CN" altLang="zh-CN" sz="2400" dirty="0">
                <a:solidFill>
                  <a:srgbClr val="080808"/>
                </a:solidFill>
                <a:latin typeface="Arial Unicode MS"/>
              </a:rPr>
              <a:t>support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expected_conditions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ec 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等待页面加载某些元素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selenium.webdriver.support.wait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WebDriverWait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6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8F689-9DE2-4203-8D2C-68BA1DDC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基本使用</a:t>
            </a:r>
          </a:p>
        </p:txBody>
      </p:sp>
      <p:pic>
        <p:nvPicPr>
          <p:cNvPr id="25" name="内容占位符 24">
            <a:extLst>
              <a:ext uri="{FF2B5EF4-FFF2-40B4-BE49-F238E27FC236}">
                <a16:creationId xmlns:a16="http://schemas.microsoft.com/office/drawing/2014/main" id="{4F23B6CE-6D25-4B61-8AEB-42BDCAB88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7154" y="1679776"/>
            <a:ext cx="6637691" cy="5178224"/>
          </a:xfrm>
        </p:spPr>
      </p:pic>
    </p:spTree>
    <p:extLst>
      <p:ext uri="{BB962C8B-B14F-4D97-AF65-F5344CB8AC3E}">
        <p14:creationId xmlns:p14="http://schemas.microsoft.com/office/powerpoint/2010/main" val="220312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打开和关闭浏览器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E4A23E0-B3FA-45DA-A019-1FD87A2BB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33051"/>
            <a:ext cx="9720073" cy="4672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打开浏览器</a:t>
            </a:r>
            <a:endParaRPr lang="en-US" altLang="zh-CN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driver = webdriver.Chrome()  </a:t>
            </a:r>
            <a:r>
              <a:rPr kumimoji="0" lang="zh-CN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89030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# Chrome</a:t>
            </a:r>
            <a:br>
              <a:rPr kumimoji="0" lang="zh-CN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89030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driver = webdriver.Edge()  </a:t>
            </a:r>
            <a:r>
              <a:rPr kumimoji="0" lang="zh-CN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89030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# Edge</a:t>
            </a:r>
            <a:br>
              <a:rPr kumimoji="0" lang="zh-CN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89030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driver = webdriver.Firefox()  </a:t>
            </a:r>
            <a:r>
              <a:rPr kumimoji="0" lang="zh-CN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89030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# Firefox</a:t>
            </a:r>
            <a:br>
              <a:rPr kumimoji="0" lang="zh-CN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89030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driver = webdriver.Ie()  </a:t>
            </a:r>
            <a:r>
              <a:rPr kumimoji="0" lang="zh-CN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89030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# IE</a:t>
            </a:r>
            <a:br>
              <a:rPr kumimoji="0" lang="zh-CN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89030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driver = webdriver.Safari()  </a:t>
            </a:r>
            <a:r>
              <a:rPr kumimoji="0" lang="zh-CN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89030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# Safari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关闭浏览器</a:t>
            </a:r>
            <a:endParaRPr lang="en-US" altLang="zh-CN" sz="3200" dirty="0"/>
          </a:p>
          <a:p>
            <a:pPr marL="0" indent="0">
              <a:buNone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driver.close()  </a:t>
            </a:r>
            <a:r>
              <a:rPr kumimoji="0" lang="zh-CN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89030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# </a:t>
            </a:r>
            <a:r>
              <a:rPr kumimoji="0" lang="zh-CN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89030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关闭当前窗口</a:t>
            </a:r>
            <a:br>
              <a:rPr kumimoji="0" lang="zh-CN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89030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driver.quit()  </a:t>
            </a:r>
            <a:r>
              <a:rPr kumimoji="0" lang="zh-CN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89030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# </a:t>
            </a:r>
            <a:r>
              <a:rPr kumimoji="0" lang="zh-CN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89030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退出驱动并关闭所有关联的窗口</a:t>
            </a:r>
            <a:endParaRPr lang="zh-CN" altLang="en-US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78DCE7-018B-4D72-AB7A-F9EA1F368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7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隐式等待</a:t>
            </a:r>
            <a:r>
              <a:rPr lang="en-US" altLang="zh-CN" dirty="0"/>
              <a:t>Implicit Waits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244" y="2084832"/>
            <a:ext cx="11107231" cy="3865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000" dirty="0" err="1">
                <a:latin typeface="+mn-ea"/>
              </a:rPr>
              <a:t>implicitly_wait</a:t>
            </a:r>
            <a:r>
              <a:rPr lang="en-US" altLang="zh-CN" sz="4000" dirty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en-US" altLang="zh-CN" sz="3200" dirty="0">
                <a:latin typeface="+mn-ea"/>
              </a:rPr>
              <a:t>	</a:t>
            </a:r>
            <a:r>
              <a:rPr lang="zh-CN" altLang="en-US" sz="3200" dirty="0">
                <a:latin typeface="+mn-ea"/>
              </a:rPr>
              <a:t>如果 </a:t>
            </a:r>
            <a:r>
              <a:rPr lang="en-US" altLang="zh-CN" sz="3200" dirty="0">
                <a:latin typeface="+mn-ea"/>
              </a:rPr>
              <a:t>WebDriver</a:t>
            </a:r>
            <a:r>
              <a:rPr lang="zh-CN" altLang="en-US" sz="3200" dirty="0">
                <a:latin typeface="+mn-ea"/>
              </a:rPr>
              <a:t>没有在</a:t>
            </a:r>
            <a:r>
              <a:rPr lang="en-US" altLang="zh-CN" sz="3200" dirty="0">
                <a:latin typeface="+mn-ea"/>
              </a:rPr>
              <a:t>DOM</a:t>
            </a:r>
            <a:r>
              <a:rPr lang="zh-CN" altLang="en-US" sz="3200" dirty="0">
                <a:latin typeface="+mn-ea"/>
              </a:rPr>
              <a:t>中找到元素，将等待一段时间再查找 ，超出设定时间后则抛出找不到元素的异常。</a:t>
            </a:r>
            <a:endParaRPr lang="en-US" altLang="zh-CN" sz="3200" dirty="0">
              <a:latin typeface="+mn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ea"/>
              </a:rPr>
              <a:t>	</a:t>
            </a:r>
            <a:r>
              <a:rPr lang="zh-CN" altLang="en-US" sz="3200" dirty="0">
                <a:latin typeface="+mn-ea"/>
              </a:rPr>
              <a:t>一旦设置了隐式等待，则它存在整个</a:t>
            </a:r>
            <a:r>
              <a:rPr lang="en-US" altLang="zh-CN" sz="3200" dirty="0">
                <a:latin typeface="+mn-ea"/>
              </a:rPr>
              <a:t>WebDriver</a:t>
            </a:r>
            <a:r>
              <a:rPr lang="zh-CN" altLang="en-US" sz="3200" dirty="0">
                <a:latin typeface="+mn-ea"/>
              </a:rPr>
              <a:t>对象实例的声明周期中。</a:t>
            </a:r>
            <a:endParaRPr lang="en-US" altLang="zh-CN" sz="3200" dirty="0">
              <a:latin typeface="+mn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ea"/>
              </a:rPr>
              <a:t>	</a:t>
            </a:r>
            <a:r>
              <a:rPr lang="zh-CN" altLang="en-US" sz="3200" dirty="0">
                <a:latin typeface="+mn-ea"/>
              </a:rPr>
              <a:t>它将会在寻找每个元素的时候都进行等待，这样会增加整个执行时间。</a:t>
            </a:r>
          </a:p>
        </p:txBody>
      </p:sp>
    </p:spTree>
    <p:extLst>
      <p:ext uri="{BB962C8B-B14F-4D97-AF65-F5344CB8AC3E}">
        <p14:creationId xmlns:p14="http://schemas.microsoft.com/office/powerpoint/2010/main" val="30202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显示等待</a:t>
            </a:r>
            <a:r>
              <a:rPr lang="en-US" altLang="zh-CN" dirty="0"/>
              <a:t>Explicit Waits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5AF9E32-220D-4F85-A67C-18A170F42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02" y="1809650"/>
            <a:ext cx="11149935" cy="44997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3800" dirty="0" err="1"/>
              <a:t>WebDriverWait</a:t>
            </a:r>
            <a:r>
              <a:rPr lang="en-US" altLang="zh-CN" sz="3800" dirty="0"/>
              <a:t> </a:t>
            </a:r>
            <a:r>
              <a:rPr lang="zh-CN" altLang="en-US" sz="3800" dirty="0"/>
              <a:t>和 </a:t>
            </a:r>
            <a:r>
              <a:rPr lang="en-US" altLang="zh-CN" sz="3800" dirty="0" err="1"/>
              <a:t>ExpectedCondition</a:t>
            </a:r>
            <a:r>
              <a:rPr lang="en-US" altLang="zh-CN" sz="3800" dirty="0"/>
              <a:t> </a:t>
            </a:r>
            <a:r>
              <a:rPr lang="zh-CN" altLang="en-US" sz="3800" dirty="0"/>
              <a:t>组合使用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	</a:t>
            </a:r>
            <a:r>
              <a:rPr lang="zh-CN" altLang="en-US" sz="3800" dirty="0"/>
              <a:t>显式等待是在指定时间内，一直等待某个条件成立，条件成立后立即执行定位元素的操作；如果超过这个时间条件仍然没有成立，则会抛出异常。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 err="1"/>
              <a:t>WebDriverWait</a:t>
            </a:r>
            <a:r>
              <a:rPr lang="en-US" altLang="zh-CN" sz="3800" dirty="0"/>
              <a:t>(driver, timeout, </a:t>
            </a:r>
            <a:r>
              <a:rPr lang="en-US" altLang="zh-CN" sz="3800" dirty="0" err="1"/>
              <a:t>poll_frequency</a:t>
            </a:r>
            <a:r>
              <a:rPr lang="en-US" altLang="zh-CN" sz="3800" dirty="0"/>
              <a:t>, </a:t>
            </a:r>
            <a:r>
              <a:rPr lang="en-US" altLang="zh-CN" sz="3800" dirty="0" err="1"/>
              <a:t>ignored_exceptions</a:t>
            </a:r>
            <a:r>
              <a:rPr lang="en-US" altLang="zh-CN" sz="3800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/>
              <a:t> driver: </a:t>
            </a:r>
            <a:r>
              <a:rPr lang="zh-CN" altLang="en-US" sz="3200" dirty="0"/>
              <a:t>传入</a:t>
            </a:r>
            <a:r>
              <a:rPr lang="en-US" altLang="zh-CN" sz="3200" dirty="0"/>
              <a:t>WebDriver</a:t>
            </a:r>
            <a:r>
              <a:rPr lang="zh-CN" altLang="en-US" sz="3200" dirty="0"/>
              <a:t>实例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/>
              <a:t> timeout: </a:t>
            </a:r>
            <a:r>
              <a:rPr lang="zh-CN" altLang="en-US" sz="3200" dirty="0"/>
              <a:t>超时时间，等待的最长时间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 </a:t>
            </a:r>
            <a:r>
              <a:rPr lang="en-US" altLang="zh-CN" sz="3200" dirty="0" err="1"/>
              <a:t>poll_frequency</a:t>
            </a:r>
            <a:r>
              <a:rPr lang="en-US" altLang="zh-CN" sz="3200" dirty="0"/>
              <a:t>: </a:t>
            </a:r>
            <a:r>
              <a:rPr lang="zh-CN" altLang="en-US" sz="3200" dirty="0"/>
              <a:t>调用</a:t>
            </a:r>
            <a:r>
              <a:rPr lang="en-US" altLang="zh-CN" sz="3200" dirty="0"/>
              <a:t>until</a:t>
            </a:r>
            <a:r>
              <a:rPr lang="zh-CN" altLang="en-US" sz="3200" dirty="0"/>
              <a:t>或</a:t>
            </a:r>
            <a:r>
              <a:rPr lang="en-US" altLang="zh-CN" sz="3200" dirty="0" err="1"/>
              <a:t>until_not</a:t>
            </a:r>
            <a:r>
              <a:rPr lang="zh-CN" altLang="en-US" sz="3200" dirty="0"/>
              <a:t>中方法的间隔时间，默认是</a:t>
            </a:r>
            <a:r>
              <a:rPr lang="en-US" altLang="zh-CN" sz="3200" dirty="0"/>
              <a:t>0.5</a:t>
            </a:r>
            <a:r>
              <a:rPr lang="zh-CN" altLang="en-US" sz="3200" dirty="0"/>
              <a:t>秒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 </a:t>
            </a:r>
            <a:r>
              <a:rPr lang="en-US" altLang="zh-CN" sz="3200" dirty="0" err="1"/>
              <a:t>ignored_exceptions</a:t>
            </a:r>
            <a:r>
              <a:rPr lang="en-US" altLang="zh-CN" sz="3200" dirty="0"/>
              <a:t>: </a:t>
            </a:r>
            <a:r>
              <a:rPr lang="zh-CN" altLang="en-US" sz="3200" dirty="0"/>
              <a:t>忽略的异常，默认只有</a:t>
            </a:r>
            <a:r>
              <a:rPr lang="en-US" altLang="zh-CN" sz="3200" dirty="0" err="1"/>
              <a:t>NoSuchElementException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127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WebDriverWait</a:t>
            </a:r>
            <a:r>
              <a:rPr lang="zh-CN" altLang="en-US" dirty="0"/>
              <a:t>的两个方法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5B021-CA90-423A-B38A-69BE311B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77" y="2178283"/>
            <a:ext cx="11240897" cy="40945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/>
              <a:t>until</a:t>
            </a:r>
            <a:r>
              <a:rPr lang="zh-CN" altLang="en-US" sz="3200" dirty="0"/>
              <a:t>：当某元素出现或什么条件成立则继续执行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 err="1"/>
              <a:t>until_not</a:t>
            </a:r>
            <a:r>
              <a:rPr lang="zh-CN" altLang="en-US" sz="3200" dirty="0"/>
              <a:t>：当某元素消失或什么条件不成立则继续执行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参数如下：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/>
              <a:t>method</a:t>
            </a:r>
            <a:r>
              <a:rPr lang="zh-CN" altLang="en-US" sz="3200" dirty="0"/>
              <a:t>：在等待期间，每隔一段时间调用这个传入的方法，直到返回值不是</a:t>
            </a:r>
            <a:r>
              <a:rPr lang="en-US" altLang="zh-CN" sz="3200" dirty="0"/>
              <a:t>False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/>
              <a:t>message</a:t>
            </a:r>
            <a:r>
              <a:rPr lang="zh-CN" altLang="en-US" sz="3200" dirty="0"/>
              <a:t>：如果超时，抛出</a:t>
            </a:r>
            <a:r>
              <a:rPr lang="en-US" altLang="zh-CN" sz="3200" dirty="0" err="1"/>
              <a:t>TimeoutException</a:t>
            </a:r>
            <a:r>
              <a:rPr lang="zh-CN" altLang="en-US" sz="3200" dirty="0"/>
              <a:t>，将</a:t>
            </a:r>
            <a:r>
              <a:rPr lang="en-US" altLang="zh-CN" sz="3200" dirty="0"/>
              <a:t>message</a:t>
            </a:r>
            <a:r>
              <a:rPr lang="zh-CN" altLang="en-US" sz="3200" dirty="0"/>
              <a:t>传入异常，可省略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22564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2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47390D41-DFBA-4525-BB8B-DD8D86D2C20E}" vid="{5C48A7B8-FDF7-485C-85FB-CAD10E7D55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6198</TotalTime>
  <Words>1690</Words>
  <Application>Microsoft Office PowerPoint</Application>
  <PresentationFormat>宽屏</PresentationFormat>
  <Paragraphs>186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-apple-system</vt:lpstr>
      <vt:lpstr>Arial Unicode MS</vt:lpstr>
      <vt:lpstr>encode sans</vt:lpstr>
      <vt:lpstr>等线</vt:lpstr>
      <vt:lpstr>华文仿宋</vt:lpstr>
      <vt:lpstr>宋体</vt:lpstr>
      <vt:lpstr>Arial</vt:lpstr>
      <vt:lpstr>Consolas</vt:lpstr>
      <vt:lpstr>Tw Cen MT</vt:lpstr>
      <vt:lpstr>Tw Cen MT Condensed</vt:lpstr>
      <vt:lpstr>Ubuntu Mono</vt:lpstr>
      <vt:lpstr>Wingdings</vt:lpstr>
      <vt:lpstr>Wingdings 3</vt:lpstr>
      <vt:lpstr>主题2</vt:lpstr>
      <vt:lpstr>爬虫入门—selenium简介</vt:lpstr>
      <vt:lpstr>什么是selenium</vt:lpstr>
      <vt:lpstr>selenium的安装</vt:lpstr>
      <vt:lpstr>常用selenium模块</vt:lpstr>
      <vt:lpstr>Selenium基本使用</vt:lpstr>
      <vt:lpstr>Selenium打开和关闭浏览器</vt:lpstr>
      <vt:lpstr>隐式等待Implicit Waits</vt:lpstr>
      <vt:lpstr>显示等待Explicit Waits</vt:lpstr>
      <vt:lpstr>WebDriverWait的两个方法</vt:lpstr>
      <vt:lpstr>expected_conditions</vt:lpstr>
      <vt:lpstr>Selenium查询器</vt:lpstr>
      <vt:lpstr>定位器 Locator</vt:lpstr>
      <vt:lpstr>Xpath简介</vt:lpstr>
      <vt:lpstr>常用Selenium元素操作</vt:lpstr>
      <vt:lpstr>常用Selenium键鼠操作</vt:lpstr>
      <vt:lpstr>Selenium执行JS代码</vt:lpstr>
      <vt:lpstr>例： Selenium爬取京东商品数据</vt:lpstr>
      <vt:lpstr>例： Selenium爬取微信公众号文章列表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文件操作</dc:title>
  <dc:creator>秦 珀石</dc:creator>
  <cp:lastModifiedBy>秦 珀石</cp:lastModifiedBy>
  <cp:revision>115</cp:revision>
  <dcterms:created xsi:type="dcterms:W3CDTF">2020-05-26T06:10:45Z</dcterms:created>
  <dcterms:modified xsi:type="dcterms:W3CDTF">2022-04-18T03:52:57Z</dcterms:modified>
</cp:coreProperties>
</file>