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12" r:id="rId4"/>
    <p:sldId id="258" r:id="rId5"/>
    <p:sldId id="259" r:id="rId6"/>
    <p:sldId id="306" r:id="rId7"/>
    <p:sldId id="260" r:id="rId8"/>
    <p:sldId id="261" r:id="rId9"/>
    <p:sldId id="311" r:id="rId10"/>
    <p:sldId id="262" r:id="rId11"/>
    <p:sldId id="263" r:id="rId12"/>
    <p:sldId id="264" r:id="rId13"/>
    <p:sldId id="307" r:id="rId14"/>
    <p:sldId id="308" r:id="rId15"/>
    <p:sldId id="313" r:id="rId16"/>
    <p:sldId id="314" r:id="rId17"/>
    <p:sldId id="316" r:id="rId18"/>
    <p:sldId id="318" r:id="rId19"/>
    <p:sldId id="319" r:id="rId20"/>
    <p:sldId id="324" r:id="rId21"/>
    <p:sldId id="328" r:id="rId22"/>
    <p:sldId id="321" r:id="rId23"/>
    <p:sldId id="317" r:id="rId24"/>
    <p:sldId id="322" r:id="rId25"/>
    <p:sldId id="325" r:id="rId26"/>
    <p:sldId id="326" r:id="rId27"/>
    <p:sldId id="32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0000FF"/>
    <a:srgbClr val="29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9219" autoAdjust="0"/>
  </p:normalViewPr>
  <p:slideViewPr>
    <p:cSldViewPr snapToGrid="0">
      <p:cViewPr varScale="1">
        <p:scale>
          <a:sx n="130" d="100"/>
          <a:sy n="130" d="100"/>
        </p:scale>
        <p:origin x="1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93B3-EEDE-4212-B6C8-C8762BA158D5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97486-1E6B-473E-B383-843E852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7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1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9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7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9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9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77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0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，执行其他中间件的相应方法，直到合适的下载器处理函数被调用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Scrapy</a:t>
            </a:r>
            <a:r>
              <a:rPr lang="zh-CN" altLang="en-US" dirty="0"/>
              <a:t>不会调用其他的</a:t>
            </a:r>
            <a:r>
              <a:rPr lang="en-US" altLang="zh-CN" dirty="0"/>
              <a:t>process_request</a:t>
            </a:r>
            <a:r>
              <a:rPr lang="zh-CN" altLang="en-US" dirty="0"/>
              <a:t>、</a:t>
            </a:r>
            <a:r>
              <a:rPr lang="en-US" altLang="zh-CN" dirty="0" err="1"/>
              <a:t>process_exception</a:t>
            </a:r>
            <a:r>
              <a:rPr lang="zh-CN" altLang="en-US" dirty="0"/>
              <a:t>方法，或相应的下载方法，已安装的中间件的</a:t>
            </a:r>
            <a:r>
              <a:rPr lang="en-US" altLang="zh-CN" dirty="0" err="1"/>
              <a:t>process_response</a:t>
            </a:r>
            <a:r>
              <a:rPr lang="zh-CN" altLang="en-US" dirty="0"/>
              <a:t>方法则会在每个响应返回时被调用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停止调用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process_request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方法并重新调度返回的请求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下载中间件的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process_exeption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方法会被调用。如果没有任何一个方法处理该返回值，那么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errback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方法会被调用。如果没有代码处理抛出的异常，那么该异常被忽略且无记录</a:t>
            </a:r>
            <a:endParaRPr lang="zh-CN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76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除了定制的下载器中间件，在</a:t>
            </a:r>
            <a:r>
              <a:rPr lang="en-US" altLang="zh-CN" dirty="0"/>
              <a:t>Scrapy</a:t>
            </a:r>
            <a:r>
              <a:rPr lang="zh-CN" altLang="en-US" dirty="0"/>
              <a:t>框架中已经默认提供并开启了众多下载器中间件，内置的下载器中间件设置</a:t>
            </a:r>
            <a:r>
              <a:rPr lang="en-US" altLang="zh-CN" dirty="0"/>
              <a:t>DOWNLOADER_MIDDLEWARES_BASE</a:t>
            </a:r>
            <a:r>
              <a:rPr lang="zh-CN" altLang="en-US" dirty="0"/>
              <a:t>中的各中间件说明及其顺序如表所示。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数字越小的中间件越先执行，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20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5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wheel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新的发行标准，旨在替代传统的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egg</a:t>
            </a:r>
          </a:p>
          <a:p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lxml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 一个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HTML/XML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的解析器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，主要的功能是如何解析和提取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HTML/XML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数据。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twisted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是基于单线程的事件驱动的网络引擎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支持很多种的协议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它包含了一个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服务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多种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客户端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服务端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邮件服务协议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 </a:t>
            </a: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pywin32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主要的作用是方便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开发者快速调用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windows 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的一个模块库。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2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6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2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5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4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7486-1E6B-473E-B383-843E85245B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8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apy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爬虫入门</a:t>
            </a:r>
            <a:r>
              <a:rPr lang="en-US" altLang="zh-CN" dirty="0"/>
              <a:t>—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Scrapy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命令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5AF9E32-220D-4F85-A67C-18A170F4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02" y="1726523"/>
            <a:ext cx="11149935" cy="105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Scrapy</a:t>
            </a:r>
            <a:r>
              <a:rPr lang="zh-CN" altLang="en-US" sz="3200" dirty="0"/>
              <a:t>通过命令行进行控制，</a:t>
            </a:r>
            <a:r>
              <a:rPr lang="en-US" altLang="zh-CN" sz="3200" dirty="0"/>
              <a:t>Scrapy</a:t>
            </a:r>
            <a:r>
              <a:rPr lang="zh-CN" altLang="en-US" sz="3200" dirty="0"/>
              <a:t>提供了多种命令，用于多种目的，并且每个命令都接收一组不同的参数和选项。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7839EE-CA90-4374-92EE-85950C6E8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33166"/>
              </p:ext>
            </p:extLst>
          </p:nvPr>
        </p:nvGraphicFramePr>
        <p:xfrm>
          <a:off x="2355255" y="2626833"/>
          <a:ext cx="9555882" cy="4192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全局命令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主要功能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8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startproject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genspider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基于预定义模板创建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Settings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的设置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Runspider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运行一个独立的爬虫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（以给定的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）启动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shell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Fetch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下载器下载给定的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，并将内容输出到标准输出流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爬虫所“看到”的样子在浏览器中打开给定的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89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Version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6942" marR="1694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7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5B021-CA90-423A-B38A-69BE311B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784792"/>
            <a:ext cx="11220339" cy="552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除了全局命令外，</a:t>
            </a:r>
            <a:r>
              <a:rPr lang="en-US" altLang="zh-CN" sz="3200" dirty="0"/>
              <a:t>Scrapy</a:t>
            </a:r>
            <a:r>
              <a:rPr lang="zh-CN" altLang="en-US" sz="3200" dirty="0"/>
              <a:t>还提供了专用于项目的项目命令。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09606D-213F-4C6E-B5E3-E613C6B5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96195"/>
              </p:ext>
            </p:extLst>
          </p:nvPr>
        </p:nvGraphicFramePr>
        <p:xfrm>
          <a:off x="849890" y="2462943"/>
          <a:ext cx="10005554" cy="3885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8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项目命令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主要功能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crawl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启动爬虫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协议（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contract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）检查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列出项目中所有可用爬虫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EDITOR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环境变量或设置中定义的编辑器编辑爬虫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parse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获取给定的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并使用爬虫处理它的方式解析它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4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bench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benchmark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6" marR="4114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56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3"/>
            <a:ext cx="11187952" cy="1794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创建</a:t>
            </a:r>
            <a:r>
              <a:rPr lang="en-US" altLang="zh-CN" sz="3200" dirty="0"/>
              <a:t>Scrapy</a:t>
            </a:r>
            <a:r>
              <a:rPr lang="zh-CN" altLang="en-US" sz="3200" dirty="0"/>
              <a:t>爬虫项目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使用</a:t>
            </a:r>
            <a:r>
              <a:rPr lang="en-US" altLang="zh-CN" sz="3200" dirty="0" err="1"/>
              <a:t>startprject</a:t>
            </a:r>
            <a:r>
              <a:rPr lang="zh-CN" altLang="en-US" sz="3200" dirty="0"/>
              <a:t>命令创建一个爬虫项目，其语法格式如下。</a:t>
            </a:r>
          </a:p>
          <a:p>
            <a:pPr marL="0" indent="0">
              <a:buNone/>
            </a:pPr>
            <a:r>
              <a:rPr lang="en-US" altLang="zh-CN" sz="3200" dirty="0"/>
              <a:t>scrapy </a:t>
            </a:r>
            <a:r>
              <a:rPr lang="en-US" altLang="zh-CN" sz="3200" dirty="0" err="1"/>
              <a:t>startproject</a:t>
            </a:r>
            <a:r>
              <a:rPr lang="en-US" altLang="zh-CN" sz="3200" dirty="0"/>
              <a:t> &lt;</a:t>
            </a:r>
            <a:r>
              <a:rPr lang="en-US" altLang="zh-CN" sz="3200" dirty="0" err="1"/>
              <a:t>project_name</a:t>
            </a:r>
            <a:r>
              <a:rPr lang="en-US" altLang="zh-CN" sz="3200" dirty="0"/>
              <a:t>&gt; [</a:t>
            </a:r>
            <a:r>
              <a:rPr lang="en-US" altLang="zh-CN" sz="3200" dirty="0" err="1"/>
              <a:t>project_dir</a:t>
            </a:r>
            <a:r>
              <a:rPr lang="en-US" altLang="zh-CN" sz="3200" dirty="0"/>
              <a:t>]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F28023-3407-42B1-82A4-281DB41C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05094"/>
              </p:ext>
            </p:extLst>
          </p:nvPr>
        </p:nvGraphicFramePr>
        <p:xfrm>
          <a:off x="2224876" y="3545134"/>
          <a:ext cx="9843247" cy="3215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3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参数名称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3" marR="41143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3" marR="4114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8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project_name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3" marR="41143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表示创建的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爬虫的项目名称。指定了参数后会在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project_dir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参数指定的目录下创建一个名为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project_name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爬虫项目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3" marR="4114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12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project_dir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3" marR="41143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表示创建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爬虫项目的路目录。指定参数后，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project_dir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目录下将会多出一个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project_name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文件夹，整个文件夹统称为一个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爬虫项目，如若不指定则会在当前的工作路径下创建一个名为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project_name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爬虫项目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3" marR="4114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55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A9BA-B8A8-4814-BD1C-26DE00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862BD-2FAD-4260-B55B-79E54820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8" y="1779903"/>
            <a:ext cx="4895675" cy="2965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FA8D77-E365-4FD8-B919-6AE7D479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93" y="4939216"/>
            <a:ext cx="5673522" cy="1000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60A57606-5A2C-49E8-B0DE-A59D95A9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EEF91B-6156-4DC3-9A0F-87934EA9F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131" y="1779903"/>
            <a:ext cx="5055612" cy="460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9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A0461-1641-4113-8182-2E27363B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9ED32F-C8C6-4378-865E-AB93E6C8A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26094"/>
              </p:ext>
            </p:extLst>
          </p:nvPr>
        </p:nvGraphicFramePr>
        <p:xfrm>
          <a:off x="845942" y="1730434"/>
          <a:ext cx="11222182" cy="462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3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目录或文件名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2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3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spiders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项目后自动创建的一个文件夹，用于存放用户编写的爬虫脚本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36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items.py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表示项目中的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。在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items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脚本中定义了一个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Item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类，能够保存爬取到的数据的容器。使用方法和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字典类似，并且提供了额外保护机制来避免拼写错误导致的未定义字段错误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29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middlewares.py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表示项目中的中间件。在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middlewares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脚本中用户可以根据需要自定义中间件，实现代理、浏览器标识等的转换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29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piplines.py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表示项目中的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piplines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。在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piplines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脚本中定义了一个</a:t>
                      </a:r>
                      <a:r>
                        <a:rPr lang="en-US" sz="20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piplines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类，主要用于爬取数据的存储，可以根据需求保存至数据库、文件等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13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settings.py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表示项目的设置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1" marR="2400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0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2"/>
            <a:ext cx="11187952" cy="22933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3200" dirty="0"/>
              <a:t>编写</a:t>
            </a:r>
            <a:r>
              <a:rPr lang="en-US" altLang="zh-CN" sz="3200" dirty="0"/>
              <a:t>spider</a:t>
            </a:r>
            <a:r>
              <a:rPr lang="zh-CN" altLang="en-US" sz="3200" dirty="0"/>
              <a:t>脚本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创建项目后，爬虫模块的代码都放置于</a:t>
            </a:r>
            <a:r>
              <a:rPr lang="en-US" altLang="zh-CN" sz="3200" dirty="0"/>
              <a:t>spiders</a:t>
            </a:r>
            <a:r>
              <a:rPr lang="zh-CN" altLang="en-US" sz="3200" dirty="0"/>
              <a:t>文件夹中。使用</a:t>
            </a:r>
            <a:r>
              <a:rPr lang="en-US" altLang="zh-CN" sz="3200" dirty="0" err="1"/>
              <a:t>genspider</a:t>
            </a:r>
            <a:r>
              <a:rPr lang="zh-CN" altLang="en-US" sz="3200" dirty="0"/>
              <a:t>命令，可创建一个具体爬虫文件，其语法格式如下。</a:t>
            </a:r>
          </a:p>
          <a:p>
            <a:pPr marL="0" indent="0">
              <a:buNone/>
            </a:pPr>
            <a:r>
              <a:rPr lang="fr-FR" altLang="zh-CN" sz="3200" dirty="0"/>
              <a:t>scrapy genspider [-t template] &lt;name&gt; &lt;domain&gt;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32B5C1-29C9-4C74-97C1-AB1316B5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31975"/>
              </p:ext>
            </p:extLst>
          </p:nvPr>
        </p:nvGraphicFramePr>
        <p:xfrm>
          <a:off x="807393" y="3965473"/>
          <a:ext cx="10664171" cy="2410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34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参数名称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3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表示创建的爬虫的名称。指定了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参数后会在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目录下创建一个名为以该参数为名的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爬虫脚本模板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template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表示创建模板的类型。指定不同类型会产生不同的模板类型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4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domain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表示爬虫的域名称。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domain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用于生成脚本中的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allowed_domains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start_urls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1149" marR="4114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55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FB63-63C1-4B56-ADBF-2B07DAF5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3886BE-C250-4DCA-9A48-CCE2A48F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77" y="2122806"/>
            <a:ext cx="11050998" cy="856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2CEAD3-57B7-4C38-A039-5C8F5247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7" y="3669119"/>
            <a:ext cx="5042976" cy="20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3"/>
            <a:ext cx="11187952" cy="1168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3200" dirty="0"/>
              <a:t>确认要提取的数据，设置</a:t>
            </a:r>
            <a:r>
              <a:rPr lang="en-US" altLang="zh-CN" sz="3200" dirty="0"/>
              <a:t>item</a:t>
            </a:r>
            <a:r>
              <a:rPr lang="zh-CN" altLang="en-US" sz="3200" dirty="0"/>
              <a:t>项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编辑</a:t>
            </a:r>
            <a:r>
              <a:rPr lang="en-US" altLang="zh-CN" sz="3200" dirty="0"/>
              <a:t>items.py</a:t>
            </a:r>
            <a:r>
              <a:rPr lang="zh-CN" altLang="en-US" sz="3200" dirty="0"/>
              <a:t>，为每个待提取的数据创建对应的</a:t>
            </a:r>
            <a:r>
              <a:rPr lang="en-US" altLang="zh-CN" sz="3200" dirty="0"/>
              <a:t>item</a:t>
            </a:r>
            <a:endParaRPr lang="fr-FR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1E8C40-1F78-4D19-B83D-0CCD3826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26" y="3063813"/>
            <a:ext cx="7252073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4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3"/>
            <a:ext cx="11187952" cy="6503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3200" dirty="0"/>
              <a:t>编辑</a:t>
            </a:r>
            <a:r>
              <a:rPr lang="en-US" altLang="zh-CN" sz="3200" dirty="0"/>
              <a:t>heros_datas_spider.py</a:t>
            </a:r>
            <a:r>
              <a:rPr lang="zh-CN" altLang="en-US" sz="3200" dirty="0"/>
              <a:t>，编写具体爬虫逻辑</a:t>
            </a:r>
            <a:endParaRPr lang="fr-FR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D04FD8-6DBE-4FA4-B378-F1E8C3FB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78" y="2398788"/>
            <a:ext cx="7717637" cy="40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3"/>
            <a:ext cx="11187952" cy="6503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3200" dirty="0"/>
              <a:t>编辑</a:t>
            </a:r>
            <a:r>
              <a:rPr lang="en-US" altLang="zh-CN" sz="3200" dirty="0"/>
              <a:t>pipelines.py</a:t>
            </a:r>
            <a:r>
              <a:rPr lang="zh-CN" altLang="en-US" sz="3200" dirty="0"/>
              <a:t>，爬取结果交给管道处理</a:t>
            </a:r>
            <a:endParaRPr lang="fr-FR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700A2E-D208-47EB-9092-FD53A6B5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2" y="2329200"/>
            <a:ext cx="10820956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Scrapy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930" y="3300642"/>
            <a:ext cx="11191740" cy="300871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     </a:t>
            </a:r>
            <a:r>
              <a:rPr lang="en-US" altLang="zh-CN" sz="3200" dirty="0"/>
              <a:t>Scrapy</a:t>
            </a:r>
            <a:r>
              <a:rPr lang="zh-CN" altLang="en-US" sz="3200" dirty="0"/>
              <a:t>是一个爬虫框架而非功能函数库，简单地说，它是一个半成品，可以帮助用户简单快速地部署一个专业的网络爬虫。</a:t>
            </a:r>
            <a:r>
              <a:rPr lang="en-US" altLang="zh-CN" sz="3200" dirty="0"/>
              <a:t>Scrapy</a:t>
            </a:r>
            <a:r>
              <a:rPr lang="zh-CN" altLang="en-US" sz="3200" dirty="0"/>
              <a:t>爬虫框架主要由引擎（</a:t>
            </a:r>
            <a:r>
              <a:rPr lang="en-US" altLang="zh-CN" sz="3200" dirty="0"/>
              <a:t>Engine</a:t>
            </a:r>
            <a:r>
              <a:rPr lang="zh-CN" altLang="en-US" sz="3200" dirty="0"/>
              <a:t>）、调度器（</a:t>
            </a:r>
            <a:r>
              <a:rPr lang="en-US" altLang="zh-CN" sz="3200" dirty="0"/>
              <a:t>Scheduler</a:t>
            </a:r>
            <a:r>
              <a:rPr lang="zh-CN" altLang="en-US" sz="3200" dirty="0"/>
              <a:t>）、下载器（</a:t>
            </a:r>
            <a:r>
              <a:rPr lang="en-US" altLang="zh-CN" sz="3200" dirty="0"/>
              <a:t>Downloader</a:t>
            </a:r>
            <a:r>
              <a:rPr lang="zh-CN" altLang="en-US" sz="3200" dirty="0"/>
              <a:t>）、</a:t>
            </a:r>
            <a:r>
              <a:rPr lang="en-US" altLang="zh-CN" sz="3200" dirty="0"/>
              <a:t>Spiders</a:t>
            </a:r>
            <a:r>
              <a:rPr lang="zh-CN" altLang="en-US" sz="3200" dirty="0"/>
              <a:t>、</a:t>
            </a:r>
            <a:r>
              <a:rPr lang="en-US" altLang="zh-CN" sz="3200" dirty="0"/>
              <a:t>Item Pipelines</a:t>
            </a:r>
            <a:r>
              <a:rPr lang="zh-CN" altLang="en-US" sz="3200" dirty="0"/>
              <a:t>、下载器中间件（</a:t>
            </a:r>
            <a:r>
              <a:rPr lang="en-US" altLang="zh-CN" sz="3200" dirty="0"/>
              <a:t>Downloader </a:t>
            </a:r>
            <a:r>
              <a:rPr lang="en-US" altLang="zh-CN" sz="3200" dirty="0" err="1"/>
              <a:t>Middlewares</a:t>
            </a:r>
            <a:r>
              <a:rPr lang="zh-CN" altLang="en-US" sz="3200" dirty="0"/>
              <a:t>）、</a:t>
            </a:r>
            <a:r>
              <a:rPr lang="en-US" altLang="zh-CN" sz="3200" dirty="0"/>
              <a:t>Spider</a:t>
            </a:r>
            <a:r>
              <a:rPr lang="zh-CN" altLang="en-US" sz="3200" dirty="0"/>
              <a:t>中间件（</a:t>
            </a:r>
            <a:r>
              <a:rPr lang="en-US" altLang="zh-CN" sz="3200" dirty="0"/>
              <a:t>Spider </a:t>
            </a:r>
            <a:r>
              <a:rPr lang="en-US" altLang="zh-CN" sz="3200" dirty="0" err="1"/>
              <a:t>Middlewares</a:t>
            </a:r>
            <a:r>
              <a:rPr lang="zh-CN" altLang="en-US" sz="3200" dirty="0"/>
              <a:t>）这</a:t>
            </a:r>
            <a:r>
              <a:rPr lang="en-US" altLang="zh-CN" sz="3200" dirty="0"/>
              <a:t>7</a:t>
            </a:r>
            <a:r>
              <a:rPr lang="zh-CN" altLang="en-US" sz="3200" dirty="0"/>
              <a:t>个组件构成。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55D93F-3011-4DF3-9B24-3DE2841C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57" y="2130880"/>
            <a:ext cx="2451789" cy="761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4171F1-DC41-4210-BF91-6E786195387E}"/>
              </a:ext>
            </a:extLst>
          </p:cNvPr>
          <p:cNvSpPr txBox="1"/>
          <p:nvPr/>
        </p:nvSpPr>
        <p:spPr>
          <a:xfrm>
            <a:off x="5001899" y="1981115"/>
            <a:ext cx="68119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101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Scrapy | A Fast and Powerful Scraping and Web Crawling Framework</a:t>
            </a:r>
            <a:endParaRPr lang="zh-CN" altLang="en-US" sz="3200" dirty="0">
              <a:solidFill>
                <a:srgbClr val="101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3"/>
            <a:ext cx="11187952" cy="6503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3200" dirty="0"/>
              <a:t>编辑</a:t>
            </a:r>
            <a:r>
              <a:rPr lang="en-US" altLang="zh-CN" sz="3200" dirty="0"/>
              <a:t>settings.py</a:t>
            </a:r>
            <a:r>
              <a:rPr lang="zh-CN" altLang="en-US" sz="3200" dirty="0"/>
              <a:t>，配置项目设置，如设置</a:t>
            </a:r>
            <a:r>
              <a:rPr lang="en-US" altLang="zh-CN" sz="3200" dirty="0"/>
              <a:t>USER_AGENT</a:t>
            </a:r>
            <a:endParaRPr lang="fr-FR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8DB0A1-EAD8-4A74-8EA1-473BD4A84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43" y="2400911"/>
            <a:ext cx="11010792" cy="39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0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4404F-3E4C-4169-9E62-5E73BDF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 err="1"/>
              <a:t>SCRAPy</a:t>
            </a:r>
            <a:r>
              <a:rPr lang="zh-CN" altLang="en-US" dirty="0"/>
              <a:t>爬取数据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A485F-1E13-4AE5-B9D8-EDEFEC34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56" y="1789681"/>
            <a:ext cx="10000945" cy="4519679"/>
          </a:xfr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 startAt="6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运行爬虫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dirty="0"/>
              <a:t>启动爬虫的命令为：</a:t>
            </a:r>
            <a:r>
              <a:rPr lang="en-US" altLang="zh-CN" sz="3200" dirty="0"/>
              <a:t>scrapy crawl (</a:t>
            </a:r>
            <a:r>
              <a:rPr lang="zh-CN" altLang="en-US" sz="3200" dirty="0"/>
              <a:t>爬虫名）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zh-CN" altLang="en-US" sz="3200" dirty="0"/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dirty="0"/>
              <a:t>创建一个</a:t>
            </a:r>
            <a:r>
              <a:rPr lang="en-US" altLang="zh-CN" sz="3200" dirty="0"/>
              <a:t>.</a:t>
            </a:r>
            <a:r>
              <a:rPr lang="en-US" altLang="zh-CN" sz="3200" dirty="0" err="1"/>
              <a:t>py</a:t>
            </a:r>
            <a:r>
              <a:rPr lang="zh-CN" altLang="en-US" sz="3200" dirty="0"/>
              <a:t>文件，通过</a:t>
            </a:r>
            <a:r>
              <a:rPr lang="en-US" altLang="zh-CN" sz="3200" dirty="0" err="1"/>
              <a:t>cmdline.execute</a:t>
            </a:r>
            <a:r>
              <a:rPr lang="zh-CN" altLang="en-US" sz="3200"/>
              <a:t>执行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AF607-9101-4760-B56A-222DED9B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8" y="4124887"/>
            <a:ext cx="8254735" cy="2218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C80444-BC7A-42C6-9E18-531DDFAD3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78" y="2946379"/>
            <a:ext cx="6655142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7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Calibri" panose="020F0502020204030204" pitchFamily="34" charset="0"/>
              </a:rPr>
              <a:t>定制下载器中间件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B4CE-DFC3-49F7-8591-ECAD3646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06" y="1750563"/>
            <a:ext cx="11187952" cy="61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3200" dirty="0"/>
              <a:t>process_request</a:t>
            </a:r>
            <a:r>
              <a:rPr lang="zh-CN" altLang="en-US" sz="3200" dirty="0"/>
              <a:t>方法会被所有通过下载器中间件的请求调用。</a:t>
            </a:r>
            <a:endParaRPr lang="fr-FR" altLang="zh-CN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821ADC-9A09-43FF-906E-D3B6D183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46364"/>
              </p:ext>
            </p:extLst>
          </p:nvPr>
        </p:nvGraphicFramePr>
        <p:xfrm>
          <a:off x="838981" y="2229766"/>
          <a:ext cx="10585313" cy="1451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参数名称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。表示被处理的请求。无默认值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Spiders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。表示上述请求对应的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Spiders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。无默认值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959D14-B8CE-4849-9293-B1F4153C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82361"/>
              </p:ext>
            </p:extLst>
          </p:nvPr>
        </p:nvGraphicFramePr>
        <p:xfrm>
          <a:off x="838981" y="3776948"/>
          <a:ext cx="10585313" cy="2419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返回值类型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继续处理该请求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返回响应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返回请求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Raise </a:t>
                      </a:r>
                      <a:r>
                        <a:rPr lang="en-US" sz="24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IgnoreRequest</a:t>
                      </a:r>
                      <a:endParaRPr lang="zh-CN" sz="2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抛出异常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8802" marR="2880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6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2B23-3DD1-415D-B167-67CE0C0F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Scrapy</a:t>
            </a:r>
            <a:r>
              <a:rPr lang="zh-CN" altLang="en-US" dirty="0"/>
              <a:t>框架内置的下载器中间件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679099-4E2A-4BAF-9570-0B08B4658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21648"/>
              </p:ext>
            </p:extLst>
          </p:nvPr>
        </p:nvGraphicFramePr>
        <p:xfrm>
          <a:off x="325828" y="2049479"/>
          <a:ext cx="11791950" cy="4176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1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中间件名称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85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CookiesMiddleware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该中间件使得爬取需要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（例如使用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）的网站成为了可能。其追踪了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 server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，并在之后的请求中发送回去，就如浏览器所做的那样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50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DefaultHeadersMiddleware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该中间件设置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DEFAULT_REQUEST_HEADERS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指定的默认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header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1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DownloadTimeoutMiddleware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该中间件设置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DOWNLOAD_TIMEOUT 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下载超时时间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1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HttpAuthMiddleware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该中间件完成某些使用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认证的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生成的请求的认证过程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50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HttpCacheMiddleware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该中间件为所有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 request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提供了底层（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low-level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）缓存支持，由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存储后端及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策略组成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9000" marR="9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6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0C5F9-FFC2-4840-9FF5-2FE0407A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框架内置的下载器中间件</a:t>
            </a:r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902BAB2D-B069-4210-A908-7748E30F9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03299"/>
              </p:ext>
            </p:extLst>
          </p:nvPr>
        </p:nvGraphicFramePr>
        <p:xfrm>
          <a:off x="716362" y="1703167"/>
          <a:ext cx="11107738" cy="4675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中间件名称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HttpCompressionMiddleware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该中间件允许从网站接收和发送压缩（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gzip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deflate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）数据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1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HttpProxyMiddleware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该中间件提供了对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代理的支持。用户可以通过在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对象中设置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proxy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元数据以开启代理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RedirectMiddleware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该中间件根据响的状态处理重定向的请求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MetaRefreshMiddleware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该中间件根据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meta-refresh html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标签处理请求的重定向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6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RetryMiddleware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该中间件将重试可能由于临时的问题，例如连接超时或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 500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错误导致失败的网页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RobotsTxtMiddleware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该中间件过滤所有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robots.txt 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eclusion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standard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中禁止的请求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DownloaderStats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保存所有通过的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exception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的中间件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UserAgentMiddleware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的默认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agent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的中间件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5317" marR="4531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EECC2-8D2E-42E7-BE5D-4C6AFCFD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框架内置的</a:t>
            </a:r>
            <a:r>
              <a:rPr lang="en-US" altLang="zh-CN" dirty="0"/>
              <a:t>Spider</a:t>
            </a:r>
            <a:r>
              <a:rPr lang="zh-CN" altLang="en-US" dirty="0"/>
              <a:t>中间件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531709-6527-4797-8A33-0D46C639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21243"/>
              </p:ext>
            </p:extLst>
          </p:nvPr>
        </p:nvGraphicFramePr>
        <p:xfrm>
          <a:off x="684485" y="2206166"/>
          <a:ext cx="11349036" cy="373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9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中间件名称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8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DepthMiddleware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用于跟踪被抓取站点内每个请求的深度。这个中间件能够用于限制爬取的最大深度，同时还能以深度控制爬取优先级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8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HttpErrorMiddleware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筛选出未成功的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响应，可以让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不必处理这些响应，减少性能开销，资源消耗，降低逻辑复杂度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OffsiteMiddleware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过滤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允许域外的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请求，同时允许域清单的子域也被允许通过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RefererMiddleware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根据生成响应的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填充请求的</a:t>
                      </a:r>
                      <a:r>
                        <a:rPr lang="en-US" sz="19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referer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头信息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0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UrlLengthMiddleware</a:t>
                      </a:r>
                      <a:endParaRPr lang="zh-CN" sz="19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筛选出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长度超过</a:t>
                      </a: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URLLENGTH_LIMIT</a:t>
                      </a:r>
                      <a:r>
                        <a:rPr lang="zh-CN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的请求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sz="19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1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3657-CE7B-49A1-B623-41EC99D3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BE1C4-117F-4AE8-8950-DE7896AC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65" y="1968161"/>
            <a:ext cx="11901870" cy="4023360"/>
          </a:xfrm>
        </p:spPr>
        <p:txBody>
          <a:bodyPr>
            <a:noAutofit/>
          </a:bodyPr>
          <a:lstStyle/>
          <a:p>
            <a:pPr marL="361950" indent="-361950"/>
            <a:r>
              <a:rPr lang="zh-CN" altLang="zh-CN" sz="2800" dirty="0"/>
              <a:t>激活下载器中间件组件，需要将其加入到</a:t>
            </a:r>
            <a:r>
              <a:rPr lang="en-US" altLang="zh-CN" sz="2800" dirty="0"/>
              <a:t>settings</a:t>
            </a:r>
            <a:r>
              <a:rPr lang="zh-CN" altLang="zh-CN" sz="2800" dirty="0"/>
              <a:t>脚本下的</a:t>
            </a:r>
            <a:r>
              <a:rPr lang="en-US" altLang="zh-CN" sz="2800" dirty="0"/>
              <a:t>DOWNLOADER_MIDDLEWARES</a:t>
            </a:r>
            <a:r>
              <a:rPr lang="zh-CN" altLang="zh-CN" sz="2800" dirty="0"/>
              <a:t>设置中。这个设置是一个字典（</a:t>
            </a:r>
            <a:r>
              <a:rPr lang="en-US" altLang="zh-CN" sz="2800" dirty="0" err="1"/>
              <a:t>dict</a:t>
            </a:r>
            <a:r>
              <a:rPr lang="zh-CN" altLang="zh-CN" sz="2800" dirty="0"/>
              <a:t>），键为中间件类的路径，值为其中间件的顺序（</a:t>
            </a:r>
            <a:r>
              <a:rPr lang="en-US" altLang="zh-CN" sz="2800" dirty="0"/>
              <a:t>order</a:t>
            </a:r>
            <a:r>
              <a:rPr lang="zh-CN" altLang="zh-CN" sz="2800" dirty="0"/>
              <a:t>），同时会根据顺序值进行排序，最后得到启用中间件的有序列表：第一个中间件最靠近引擎，最后一个中间件最靠近下载器。</a:t>
            </a:r>
            <a:endParaRPr lang="en-US" altLang="zh-CN" sz="2800" dirty="0"/>
          </a:p>
          <a:p>
            <a:pPr marL="361950" indent="-361950"/>
            <a:r>
              <a:rPr lang="zh-CN" altLang="zh-CN" sz="2800" dirty="0"/>
              <a:t>在</a:t>
            </a:r>
            <a:r>
              <a:rPr lang="en-US" altLang="zh-CN" sz="2800" dirty="0"/>
              <a:t>settings</a:t>
            </a:r>
            <a:r>
              <a:rPr lang="zh-CN" altLang="zh-CN" sz="2800" dirty="0"/>
              <a:t>脚本中，对</a:t>
            </a:r>
            <a:r>
              <a:rPr lang="en-US" altLang="zh-CN" sz="2800" dirty="0"/>
              <a:t>DOWNLOADER_MIDDLEWARES</a:t>
            </a:r>
            <a:r>
              <a:rPr lang="zh-CN" altLang="zh-CN" sz="2800" dirty="0"/>
              <a:t>设置进行修改后，会与</a:t>
            </a:r>
            <a:r>
              <a:rPr lang="en-US" altLang="zh-CN" sz="2800" dirty="0"/>
              <a:t>Scrapy</a:t>
            </a:r>
            <a:r>
              <a:rPr lang="zh-CN" altLang="zh-CN" sz="2800" dirty="0"/>
              <a:t>内置的下载器中间件设置</a:t>
            </a:r>
            <a:r>
              <a:rPr lang="en-US" altLang="zh-CN" sz="2800" dirty="0"/>
              <a:t>DOWNLOADER_MIDDLEWARES_BASE</a:t>
            </a:r>
            <a:r>
              <a:rPr lang="zh-CN" altLang="zh-CN" sz="2800" dirty="0"/>
              <a:t>合并，但并不会覆盖。若要取消</a:t>
            </a:r>
            <a:r>
              <a:rPr lang="en-US" altLang="zh-CN" sz="2800" dirty="0"/>
              <a:t>Scrapy</a:t>
            </a:r>
            <a:r>
              <a:rPr lang="zh-CN" altLang="zh-CN" sz="2800" dirty="0"/>
              <a:t>默认在</a:t>
            </a:r>
            <a:r>
              <a:rPr lang="en-US" altLang="zh-CN" sz="2800" dirty="0"/>
              <a:t>DOWNLOADER_MIDDLEWARES_BASE</a:t>
            </a:r>
            <a:r>
              <a:rPr lang="zh-CN" altLang="zh-CN" sz="2800" dirty="0"/>
              <a:t>打开的下载器中间件，可在</a:t>
            </a:r>
            <a:r>
              <a:rPr lang="en-US" altLang="zh-CN" sz="2800" dirty="0"/>
              <a:t>DOWNLOADER_MIDDLEWARES</a:t>
            </a:r>
            <a:r>
              <a:rPr lang="zh-CN" altLang="zh-CN" sz="2800" dirty="0"/>
              <a:t>中将该中间件的值设置为</a:t>
            </a:r>
            <a:r>
              <a:rPr lang="en-US" altLang="zh-CN" sz="2800" dirty="0"/>
              <a:t>0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114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3657-CE7B-49A1-B623-41EC99D3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BE1C4-117F-4AE8-8950-DE7896AC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22" y="1863029"/>
            <a:ext cx="11676936" cy="4446331"/>
          </a:xfrm>
        </p:spPr>
        <p:txBody>
          <a:bodyPr>
            <a:noAutofit/>
          </a:bodyPr>
          <a:lstStyle/>
          <a:p>
            <a:pPr marL="361950" indent="-361950"/>
            <a:r>
              <a:rPr lang="zh-CN" altLang="zh-CN" sz="2800" dirty="0"/>
              <a:t>激活</a:t>
            </a:r>
            <a:r>
              <a:rPr lang="en-US" altLang="zh-CN" sz="2800" dirty="0"/>
              <a:t>Spider</a:t>
            </a:r>
            <a:r>
              <a:rPr lang="zh-CN" altLang="zh-CN" sz="2800" dirty="0"/>
              <a:t>中间件组件基本与激活下载器中间件相同，需要将定制的</a:t>
            </a:r>
            <a:r>
              <a:rPr lang="en-US" altLang="zh-CN" sz="2800" dirty="0"/>
              <a:t>Spider</a:t>
            </a:r>
            <a:r>
              <a:rPr lang="zh-CN" altLang="zh-CN" sz="2800" dirty="0"/>
              <a:t>中间件加入到</a:t>
            </a:r>
            <a:r>
              <a:rPr lang="en-US" altLang="zh-CN" sz="2800" dirty="0"/>
              <a:t>settings</a:t>
            </a:r>
            <a:r>
              <a:rPr lang="zh-CN" altLang="zh-CN" sz="2800" dirty="0"/>
              <a:t>脚本下的</a:t>
            </a:r>
            <a:r>
              <a:rPr lang="en-US" altLang="zh-CN" sz="2800" dirty="0"/>
              <a:t>SPIDER_MIDDLEWARES</a:t>
            </a:r>
            <a:r>
              <a:rPr lang="zh-CN" altLang="zh-CN" sz="2800" dirty="0"/>
              <a:t>设置中。这个设置是一个字典（</a:t>
            </a:r>
            <a:r>
              <a:rPr lang="en-US" altLang="zh-CN" sz="2800" dirty="0" err="1"/>
              <a:t>dict</a:t>
            </a:r>
            <a:r>
              <a:rPr lang="zh-CN" altLang="zh-CN" sz="2800" dirty="0"/>
              <a:t>），键为中间件类的路径，值为其中间件的顺序（</a:t>
            </a:r>
            <a:r>
              <a:rPr lang="en-US" altLang="zh-CN" sz="2800" dirty="0"/>
              <a:t>order</a:t>
            </a:r>
            <a:r>
              <a:rPr lang="zh-CN" altLang="zh-CN" sz="2800" dirty="0"/>
              <a:t>），同时会根据顺序值进行排序，最后得到启用中间件的有序列表：第一个中间件最靠近引擎，最后一个中间件最靠近</a:t>
            </a:r>
            <a:r>
              <a:rPr lang="en-US" altLang="zh-CN" sz="2800" dirty="0"/>
              <a:t>Spiders</a:t>
            </a:r>
            <a:r>
              <a:rPr lang="zh-CN" altLang="zh-CN" sz="2800" dirty="0"/>
              <a:t>。</a:t>
            </a:r>
          </a:p>
          <a:p>
            <a:pPr marL="361950" indent="-361950"/>
            <a:r>
              <a:rPr lang="zh-CN" altLang="zh-CN" sz="2800" dirty="0"/>
              <a:t>另外，针对</a:t>
            </a:r>
            <a:r>
              <a:rPr lang="en-US" altLang="zh-CN" sz="2800" dirty="0"/>
              <a:t>Spider</a:t>
            </a:r>
            <a:r>
              <a:rPr lang="zh-CN" altLang="zh-CN" sz="2800" dirty="0"/>
              <a:t>中间件，</a:t>
            </a:r>
            <a:r>
              <a:rPr lang="en-US" altLang="zh-CN" sz="2800" dirty="0"/>
              <a:t>Scrapy</a:t>
            </a:r>
            <a:r>
              <a:rPr lang="zh-CN" altLang="zh-CN" sz="2800" dirty="0"/>
              <a:t>同样内置了中间件配置</a:t>
            </a:r>
            <a:r>
              <a:rPr lang="en-US" altLang="zh-CN" sz="2800" dirty="0"/>
              <a:t>SPIDER_MIDDLEWARES_BASE</a:t>
            </a:r>
            <a:r>
              <a:rPr lang="zh-CN" altLang="zh-CN" sz="2800" dirty="0"/>
              <a:t>，该设置也不能覆盖，在启用时还是会结合</a:t>
            </a:r>
            <a:r>
              <a:rPr lang="en-US" altLang="zh-CN" sz="2800" dirty="0"/>
              <a:t>SPIDER_MIDDLEWARES</a:t>
            </a:r>
            <a:r>
              <a:rPr lang="zh-CN" altLang="zh-CN" sz="2800" dirty="0"/>
              <a:t>设置。若要取消</a:t>
            </a:r>
            <a:r>
              <a:rPr lang="en-US" altLang="zh-CN" sz="2800" dirty="0"/>
              <a:t>Scrapy</a:t>
            </a:r>
            <a:r>
              <a:rPr lang="zh-CN" altLang="zh-CN" sz="2800" dirty="0"/>
              <a:t>默认在</a:t>
            </a:r>
            <a:r>
              <a:rPr lang="en-US" altLang="zh-CN" sz="2800" dirty="0"/>
              <a:t>SPIDER_MIDDLEWARES_BASE</a:t>
            </a:r>
            <a:r>
              <a:rPr lang="zh-CN" altLang="zh-CN" sz="2800" dirty="0"/>
              <a:t>打开的</a:t>
            </a:r>
            <a:r>
              <a:rPr lang="en-US" altLang="zh-CN" sz="2800" dirty="0"/>
              <a:t>Spider</a:t>
            </a:r>
            <a:r>
              <a:rPr lang="zh-CN" altLang="zh-CN" sz="2800" dirty="0"/>
              <a:t>中间件，同样需要在</a:t>
            </a:r>
            <a:r>
              <a:rPr lang="en-US" altLang="zh-CN" sz="2800" dirty="0"/>
              <a:t>SPIDER_MIDDLEWARES</a:t>
            </a:r>
            <a:r>
              <a:rPr lang="zh-CN" altLang="zh-CN" sz="2800" dirty="0"/>
              <a:t>设置中将中间件的值设置为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835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DDA33-D8FE-4E80-9C26-C7B0DC63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scrapy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3D237-8405-4467-AB17-0F90F64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6" y="1779902"/>
            <a:ext cx="9996056" cy="4529458"/>
          </a:xfrm>
        </p:spPr>
        <p:txBody>
          <a:bodyPr/>
          <a:lstStyle/>
          <a:p>
            <a:r>
              <a:rPr lang="zh-CN" altLang="en-US" dirty="0"/>
              <a:t>按如下步骤进行：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调出</a:t>
            </a:r>
            <a:r>
              <a:rPr lang="en-US" altLang="zh-CN" sz="3200" dirty="0" err="1"/>
              <a:t>cmd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pip install wheel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pip install </a:t>
            </a:r>
            <a:r>
              <a:rPr lang="en-US" altLang="zh-CN" sz="3200" dirty="0" err="1"/>
              <a:t>lxml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pip install twisted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pip install pywin32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pip install scrapy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3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Scrapy</a:t>
            </a:r>
            <a:r>
              <a:rPr lang="zh-CN" altLang="en-US" dirty="0"/>
              <a:t>组件功能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07CCEB-333A-4D05-9E0B-6ED16DE1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15" y="1793877"/>
            <a:ext cx="10987162" cy="46460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/>
          </a:p>
          <a:p>
            <a:pPr marL="0" indent="0">
              <a:buNone/>
              <a:defRPr/>
            </a:pPr>
            <a:r>
              <a:rPr lang="en-US" altLang="zh-CN" sz="2800" dirty="0"/>
              <a:t>	</a:t>
            </a:r>
            <a:r>
              <a:rPr lang="zh-CN" altLang="zh-CN" sz="2800" dirty="0"/>
              <a:t>引擎负责控制数据流在系统所有组件中的流向，并在不同的条件时触发相对应的事件。这个组件相当于爬虫的“大脑”，是整个爬虫的调度中心。</a:t>
            </a:r>
          </a:p>
          <a:p>
            <a:pPr marL="514350" lvl="3" indent="-51435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2"/>
              <a:defRPr/>
            </a:pP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调度器（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	</a:t>
            </a:r>
            <a:r>
              <a:rPr lang="zh-CN" altLang="zh-CN" sz="2800" dirty="0"/>
              <a:t>调度器从引擎接受请求并将它们加入队列，以便之后引擎需要它们时提供给引擎。初始爬取的</a:t>
            </a:r>
            <a:r>
              <a:rPr lang="en-US" altLang="zh-CN" sz="2800" dirty="0"/>
              <a:t>URL</a:t>
            </a:r>
            <a:r>
              <a:rPr lang="zh-CN" altLang="zh-CN" sz="2800" dirty="0"/>
              <a:t>和后续在网页中获取的待爬取的</a:t>
            </a:r>
            <a:r>
              <a:rPr lang="en-US" altLang="zh-CN" sz="2800" dirty="0"/>
              <a:t>URL</a:t>
            </a:r>
            <a:r>
              <a:rPr lang="zh-CN" altLang="zh-CN" sz="2800" dirty="0"/>
              <a:t>都将放入调度器中，等待爬取，同时调度器会自动去除重复的</a:t>
            </a:r>
            <a:r>
              <a:rPr lang="en-US" altLang="zh-CN" sz="2800" dirty="0"/>
              <a:t>URL</a:t>
            </a:r>
            <a:r>
              <a:rPr lang="zh-CN" altLang="zh-CN" sz="2800" dirty="0"/>
              <a:t>。如果特定的</a:t>
            </a:r>
            <a:r>
              <a:rPr lang="en-US" altLang="zh-CN" sz="2800" dirty="0"/>
              <a:t>URL</a:t>
            </a:r>
            <a:r>
              <a:rPr lang="zh-CN" altLang="zh-CN" sz="2800" dirty="0"/>
              <a:t>不需要去重也可以通过设置实现，如</a:t>
            </a:r>
            <a:r>
              <a:rPr lang="en-US" altLang="zh-CN" sz="2800" dirty="0"/>
              <a:t>post</a:t>
            </a:r>
            <a:r>
              <a:rPr lang="zh-CN" altLang="zh-CN" sz="2800" dirty="0"/>
              <a:t>请求的</a:t>
            </a:r>
            <a:r>
              <a:rPr lang="en-US" altLang="zh-CN" sz="2800" dirty="0"/>
              <a:t>URL</a:t>
            </a:r>
            <a:r>
              <a:rPr lang="zh-CN" altLang="zh-CN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97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组件功能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5A5E7C1A-B29C-4959-BD6A-7D8C586C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95" y="1666741"/>
            <a:ext cx="10987162" cy="4968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下载器（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Downloader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/>
          </a:p>
          <a:p>
            <a:pPr marL="0" indent="0"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下载器的主要功能是获取网页内容，提供给引擎和</a:t>
            </a:r>
            <a:r>
              <a:rPr lang="en-US" altLang="zh-CN" sz="2800" dirty="0"/>
              <a:t>Spiders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marL="514350" lvl="3" indent="-51435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4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Spiders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	Spiders</a:t>
            </a:r>
            <a:r>
              <a:rPr lang="zh-CN" altLang="en-US" sz="2800" dirty="0"/>
              <a:t>是</a:t>
            </a:r>
            <a:r>
              <a:rPr lang="en-US" altLang="zh-CN" sz="2800" dirty="0"/>
              <a:t>Scrapy</a:t>
            </a:r>
            <a:r>
              <a:rPr lang="zh-CN" altLang="en-US" sz="2800" dirty="0"/>
              <a:t>用户编写用于分析响应，并提取</a:t>
            </a:r>
            <a:r>
              <a:rPr lang="en-US" altLang="zh-CN" sz="2800" dirty="0"/>
              <a:t>Items</a:t>
            </a:r>
            <a:r>
              <a:rPr lang="zh-CN" altLang="en-US" sz="2800" dirty="0"/>
              <a:t>或额外跟进的</a:t>
            </a:r>
            <a:r>
              <a:rPr lang="en-US" altLang="zh-CN" sz="2800" dirty="0"/>
              <a:t>URL</a:t>
            </a:r>
            <a:r>
              <a:rPr lang="zh-CN" altLang="en-US" sz="2800" dirty="0"/>
              <a:t>的一个类。每个</a:t>
            </a:r>
            <a:r>
              <a:rPr lang="en-US" altLang="zh-CN" sz="2800" dirty="0"/>
              <a:t>Spider</a:t>
            </a:r>
            <a:r>
              <a:rPr lang="zh-CN" altLang="en-US" sz="2800" dirty="0"/>
              <a:t>负责处理一个（一些）特定网站。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实体管道（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Pipelines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800" dirty="0"/>
              <a:t>	Item Pipelines</a:t>
            </a:r>
            <a:r>
              <a:rPr lang="zh-CN" altLang="en-US" sz="2800" dirty="0"/>
              <a:t>主要功能是处理被</a:t>
            </a:r>
            <a:r>
              <a:rPr lang="en-US" altLang="zh-CN" sz="2800" dirty="0"/>
              <a:t>Spiders</a:t>
            </a:r>
            <a:r>
              <a:rPr lang="zh-CN" altLang="en-US" sz="2800" dirty="0"/>
              <a:t>提取出来的</a:t>
            </a:r>
            <a:r>
              <a:rPr lang="en-US" altLang="zh-CN" sz="2800" dirty="0"/>
              <a:t>Items</a:t>
            </a:r>
            <a:r>
              <a:rPr lang="zh-CN" altLang="en-US" sz="2800" dirty="0"/>
              <a:t>。典型的处理有清理、验证及持久化（例如存取到数据库中）。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F689-9DE2-4203-8D2C-68BA1DD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组件功能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9751889C-7675-4AD1-988D-67774E542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15" y="1793877"/>
            <a:ext cx="10987162" cy="46460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下载器中间件（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Downloader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Middlewares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/>
          </a:p>
          <a:p>
            <a:pPr marL="0" indent="0">
              <a:buNone/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下载器中间件是一组在引擎及下载器之间的特定钩子（</a:t>
            </a:r>
            <a:r>
              <a:rPr lang="en-US" altLang="zh-CN" sz="2800" dirty="0"/>
              <a:t>specific hook</a:t>
            </a:r>
            <a:r>
              <a:rPr lang="zh-CN" altLang="en-US" sz="2800" dirty="0"/>
              <a:t>），主要功能是处理下载器传递给引擎的响应（</a:t>
            </a:r>
            <a:r>
              <a:rPr lang="en-US" altLang="zh-CN" sz="2800" dirty="0"/>
              <a:t>response</a:t>
            </a:r>
            <a:r>
              <a:rPr lang="zh-CN" altLang="en-US" sz="2800" dirty="0"/>
              <a:t>）。其提供了一个简便的机制，通过插入自定义代码来扩展</a:t>
            </a:r>
            <a:r>
              <a:rPr lang="en-US" altLang="zh-CN" sz="2800" dirty="0"/>
              <a:t>Scrapy</a:t>
            </a:r>
            <a:r>
              <a:rPr lang="zh-CN" altLang="en-US" sz="2800" dirty="0"/>
              <a:t>功能。通过设置下载器中间件可以实现爬虫自动更换</a:t>
            </a:r>
            <a:r>
              <a:rPr lang="en-US" altLang="zh-CN" sz="2800" dirty="0"/>
              <a:t>user-agent</a:t>
            </a:r>
            <a:r>
              <a:rPr lang="zh-CN" altLang="en-US" sz="2800" dirty="0"/>
              <a:t>、</a:t>
            </a:r>
            <a:r>
              <a:rPr lang="en-US" altLang="zh-CN" sz="2800" dirty="0"/>
              <a:t>IP</a:t>
            </a:r>
            <a:r>
              <a:rPr lang="zh-CN" altLang="en-US" sz="2800" dirty="0"/>
              <a:t>等功能。</a:t>
            </a:r>
          </a:p>
          <a:p>
            <a:pPr marL="514350" lvl="3" indent="-51435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7"/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Middlewares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800" dirty="0"/>
              <a:t>	Spider</a:t>
            </a:r>
            <a:r>
              <a:rPr lang="zh-CN" altLang="en-US" sz="2800" dirty="0"/>
              <a:t>中间件是一组在引擎及</a:t>
            </a:r>
            <a:r>
              <a:rPr lang="en-US" altLang="zh-CN" sz="2800" dirty="0"/>
              <a:t>Spiders</a:t>
            </a:r>
            <a:r>
              <a:rPr lang="zh-CN" altLang="en-US" sz="2800" dirty="0"/>
              <a:t>之间的特定钩子（</a:t>
            </a:r>
            <a:r>
              <a:rPr lang="en-US" altLang="zh-CN" sz="2800" dirty="0"/>
              <a:t>specific hook</a:t>
            </a:r>
            <a:r>
              <a:rPr lang="zh-CN" altLang="en-US" sz="2800" dirty="0"/>
              <a:t>），主要功能是处理</a:t>
            </a:r>
            <a:r>
              <a:rPr lang="en-US" altLang="zh-CN" sz="2800" dirty="0"/>
              <a:t>Spiders</a:t>
            </a:r>
            <a:r>
              <a:rPr lang="zh-CN" altLang="en-US" sz="2800" dirty="0"/>
              <a:t>的输入（响应）和输出（</a:t>
            </a:r>
            <a:r>
              <a:rPr lang="en-US" altLang="zh-CN" sz="2800" dirty="0"/>
              <a:t>Items</a:t>
            </a:r>
            <a:r>
              <a:rPr lang="zh-CN" altLang="en-US" sz="2800" dirty="0"/>
              <a:t>及请求）。其提供了一个简便的机制，通过插入自定义代码来扩展</a:t>
            </a:r>
            <a:r>
              <a:rPr lang="en-US" altLang="zh-CN" sz="2800" dirty="0"/>
              <a:t>Scrapy</a:t>
            </a:r>
            <a:r>
              <a:rPr lang="zh-CN" altLang="en-US" sz="2800" dirty="0"/>
              <a:t>功能。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031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架构概览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78DCE7-018B-4D72-AB7A-F9EA1F36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C5A6D9C-8481-41B7-9802-8AD393F43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9440" y="1660100"/>
            <a:ext cx="7741553" cy="51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738" y="1789681"/>
            <a:ext cx="11491738" cy="45524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数据流在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Scrapy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中由执行引擎控制，其基本步骤流程如下。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引擎打开一个网站，找到处理该网站的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，并向该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请求第一个要爬取的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URL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引擎将爬取请求转发给调度器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调度指挥进行下一步。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引擎向调度器获取下一个要爬取的请求。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调度器返回下一个要爬取的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URL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给引擎，引擎将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URL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通过下载中间件（请求方向）转发给下载器</a:t>
            </a:r>
          </a:p>
        </p:txBody>
      </p:sp>
    </p:spTree>
    <p:extLst>
      <p:ext uri="{BB962C8B-B14F-4D97-AF65-F5344CB8AC3E}">
        <p14:creationId xmlns:p14="http://schemas.microsoft.com/office/powerpoint/2010/main" val="30202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416" y="1760342"/>
            <a:ext cx="11652487" cy="4591560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一旦网页下载完毕，下载器生成一个该网页的响应，并将其通过下载中间件（返回响应方向）发送给引擎。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引擎从下载器中接收到响应并通过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中间件（输入方向）发送给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处理。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处理响应并返回爬取到的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Items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及（跟进）新的请求给引擎。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引擎将（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返回的）爬取到的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Items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Item Pipeline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，将（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Spiders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返回的）请求给调度器。</a:t>
            </a:r>
          </a:p>
          <a:p>
            <a:pPr marL="362822" marR="0" lvl="0" indent="-362822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032089"/>
              </a:buClr>
              <a:buSzTx/>
              <a:buFont typeface="+mj-lt"/>
              <a:buAutoNum type="arabicPeriod" startAt="5"/>
              <a:tabLst/>
              <a:defRPr/>
            </a:pP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从第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步重复直到调度器中没有更多的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URL</a:t>
            </a:r>
            <a:r>
              <a:rPr kumimoji="1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请求，引擎关闭该网站。</a:t>
            </a:r>
          </a:p>
          <a:p>
            <a:pPr marL="0" indent="0">
              <a:buNone/>
            </a:pP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1427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6506</TotalTime>
  <Words>2549</Words>
  <Application>Microsoft Office PowerPoint</Application>
  <PresentationFormat>宽屏</PresentationFormat>
  <Paragraphs>250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-apple-system</vt:lpstr>
      <vt:lpstr>等线</vt:lpstr>
      <vt:lpstr>华文仿宋</vt:lpstr>
      <vt:lpstr>微软雅黑</vt:lpstr>
      <vt:lpstr>微软雅黑</vt:lpstr>
      <vt:lpstr>Arial</vt:lpstr>
      <vt:lpstr>Calibri</vt:lpstr>
      <vt:lpstr>Tw Cen MT</vt:lpstr>
      <vt:lpstr>Tw Cen MT Condensed</vt:lpstr>
      <vt:lpstr>verdana</vt:lpstr>
      <vt:lpstr>Wingdings</vt:lpstr>
      <vt:lpstr>Wingdings 3</vt:lpstr>
      <vt:lpstr>主题2</vt:lpstr>
      <vt:lpstr>爬虫入门—Scrapy简介</vt:lpstr>
      <vt:lpstr>什么是Scrapy</vt:lpstr>
      <vt:lpstr>安装scrapy</vt:lpstr>
      <vt:lpstr>Scrapy组件功能</vt:lpstr>
      <vt:lpstr>Scrapy组件功能</vt:lpstr>
      <vt:lpstr>Scrapy组件功能</vt:lpstr>
      <vt:lpstr>Scrapy架构概览</vt:lpstr>
      <vt:lpstr>Scrapy数据流</vt:lpstr>
      <vt:lpstr>Scrapy数据流</vt:lpstr>
      <vt:lpstr>Scrapy命令</vt:lpstr>
      <vt:lpstr>Scrapy命令</vt:lpstr>
      <vt:lpstr>例：SCRAPy爬取数据</vt:lpstr>
      <vt:lpstr>例：SCRAPy爬取数据</vt:lpstr>
      <vt:lpstr>例：SCRAPy爬取数据</vt:lpstr>
      <vt:lpstr>例：SCRAPy爬取数据</vt:lpstr>
      <vt:lpstr>例：SCRAPy爬取数据</vt:lpstr>
      <vt:lpstr>例：SCRAPy爬取数据</vt:lpstr>
      <vt:lpstr>例：SCRAPy爬取数据</vt:lpstr>
      <vt:lpstr>例：SCRAPy爬取数据</vt:lpstr>
      <vt:lpstr>例：SCRAPy爬取数据</vt:lpstr>
      <vt:lpstr>例：SCRAPy爬取数据</vt:lpstr>
      <vt:lpstr>定制下载器中间件</vt:lpstr>
      <vt:lpstr>Scrapy框架内置的下载器中间件</vt:lpstr>
      <vt:lpstr>Scrapy框架内置的下载器中间件</vt:lpstr>
      <vt:lpstr>Scrapy框架内置的Spider中间件</vt:lpstr>
      <vt:lpstr>激活中间件</vt:lpstr>
      <vt:lpstr>激活中间件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120</cp:revision>
  <dcterms:created xsi:type="dcterms:W3CDTF">2020-05-26T06:10:45Z</dcterms:created>
  <dcterms:modified xsi:type="dcterms:W3CDTF">2022-04-20T05:07:13Z</dcterms:modified>
</cp:coreProperties>
</file>