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84" r:id="rId3"/>
    <p:sldId id="260" r:id="rId4"/>
    <p:sldId id="285" r:id="rId5"/>
    <p:sldId id="286" r:id="rId6"/>
    <p:sldId id="287" r:id="rId7"/>
    <p:sldId id="297" r:id="rId8"/>
    <p:sldId id="29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9" r:id="rId17"/>
    <p:sldId id="296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085"/>
    <a:srgbClr val="C8D6E8"/>
    <a:srgbClr val="B4C7E7"/>
    <a:srgbClr val="7199AF"/>
    <a:srgbClr val="C3C8CC"/>
    <a:srgbClr val="94AAB7"/>
    <a:srgbClr val="C3C9CD"/>
    <a:srgbClr val="DDE4E8"/>
    <a:srgbClr val="E6EEF3"/>
    <a:srgbClr val="EE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38AE0285-9929-4052-BA43-11373D386BB6}" type="datetimeFigureOut">
              <a:rPr lang="zh-CN" altLang="en-US" smtClean="0"/>
              <a:pPr/>
              <a:t>2020/12/28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67F7FCA-FDDE-490C-A899-7F74B4200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1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F7FCA-FDDE-490C-A899-7F74B4200DE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463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5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29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28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60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9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64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2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9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0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3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59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2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7FCA-FDDE-490C-A899-7F74B4200D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92B0D-067C-4EC0-AA3B-A620F2370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4A5CA4-A5A9-4AA7-BDC4-1A01464F9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DE608-41E6-4E29-9D22-BF8D4B21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9F8B5-225C-4DF7-9788-737D5AB5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6D3FF-EE56-4774-9CE0-D4F3819B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87F7A-2474-44CB-8FF9-BB4A1845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333B8-97BB-489F-B446-47646656C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F17C-0791-41B6-A5FE-95C9136A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D8928-DF8C-4325-A8B8-333A1F1C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8FAE6-8171-47F9-89F0-8EB412F3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0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11791-B2D3-417E-974F-C14A81E0A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8598AF-3ED4-42F5-8037-DB65E8305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B3673-B5B6-48EB-ACB6-14CFB24B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D7C36-FEE1-4743-8FF9-C0B8E0AF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B4571-A1C9-460B-B560-B4E52686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4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8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70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30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CF3B-9D45-4083-AD49-F1B90C0A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62519-6ED1-4295-9BDF-BD7E68A8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88D21-CD53-483A-A7C0-7EECC2FD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337CB-53C0-4BE4-8DE7-CFDB40D1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544B9-5D13-4A25-B77D-8C3E23B2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8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3311-41EF-4BA7-ABD3-06EA81D4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7DA23-29B3-4D62-8944-57D0D19B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E0F55-6EBD-4326-9417-EB74C89F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7C574-436B-4B92-8A2C-7CEFF3E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3AB73-ADEA-456C-8376-2121DBCC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BC56F-E83A-4277-90C0-7C297E46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C5248-B524-49F3-8EF1-40D157292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F336B-3F99-4C8F-BF56-F884EA96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51A04-E5FC-47DF-9550-4143C036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962BB-212C-4D3E-99A9-4010FA87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449F6-97BF-4A31-A4A9-4FA3F05D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5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EDCF6-0A5B-4A4C-96D0-F5F507B1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AB38F-93FE-4F88-9BCE-B04AAF9A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91C91-3BB2-4544-AF0D-CED0DC1FA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E4638-7B0B-40F6-B1D4-96024974A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C974D8-3A6D-417A-AEAC-047ECED84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4A4361-095E-416B-8C51-504FA55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9C4AA-D5F0-4729-939D-4B5B3D02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F8A806-4677-4E3B-AF74-BAF4050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37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A777B-80F3-4B6F-BC27-6938AB2F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FA19C5-6EA7-40BA-874F-43AF9E03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0699ED-0BDF-4382-9BF4-ABB16711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3FB814-C321-4F74-AD16-8193ABF8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CB729-A2D5-4D31-AECE-EF6CC0A8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E9F677-276E-4D39-8DC1-67B7EDDC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A5634-65C7-41C2-B595-77AB8B6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5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7459D-BA63-43EA-BD38-815C5785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A0A11-8B97-4820-84B9-53C6085B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B8BA1-CD2A-4889-BF88-6F5DDD121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0AB9B-C2CB-4A53-84AB-7B263CD1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D733A-7B8D-426E-BAE8-DD521246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01195-4225-40E5-B1AC-1DCF0F92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E8896-3749-4B41-A8CF-115D7042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A7D413-CD20-47D5-894D-6A43D1860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09C10-89E2-4A02-A610-16FD25519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39C5A-CD71-498F-BE6F-5C3C3EE0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51B-BA4A-42E3-82E2-7F63D49BDEF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44109-FCE2-4544-9876-6BE45DC1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F5E1E-2C42-4BC8-AA17-05652F6C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B436-16D9-4C5C-B15C-83D3D1964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6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17F0A-B442-4BC2-8109-666F244C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6FC90-44AD-48B5-978F-FED1161BE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CA8D6-3670-4DF3-8A5C-4C51163E1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A27E251B-BA4A-42E3-82E2-7F63D49BDEF8}" type="datetimeFigureOut">
              <a:rPr lang="zh-CN" altLang="en-US" smtClean="0"/>
              <a:pPr/>
              <a:t>2020/12/28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354CC-083F-4C93-9CE4-B4B4AC834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317C5-8E35-4FB3-8836-56C271ECE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E21B436-16D9-4C5C-B15C-83D3D19640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5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E320BCD-63B3-4EF0-97E4-2FC27E2C3089}"/>
              </a:ext>
            </a:extLst>
          </p:cNvPr>
          <p:cNvGrpSpPr/>
          <p:nvPr/>
        </p:nvGrpSpPr>
        <p:grpSpPr>
          <a:xfrm>
            <a:off x="4888088" y="1941689"/>
            <a:ext cx="7303912" cy="3872089"/>
            <a:chOff x="4888088" y="1941689"/>
            <a:chExt cx="7303912" cy="387208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EF4263D-88AF-41AF-A657-CC98E4D67DF2}"/>
                </a:ext>
              </a:extLst>
            </p:cNvPr>
            <p:cNvGrpSpPr/>
            <p:nvPr/>
          </p:nvGrpSpPr>
          <p:grpSpPr>
            <a:xfrm>
              <a:off x="4888088" y="2350722"/>
              <a:ext cx="7303912" cy="2156557"/>
              <a:chOff x="4888088" y="2328586"/>
              <a:chExt cx="7303912" cy="2156557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64FF8D-F840-4F6C-A2A9-CA5735C41E7B}"/>
                  </a:ext>
                </a:extLst>
              </p:cNvPr>
              <p:cNvSpPr txBox="1"/>
              <p:nvPr/>
            </p:nvSpPr>
            <p:spPr>
              <a:xfrm>
                <a:off x="5418666" y="2328586"/>
                <a:ext cx="2551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1" u="none" strike="noStrike" kern="1200" cap="none" spc="300" normalizeH="0" baseline="0" noProof="0" dirty="0" smtClean="0">
                    <a:ln>
                      <a:noFill/>
                    </a:ln>
                    <a:solidFill>
                      <a:srgbClr val="4B7085"/>
                    </a:solidFill>
                    <a:effectLst/>
                    <a:uLnTx/>
                    <a:uFillTx/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2030</a:t>
                </a:r>
                <a:endParaRPr kumimoji="0" lang="zh-CN" altLang="en-US" sz="3600" b="0" i="1" u="none" strike="noStrike" kern="1200" cap="none" spc="300" normalizeH="0" baseline="0" noProof="0" dirty="0">
                  <a:ln>
                    <a:noFill/>
                  </a:ln>
                  <a:solidFill>
                    <a:srgbClr val="4B7085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E5F3623-4572-4BB6-B0D2-120B0E482FE8}"/>
                  </a:ext>
                </a:extLst>
              </p:cNvPr>
              <p:cNvSpPr/>
              <p:nvPr/>
            </p:nvSpPr>
            <p:spPr>
              <a:xfrm>
                <a:off x="4888089" y="2889956"/>
                <a:ext cx="7303911" cy="1240598"/>
              </a:xfrm>
              <a:custGeom>
                <a:avLst/>
                <a:gdLst>
                  <a:gd name="connsiteX0" fmla="*/ 0 w 6716889"/>
                  <a:gd name="connsiteY0" fmla="*/ 0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0 w 6716889"/>
                  <a:gd name="connsiteY4" fmla="*/ 0 h 1557866"/>
                  <a:gd name="connsiteX0" fmla="*/ 790222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90222 w 6716889"/>
                  <a:gd name="connsiteY4" fmla="*/ 11288 h 1557866"/>
                  <a:gd name="connsiteX0" fmla="*/ 925689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925689 w 6716889"/>
                  <a:gd name="connsiteY4" fmla="*/ 11288 h 1557866"/>
                  <a:gd name="connsiteX0" fmla="*/ 790222 w 6716889"/>
                  <a:gd name="connsiteY0" fmla="*/ 11288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90222 w 6716889"/>
                  <a:gd name="connsiteY4" fmla="*/ 11288 h 1557866"/>
                  <a:gd name="connsiteX0" fmla="*/ 711200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711200 w 6716889"/>
                  <a:gd name="connsiteY4" fmla="*/ 22577 h 1557866"/>
                  <a:gd name="connsiteX0" fmla="*/ 575734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575734 w 6716889"/>
                  <a:gd name="connsiteY4" fmla="*/ 22577 h 1557866"/>
                  <a:gd name="connsiteX0" fmla="*/ 541867 w 6716889"/>
                  <a:gd name="connsiteY0" fmla="*/ 22577 h 1557866"/>
                  <a:gd name="connsiteX1" fmla="*/ 6716889 w 6716889"/>
                  <a:gd name="connsiteY1" fmla="*/ 0 h 1557866"/>
                  <a:gd name="connsiteX2" fmla="*/ 6716889 w 6716889"/>
                  <a:gd name="connsiteY2" fmla="*/ 1557866 h 1557866"/>
                  <a:gd name="connsiteX3" fmla="*/ 0 w 6716889"/>
                  <a:gd name="connsiteY3" fmla="*/ 1557866 h 1557866"/>
                  <a:gd name="connsiteX4" fmla="*/ 541867 w 6716889"/>
                  <a:gd name="connsiteY4" fmla="*/ 22577 h 1557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6889" h="1557866">
                    <a:moveTo>
                      <a:pt x="541867" y="22577"/>
                    </a:moveTo>
                    <a:lnTo>
                      <a:pt x="6716889" y="0"/>
                    </a:lnTo>
                    <a:lnTo>
                      <a:pt x="6716889" y="1557866"/>
                    </a:lnTo>
                    <a:lnTo>
                      <a:pt x="0" y="1557866"/>
                    </a:lnTo>
                    <a:lnTo>
                      <a:pt x="541867" y="22577"/>
                    </a:lnTo>
                    <a:close/>
                  </a:path>
                </a:pathLst>
              </a:custGeom>
              <a:solidFill>
                <a:srgbClr val="4B7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印品黑体" panose="00000500000000000000" pitchFamily="2" charset="-122"/>
                  <a:ea typeface="印品黑体" panose="00000500000000000000" pitchFamily="2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7A7D9E-75AD-4D75-8E8A-F9CC8C99A15E}"/>
                  </a:ext>
                </a:extLst>
              </p:cNvPr>
              <p:cNvSpPr txBox="1"/>
              <p:nvPr/>
            </p:nvSpPr>
            <p:spPr>
              <a:xfrm>
                <a:off x="5418666" y="3059879"/>
                <a:ext cx="61298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5400" dirty="0">
                    <a:solidFill>
                      <a:srgbClr val="EEF2F4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商</a:t>
                </a:r>
                <a:r>
                  <a:rPr lang="zh-CN" altLang="en-US" sz="5400" dirty="0" smtClean="0">
                    <a:solidFill>
                      <a:srgbClr val="EEF2F4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务汇报</a:t>
                </a:r>
                <a:r>
                  <a:rPr kumimoji="0" lang="en-US" altLang="zh-CN" sz="5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EEF2F4"/>
                    </a:solidFill>
                    <a:effectLst/>
                    <a:uLnTx/>
                    <a:uFillTx/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PPT</a:t>
                </a: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EF2F4"/>
                    </a:solidFill>
                    <a:effectLst/>
                    <a:uLnTx/>
                    <a:uFillTx/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模板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8D75EB-F936-4B57-9BE3-75586A727914}"/>
                  </a:ext>
                </a:extLst>
              </p:cNvPr>
              <p:cNvSpPr txBox="1"/>
              <p:nvPr/>
            </p:nvSpPr>
            <p:spPr>
              <a:xfrm>
                <a:off x="4888088" y="4115811"/>
                <a:ext cx="73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1800" normalizeH="0" baseline="0" noProof="0" dirty="0">
                    <a:ln>
                      <a:noFill/>
                    </a:ln>
                    <a:solidFill>
                      <a:srgbClr val="4B7085"/>
                    </a:solidFill>
                    <a:effectLst/>
                    <a:uLnTx/>
                    <a:uFillTx/>
                    <a:latin typeface="印品黑体" panose="00000500000000000000" pitchFamily="2" charset="-122"/>
                    <a:ea typeface="印品黑体" panose="00000500000000000000" pitchFamily="2" charset="-122"/>
                    <a:cs typeface="+mn-cs"/>
                  </a:rPr>
                  <a:t>DESIGNED BY ALONIC</a:t>
                </a:r>
                <a:endParaRPr kumimoji="0" lang="zh-CN" altLang="en-US" sz="1800" b="0" i="1" u="none" strike="noStrike" kern="1200" cap="none" spc="1800" normalizeH="0" baseline="0" noProof="0" dirty="0">
                  <a:ln>
                    <a:noFill/>
                  </a:ln>
                  <a:solidFill>
                    <a:srgbClr val="4B7085"/>
                  </a:solidFill>
                  <a:effectLst/>
                  <a:uLnTx/>
                  <a:uFillTx/>
                  <a:latin typeface="印品黑体" panose="00000500000000000000" pitchFamily="2" charset="-122"/>
                  <a:ea typeface="印品黑体" panose="00000500000000000000" pitchFamily="2" charset="-122"/>
                  <a:cs typeface="+mn-cs"/>
                </a:endParaRPr>
              </a:p>
            </p:txBody>
          </p:sp>
        </p:grpSp>
        <p:sp useBgFill="1">
          <p:nvSpPr>
            <p:cNvPr id="2" name="矩形 1">
              <a:extLst>
                <a:ext uri="{FF2B5EF4-FFF2-40B4-BE49-F238E27FC236}">
                  <a16:creationId xmlns:a16="http://schemas.microsoft.com/office/drawing/2014/main" id="{5F971482-A1CD-4FCA-94C0-1357FCBB1F98}"/>
                </a:ext>
              </a:extLst>
            </p:cNvPr>
            <p:cNvSpPr/>
            <p:nvPr/>
          </p:nvSpPr>
          <p:spPr>
            <a:xfrm>
              <a:off x="11413067" y="1941689"/>
              <a:ext cx="327378" cy="38720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印品黑体" panose="00000500000000000000" pitchFamily="2" charset="-122"/>
                <a:ea typeface="印品黑体" panose="000005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1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">
        <p14:pan dir="u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+mj-lt"/>
              </a:rPr>
              <a:t>H</a:t>
            </a:r>
            <a:r>
              <a:rPr lang="zh-CN" altLang="en-US" sz="4800" b="1" dirty="0" smtClean="0">
                <a:latin typeface="+mj-lt"/>
              </a:rPr>
              <a:t>题：</a:t>
            </a:r>
            <a:r>
              <a:rPr lang="zh-CN" altLang="en-US" sz="4800" b="1" dirty="0"/>
              <a:t>芯片设计</a:t>
            </a:r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008" y="1872760"/>
            <a:ext cx="815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简单状压</a:t>
            </a:r>
            <a:r>
              <a:rPr lang="en-US" altLang="zh-CN" dirty="0"/>
              <a:t>DP</a:t>
            </a:r>
            <a:r>
              <a:rPr lang="zh-CN" altLang="en-US" dirty="0"/>
              <a:t>，记录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][mask]</a:t>
            </a:r>
            <a:r>
              <a:rPr lang="zh-CN" altLang="en-US" dirty="0"/>
              <a:t>为前</a:t>
            </a:r>
            <a:r>
              <a:rPr lang="en-US" altLang="zh-CN" dirty="0" err="1"/>
              <a:t>i</a:t>
            </a:r>
            <a:r>
              <a:rPr lang="zh-CN" altLang="en-US" dirty="0"/>
              <a:t>列已经填满，当前尾部状态为</a:t>
            </a:r>
            <a:r>
              <a:rPr lang="en-US" altLang="zh-CN" dirty="0"/>
              <a:t>mask</a:t>
            </a:r>
            <a:r>
              <a:rPr lang="zh-CN" altLang="en-US" dirty="0"/>
              <a:t>的方案数，转移即可。</a:t>
            </a:r>
          </a:p>
        </p:txBody>
      </p:sp>
    </p:spTree>
    <p:extLst>
      <p:ext uri="{BB962C8B-B14F-4D97-AF65-F5344CB8AC3E}">
        <p14:creationId xmlns:p14="http://schemas.microsoft.com/office/powerpoint/2010/main" val="3942322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" y="0"/>
            <a:ext cx="12167616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I</a:t>
            </a:r>
            <a:r>
              <a:rPr lang="zh-CN" altLang="en-US" sz="4800" b="1" dirty="0" smtClean="0">
                <a:latin typeface="+mj-lt"/>
              </a:rPr>
              <a:t>题：</a:t>
            </a:r>
            <a:r>
              <a:rPr lang="zh-CN" altLang="en-US" sz="4800" b="1" dirty="0" smtClean="0"/>
              <a:t>玄妙排列</a:t>
            </a:r>
            <a:endParaRPr lang="zh-CN" altLang="en-US" sz="4800" b="1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8" y="1785741"/>
            <a:ext cx="9942157" cy="37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0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+mj-lt"/>
              </a:rPr>
              <a:t>J</a:t>
            </a:r>
            <a:r>
              <a:rPr lang="zh-CN" altLang="en-US" sz="4800" b="1" dirty="0" smtClean="0">
                <a:latin typeface="+mj-lt"/>
              </a:rPr>
              <a:t>题：</a:t>
            </a:r>
            <a:r>
              <a:rPr lang="zh-CN" altLang="en-US" sz="4800" b="1" dirty="0" smtClean="0"/>
              <a:t>卷 王 之 王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77008" y="1872760"/>
                <a:ext cx="8159261" cy="2576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/>
                  <a:t>由于可以考虑对于一个值，其值越大，这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×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𝑛</m:t>
                            </m:r>
                            <m:r>
                              <a:rPr lang="en-US" altLang="zh-CN" i="1"/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</m:oMath>
                </a14:m>
                <a:r>
                  <a:rPr lang="zh-CN" altLang="zh-CN" dirty="0"/>
                  <a:t>个数中比他大的数越少，满足单调性，考虑二分答案。</a:t>
                </a:r>
              </a:p>
              <a:p>
                <a:r>
                  <a:rPr lang="zh-CN" altLang="zh-CN" dirty="0"/>
                  <a:t>对于某个数值</a:t>
                </a:r>
                <a14:m>
                  <m:oMath xmlns:m="http://schemas.openxmlformats.org/officeDocument/2006/math">
                    <m:r>
                      <a:rPr lang="en-US" altLang="zh-CN" i="1"/>
                      <m:t>𝑥</m:t>
                    </m:r>
                  </m:oMath>
                </a14:m>
                <a:r>
                  <a:rPr lang="zh-CN" altLang="zh-CN" dirty="0"/>
                  <a:t>，考虑如何计算这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𝑛</m:t>
                        </m:r>
                        <m:r>
                          <a:rPr lang="en-US" altLang="zh-CN" i="1"/>
                          <m:t>×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𝑛</m:t>
                            </m:r>
                            <m:r>
                              <a:rPr lang="en-US" altLang="zh-CN" i="1"/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</m:oMath>
                </a14:m>
                <a:r>
                  <a:rPr lang="zh-CN" altLang="zh-CN" dirty="0"/>
                  <a:t>个数中比他大的个数，建立一棵插入了这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</m:oMath>
                </a14:m>
                <a:r>
                  <a:rPr lang="zh-CN" altLang="zh-CN" dirty="0"/>
                  <a:t>个数的</a:t>
                </a:r>
                <a14:m>
                  <m:oMath xmlns:m="http://schemas.openxmlformats.org/officeDocument/2006/math">
                    <m:r>
                      <a:rPr lang="en-US" altLang="zh-CN" i="1"/>
                      <m:t>01</m:t>
                    </m:r>
                    <m:r>
                      <a:rPr lang="en-US" altLang="zh-CN" i="1"/>
                      <m:t>𝑡𝑟𝑖𝑒</m:t>
                    </m:r>
                  </m:oMath>
                </a14:m>
                <a:r>
                  <a:rPr lang="zh-CN" altLang="zh-CN" dirty="0"/>
                  <a:t>树，对于</a:t>
                </a:r>
                <a14:m>
                  <m:oMath xmlns:m="http://schemas.openxmlformats.org/officeDocument/2006/math">
                    <m:r>
                      <a:rPr lang="en-US" altLang="zh-CN" i="1"/>
                      <m:t>𝑥</m:t>
                    </m:r>
                  </m:oMath>
                </a14:m>
                <a:r>
                  <a:rPr lang="zh-CN" altLang="zh-CN" dirty="0"/>
                  <a:t>依次与这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</m:oMath>
                </a14:m>
                <a:r>
                  <a:rPr lang="zh-CN" altLang="zh-CN" dirty="0"/>
                  <a:t>个数中的每个数一起到</a:t>
                </a:r>
                <a14:m>
                  <m:oMath xmlns:m="http://schemas.openxmlformats.org/officeDocument/2006/math">
                    <m:r>
                      <a:rPr lang="en-US" altLang="zh-CN" i="1"/>
                      <m:t>01</m:t>
                    </m:r>
                    <m:r>
                      <a:rPr lang="en-US" altLang="zh-CN" i="1"/>
                      <m:t>𝑡𝑟𝑖𝑒</m:t>
                    </m:r>
                  </m:oMath>
                </a14:m>
                <a:r>
                  <a:rPr lang="zh-CN" altLang="zh-CN" dirty="0"/>
                  <a:t>中进行查询计算每个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𝑎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异或这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</m:oMath>
                </a14:m>
                <a:r>
                  <a:rPr lang="zh-CN" altLang="zh-CN" dirty="0"/>
                  <a:t>个数有多少个数大于</a:t>
                </a:r>
                <a14:m>
                  <m:oMath xmlns:m="http://schemas.openxmlformats.org/officeDocument/2006/math">
                    <m:r>
                      <a:rPr lang="en-US" altLang="zh-CN" i="1"/>
                      <m:t>𝑥</m:t>
                    </m:r>
                  </m:oMath>
                </a14:m>
                <a:r>
                  <a:rPr lang="zh-CN" altLang="zh-CN" dirty="0"/>
                  <a:t>，具体查询的方法可以通过对于某位上</a:t>
                </a:r>
                <a14:m>
                  <m:oMath xmlns:m="http://schemas.openxmlformats.org/officeDocument/2006/math">
                    <m:r>
                      <a:rPr lang="en-US" altLang="zh-CN" i="1"/>
                      <m:t>𝑥</m:t>
                    </m:r>
                  </m:oMath>
                </a14:m>
                <a:r>
                  <a:rPr lang="zh-CN" altLang="zh-CN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/>
                      <m:t>1</m:t>
                    </m:r>
                  </m:oMath>
                </a14:m>
                <a:r>
                  <a:rPr lang="zh-CN" altLang="zh-CN" dirty="0"/>
                  <a:t>，则跳到与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𝑎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这位异或</a:t>
                </a:r>
                <a14:m>
                  <m:oMath xmlns:m="http://schemas.openxmlformats.org/officeDocument/2006/math">
                    <m:r>
                      <a:rPr lang="en-US" altLang="zh-CN" i="1"/>
                      <m:t>1</m:t>
                    </m:r>
                  </m:oMath>
                </a14:m>
                <a:r>
                  <a:rPr lang="zh-CN" altLang="zh-CN" dirty="0"/>
                  <a:t>相等的子树上查询，否则加上与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𝑎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这位异或</a:t>
                </a:r>
                <a14:m>
                  <m:oMath xmlns:m="http://schemas.openxmlformats.org/officeDocument/2006/math">
                    <m:r>
                      <a:rPr lang="en-US" altLang="zh-CN" i="1"/>
                      <m:t>1</m:t>
                    </m:r>
                  </m:oMath>
                </a14:m>
                <a:r>
                  <a:rPr lang="zh-CN" altLang="zh-CN" dirty="0"/>
                  <a:t>相等的子树的大小，然后跳到与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𝑎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这位相等的子树上查询。</a:t>
                </a:r>
              </a:p>
              <a:p>
                <a:r>
                  <a:rPr lang="zh-CN" altLang="zh-CN" dirty="0"/>
                  <a:t>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r>
                      <a:rPr lang="en-US" altLang="zh-CN"/>
                      <m:t>(</m:t>
                    </m:r>
                    <m:r>
                      <m:rPr>
                        <m:sty m:val="p"/>
                      </m:rPr>
                      <a:rPr lang="en-US" altLang="zh-CN"/>
                      <m:t>nlognlogn</m:t>
                    </m:r>
                    <m:r>
                      <a:rPr lang="en-US" altLang="zh-CN"/>
                      <m:t>)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08" y="1872760"/>
                <a:ext cx="8159261" cy="2576603"/>
              </a:xfrm>
              <a:prstGeom prst="rect">
                <a:avLst/>
              </a:prstGeom>
              <a:blipFill>
                <a:blip r:embed="rId4"/>
                <a:stretch>
                  <a:fillRect l="-597" b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632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K</a:t>
            </a:r>
            <a:r>
              <a:rPr lang="zh-CN" altLang="en-US" sz="4800" b="1" dirty="0" smtClean="0">
                <a:latin typeface="+mj-lt"/>
              </a:rPr>
              <a:t>题：</a:t>
            </a:r>
            <a:r>
              <a:rPr lang="en-US" altLang="zh-CN" sz="4800" b="1" dirty="0" err="1"/>
              <a:t>ghj</a:t>
            </a:r>
            <a:r>
              <a:rPr lang="zh-CN" altLang="en-US" sz="4800" b="1" dirty="0"/>
              <a:t>的远足</a:t>
            </a:r>
            <a:endParaRPr lang="zh-CN" altLang="en-US" sz="4800" b="1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8" y="1670434"/>
            <a:ext cx="10917297" cy="35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4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L</a:t>
            </a:r>
            <a:r>
              <a:rPr lang="zh-CN" altLang="en-US" sz="4800" b="1" dirty="0" smtClean="0">
                <a:latin typeface="+mj-lt"/>
              </a:rPr>
              <a:t>题：</a:t>
            </a:r>
            <a:r>
              <a:rPr lang="zh-CN" altLang="en-US" sz="4800" b="1" dirty="0" smtClean="0"/>
              <a:t>我不是助教</a:t>
            </a:r>
            <a:endParaRPr lang="zh-CN" altLang="en-US" sz="4800" b="1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8" y="1872760"/>
            <a:ext cx="11351398" cy="30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99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L</a:t>
            </a:r>
            <a:r>
              <a:rPr lang="zh-CN" altLang="en-US" sz="4800" b="1" dirty="0" smtClean="0">
                <a:latin typeface="+mj-lt"/>
              </a:rPr>
              <a:t>题：</a:t>
            </a:r>
            <a:r>
              <a:rPr lang="zh-CN" altLang="en-US" sz="4800" b="1" dirty="0" smtClean="0"/>
              <a:t>我不是助教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77008" y="1664706"/>
                <a:ext cx="9964907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算法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zh-CN" dirty="0" smtClean="0"/>
                  <a:t>对于</a:t>
                </a:r>
                <a:r>
                  <a:rPr lang="zh-CN" altLang="zh-CN" dirty="0"/>
                  <a:t>矩阵每一行或者每一列的和的值，均可以通过先计算前缀和的方法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r>
                      <a:rPr lang="en-US" altLang="zh-CN"/>
                      <m:t>(</m:t>
                    </m:r>
                    <m:r>
                      <m:rPr>
                        <m:sty m:val="p"/>
                      </m:rPr>
                      <a:rPr lang="en-US" altLang="zh-CN"/>
                      <m:t>n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计算出来</a:t>
                </a:r>
                <a:r>
                  <a:rPr lang="zh-CN" altLang="zh-CN" dirty="0" smtClean="0"/>
                  <a:t>，不妨通过</a:t>
                </a:r>
                <a:endParaRPr lang="en-US" altLang="zh-CN" dirty="0" smtClean="0"/>
              </a:p>
              <a:p>
                <a:r>
                  <a:rPr lang="zh-CN" altLang="zh-CN" dirty="0" smtClean="0"/>
                  <a:t>考虑</a:t>
                </a:r>
                <a:r>
                  <a:rPr lang="zh-CN" altLang="zh-CN" dirty="0"/>
                  <a:t>每一行或者每一列的和是否相等。</a:t>
                </a:r>
              </a:p>
              <a:p>
                <a:r>
                  <a:rPr lang="zh-CN" altLang="zh-CN" dirty="0"/>
                  <a:t>对于大多数的数据均可以通过这种方式检验</a:t>
                </a:r>
                <a:r>
                  <a:rPr lang="zh-CN" altLang="zh-CN" i="1" dirty="0"/>
                  <a:t>，</a:t>
                </a:r>
                <a:r>
                  <a:rPr lang="zh-CN" altLang="zh-CN" dirty="0"/>
                  <a:t>但可以考虑一种</a:t>
                </a:r>
                <a14:m>
                  <m:oMath xmlns:m="http://schemas.openxmlformats.org/officeDocument/2006/math">
                    <m:r>
                      <a:rPr lang="en-US" altLang="zh-CN" i="1"/>
                      <m:t>h𝑎𝑐𝑘</m:t>
                    </m:r>
                  </m:oMath>
                </a14:m>
                <a:r>
                  <a:rPr lang="zh-CN" altLang="zh-CN" dirty="0"/>
                  <a:t>数据</a:t>
                </a:r>
                <a:r>
                  <a:rPr lang="en-US" altLang="zh-CN" dirty="0"/>
                  <a:t>:</a:t>
                </a:r>
                <a:r>
                  <a:rPr lang="zh-CN" altLang="zh-CN" dirty="0"/>
                  <a:t>在矩阵中选择一个矩阵</a:t>
                </a:r>
                <a:r>
                  <a:rPr lang="zh-CN" altLang="zh-CN" dirty="0" smtClean="0"/>
                  <a:t>，</a:t>
                </a:r>
                <a:endParaRPr lang="en-US" altLang="zh-CN" dirty="0" smtClean="0"/>
              </a:p>
              <a:p>
                <a:r>
                  <a:rPr lang="zh-CN" altLang="zh-CN" dirty="0" smtClean="0"/>
                  <a:t>对于</a:t>
                </a:r>
                <a:r>
                  <a:rPr lang="zh-CN" altLang="zh-CN" dirty="0"/>
                  <a:t>四个顶点选择一对相对的顶点</a:t>
                </a:r>
                <a14:m>
                  <m:oMath xmlns:m="http://schemas.openxmlformats.org/officeDocument/2006/math">
                    <m:r>
                      <a:rPr lang="en-US" altLang="zh-CN" i="1"/>
                      <m:t>+</m:t>
                    </m:r>
                    <m:r>
                      <a:rPr lang="en-US" altLang="zh-CN" i="1"/>
                      <m:t>𝑥</m:t>
                    </m:r>
                  </m:oMath>
                </a14:m>
                <a:r>
                  <a:rPr lang="zh-CN" altLang="zh-CN" dirty="0"/>
                  <a:t>，另一对相对的顶点</a:t>
                </a:r>
                <a14:m>
                  <m:oMath xmlns:m="http://schemas.openxmlformats.org/officeDocument/2006/math">
                    <m:r>
                      <a:rPr lang="en-US" altLang="zh-CN" i="1"/>
                      <m:t>−</m:t>
                    </m:r>
                    <m:r>
                      <a:rPr lang="en-US" altLang="zh-CN" i="1"/>
                      <m:t>𝑥</m:t>
                    </m:r>
                  </m:oMath>
                </a14:m>
                <a:r>
                  <a:rPr lang="zh-CN" altLang="zh-CN" dirty="0" smtClean="0"/>
                  <a:t>，这样</a:t>
                </a:r>
                <a:r>
                  <a:rPr lang="zh-CN" altLang="zh-CN" dirty="0"/>
                  <a:t>的数据如果只是单纯的</a:t>
                </a:r>
                <a:r>
                  <a:rPr lang="zh-CN" altLang="zh-CN" dirty="0" smtClean="0"/>
                  <a:t>判断</a:t>
                </a:r>
                <a:endParaRPr lang="en-US" altLang="zh-CN" dirty="0" smtClean="0"/>
              </a:p>
              <a:p>
                <a:r>
                  <a:rPr lang="zh-CN" altLang="zh-CN" dirty="0" smtClean="0"/>
                  <a:t>每</a:t>
                </a:r>
                <a:r>
                  <a:rPr lang="zh-CN" altLang="zh-CN" dirty="0"/>
                  <a:t>一行和每一列的和则无法判断对错。</a:t>
                </a:r>
              </a:p>
              <a:p>
                <a:r>
                  <a:rPr lang="zh-CN" altLang="zh-CN" dirty="0"/>
                  <a:t>但对于</a:t>
                </a:r>
                <a14:m>
                  <m:oMath xmlns:m="http://schemas.openxmlformats.org/officeDocument/2006/math">
                    <m:r>
                      <a:rPr lang="en-US" altLang="zh-CN" i="1"/>
                      <m:t>𝐴𝐵</m:t>
                    </m:r>
                    <m:r>
                      <a:rPr lang="en-US" altLang="zh-CN" i="1"/>
                      <m:t>=</m:t>
                    </m:r>
                    <m:r>
                      <a:rPr lang="en-US" altLang="zh-CN" i="1"/>
                      <m:t>𝐶</m:t>
                    </m:r>
                  </m:oMath>
                </a14:m>
                <a:r>
                  <a:rPr lang="zh-CN" altLang="zh-CN" dirty="0"/>
                  <a:t>，在</a:t>
                </a:r>
                <a14:m>
                  <m:oMath xmlns:m="http://schemas.openxmlformats.org/officeDocument/2006/math">
                    <m:r>
                      <a:rPr lang="en-US" altLang="zh-CN" i="1"/>
                      <m:t>𝐴</m:t>
                    </m:r>
                  </m:oMath>
                </a14:m>
                <a:r>
                  <a:rPr lang="zh-CN" altLang="zh-CN" dirty="0"/>
                  <a:t>某一行整体乘一个值，</a:t>
                </a:r>
                <a14:m>
                  <m:oMath xmlns:m="http://schemas.openxmlformats.org/officeDocument/2006/math">
                    <m:r>
                      <a:rPr lang="en-US" altLang="zh-CN" i="1"/>
                      <m:t>𝐶</m:t>
                    </m:r>
                  </m:oMath>
                </a14:m>
                <a:r>
                  <a:rPr lang="zh-CN" altLang="zh-CN" dirty="0"/>
                  <a:t>这一行也会乘上对应的值，在</a:t>
                </a:r>
                <a14:m>
                  <m:oMath xmlns:m="http://schemas.openxmlformats.org/officeDocument/2006/math">
                    <m:r>
                      <a:rPr lang="en-US" altLang="zh-CN" i="1"/>
                      <m:t>𝐵</m:t>
                    </m:r>
                  </m:oMath>
                </a14:m>
                <a:r>
                  <a:rPr lang="zh-CN" altLang="zh-CN" dirty="0"/>
                  <a:t>某一列乘上一个值，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𝐶</m:t>
                    </m:r>
                  </m:oMath>
                </a14:m>
                <a:r>
                  <a:rPr lang="zh-CN" altLang="zh-CN" dirty="0"/>
                  <a:t>这一列也会乘上对应的值。那么可以通过随机乘上一个数值，再判断每一行和每一列的和</a:t>
                </a:r>
                <a:r>
                  <a:rPr lang="zh-CN" altLang="zh-CN" dirty="0" smtClean="0"/>
                  <a:t>是否</a:t>
                </a:r>
                <a:endParaRPr lang="en-US" altLang="zh-CN" dirty="0" smtClean="0"/>
              </a:p>
              <a:p>
                <a:r>
                  <a:rPr lang="zh-CN" altLang="zh-CN" dirty="0" smtClean="0"/>
                  <a:t>相等</a:t>
                </a:r>
                <a:r>
                  <a:rPr lang="zh-CN" altLang="zh-CN" dirty="0"/>
                  <a:t>，相等于将整个矩阵计算等式进行等价的转化，同时消除掉这类</a:t>
                </a:r>
                <a14:m>
                  <m:oMath xmlns:m="http://schemas.openxmlformats.org/officeDocument/2006/math">
                    <m:r>
                      <a:rPr lang="en-US" altLang="zh-CN" i="1"/>
                      <m:t>h𝑎𝑐𝑘</m:t>
                    </m:r>
                  </m:oMath>
                </a14:m>
                <a:r>
                  <a:rPr lang="zh-CN" altLang="zh-CN" dirty="0"/>
                  <a:t>数据的影响。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08" y="1664706"/>
                <a:ext cx="9964907" cy="2585323"/>
              </a:xfrm>
              <a:prstGeom prst="rect">
                <a:avLst/>
              </a:prstGeom>
              <a:blipFill>
                <a:blip r:embed="rId4"/>
                <a:stretch>
                  <a:fillRect l="-489" t="-1179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11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+mj-lt"/>
              </a:rPr>
              <a:t>M</a:t>
            </a:r>
            <a:r>
              <a:rPr lang="zh-CN" altLang="en-US" sz="4800" b="1" dirty="0" smtClean="0">
                <a:latin typeface="+mj-lt"/>
              </a:rPr>
              <a:t>题：</a:t>
            </a:r>
            <a:r>
              <a:rPr lang="zh-CN" altLang="en-US" sz="4800" b="1" dirty="0"/>
              <a:t>过程淘汰</a:t>
            </a:r>
            <a:endParaRPr lang="zh-CN" altLang="en-US" sz="4800" b="1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8" y="1368238"/>
            <a:ext cx="5863205" cy="53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85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B3906F-E3E6-4B05-8598-92137E56398A}"/>
              </a:ext>
            </a:extLst>
          </p:cNvPr>
          <p:cNvGrpSpPr/>
          <p:nvPr/>
        </p:nvGrpSpPr>
        <p:grpSpPr>
          <a:xfrm>
            <a:off x="5690997" y="2598003"/>
            <a:ext cx="2137691" cy="1544803"/>
            <a:chOff x="1031231" y="2598003"/>
            <a:chExt cx="2137691" cy="154480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B2C91A0-EAF5-43C6-B063-EE56C90D2C3F}"/>
                </a:ext>
              </a:extLst>
            </p:cNvPr>
            <p:cNvSpPr txBox="1"/>
            <p:nvPr/>
          </p:nvSpPr>
          <p:spPr>
            <a:xfrm>
              <a:off x="1443014" y="2598003"/>
              <a:ext cx="1314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 smtClean="0">
                  <a:solidFill>
                    <a:srgbClr val="EEF2F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  <a:endParaRPr lang="zh-CN" altLang="en-US" sz="4800" spc="300" dirty="0">
                <a:solidFill>
                  <a:srgbClr val="EEF2F4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46CEF7F-DB00-4EA4-908B-F4DA5CA7F4C5}"/>
                </a:ext>
              </a:extLst>
            </p:cNvPr>
            <p:cNvSpPr txBox="1"/>
            <p:nvPr/>
          </p:nvSpPr>
          <p:spPr>
            <a:xfrm>
              <a:off x="1031231" y="3332328"/>
              <a:ext cx="2137691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点输入</a:t>
              </a: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内容</a:t>
              </a:r>
              <a:endParaRPr lang="en-US" altLang="zh-CN" sz="2000" dirty="0">
                <a:solidFill>
                  <a:srgbClr val="E6EEF3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点击输入内容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+mj-lt"/>
              </a:rPr>
              <a:t>A</a:t>
            </a:r>
            <a:r>
              <a:rPr lang="zh-CN" altLang="en-US" sz="4800" b="1" dirty="0">
                <a:latin typeface="+mj-lt"/>
              </a:rPr>
              <a:t>题：百年校庆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7008" y="1872760"/>
            <a:ext cx="476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依照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直接输出即可通过此题。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34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B3906F-E3E6-4B05-8598-92137E56398A}"/>
              </a:ext>
            </a:extLst>
          </p:cNvPr>
          <p:cNvGrpSpPr/>
          <p:nvPr/>
        </p:nvGrpSpPr>
        <p:grpSpPr>
          <a:xfrm>
            <a:off x="5690997" y="2598003"/>
            <a:ext cx="2137691" cy="1544803"/>
            <a:chOff x="1031231" y="2598003"/>
            <a:chExt cx="2137691" cy="154480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B2C91A0-EAF5-43C6-B063-EE56C90D2C3F}"/>
                </a:ext>
              </a:extLst>
            </p:cNvPr>
            <p:cNvSpPr txBox="1"/>
            <p:nvPr/>
          </p:nvSpPr>
          <p:spPr>
            <a:xfrm>
              <a:off x="1443014" y="2598003"/>
              <a:ext cx="1314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 smtClean="0">
                  <a:solidFill>
                    <a:srgbClr val="EEF2F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  <a:endParaRPr lang="zh-CN" altLang="en-US" sz="4800" spc="300" dirty="0">
                <a:solidFill>
                  <a:srgbClr val="EEF2F4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46CEF7F-DB00-4EA4-908B-F4DA5CA7F4C5}"/>
                </a:ext>
              </a:extLst>
            </p:cNvPr>
            <p:cNvSpPr txBox="1"/>
            <p:nvPr/>
          </p:nvSpPr>
          <p:spPr>
            <a:xfrm>
              <a:off x="1031231" y="3332328"/>
              <a:ext cx="2137691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点输入</a:t>
              </a: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内容</a:t>
              </a:r>
              <a:endParaRPr lang="en-US" altLang="zh-CN" sz="2000" dirty="0">
                <a:solidFill>
                  <a:srgbClr val="E6EEF3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点击输入内容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</a:t>
            </a:r>
            <a:r>
              <a:rPr lang="zh-CN" altLang="en-US" sz="4800" b="1" dirty="0" smtClean="0">
                <a:latin typeface="+mj-lt"/>
              </a:rPr>
              <a:t>题：</a:t>
            </a:r>
            <a:r>
              <a:rPr lang="zh-CN" altLang="en-US" sz="4800" b="1" dirty="0"/>
              <a:t>闰年统计</a:t>
            </a:r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008" y="1872760"/>
            <a:ext cx="476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语言考试题，加入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循环判断和累加即可。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539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B3906F-E3E6-4B05-8598-92137E56398A}"/>
              </a:ext>
            </a:extLst>
          </p:cNvPr>
          <p:cNvGrpSpPr/>
          <p:nvPr/>
        </p:nvGrpSpPr>
        <p:grpSpPr>
          <a:xfrm>
            <a:off x="5690997" y="2598003"/>
            <a:ext cx="2137691" cy="1544803"/>
            <a:chOff x="1031231" y="2598003"/>
            <a:chExt cx="2137691" cy="154480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B2C91A0-EAF5-43C6-B063-EE56C90D2C3F}"/>
                </a:ext>
              </a:extLst>
            </p:cNvPr>
            <p:cNvSpPr txBox="1"/>
            <p:nvPr/>
          </p:nvSpPr>
          <p:spPr>
            <a:xfrm>
              <a:off x="1443014" y="2598003"/>
              <a:ext cx="1314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800" spc="300" dirty="0">
                <a:solidFill>
                  <a:srgbClr val="EEF2F4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46CEF7F-DB00-4EA4-908B-F4DA5CA7F4C5}"/>
                </a:ext>
              </a:extLst>
            </p:cNvPr>
            <p:cNvSpPr txBox="1"/>
            <p:nvPr/>
          </p:nvSpPr>
          <p:spPr>
            <a:xfrm>
              <a:off x="1031231" y="3332328"/>
              <a:ext cx="2137691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点输入</a:t>
              </a: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内容</a:t>
              </a:r>
              <a:endParaRPr lang="en-US" altLang="zh-CN" sz="2000" dirty="0">
                <a:solidFill>
                  <a:srgbClr val="E6EEF3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点击输入内容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C</a:t>
            </a:r>
            <a:r>
              <a:rPr lang="zh-CN" altLang="en-US" sz="4800" b="1" dirty="0" smtClean="0">
                <a:latin typeface="+mj-lt"/>
              </a:rPr>
              <a:t>题：</a:t>
            </a:r>
            <a:r>
              <a:rPr lang="zh-CN" altLang="en-US" sz="4800" b="1" dirty="0"/>
              <a:t>课程展示</a:t>
            </a:r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008" y="1872759"/>
            <a:ext cx="8713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求截尾平均数。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</a:t>
            </a:r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err="1" smtClean="0"/>
              <a:t>nlog</a:t>
            </a:r>
            <a:r>
              <a:rPr lang="zh-CN" altLang="en-US" dirty="0" smtClean="0"/>
              <a:t>的排序算法，排序后对第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至第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个元素求和，求平均即可。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循环遍历整个序列，求和，并统计最大、最小值。从和中减去最大、最小值。</a:t>
            </a:r>
            <a:endParaRPr lang="en-US" altLang="zh-CN" dirty="0" smtClean="0"/>
          </a:p>
          <a:p>
            <a:r>
              <a:rPr lang="zh-CN" altLang="en-US" dirty="0"/>
              <a:t>两种</a:t>
            </a:r>
            <a:r>
              <a:rPr lang="zh-CN" altLang="en-US" dirty="0" smtClean="0"/>
              <a:t>算法均可通过。</a:t>
            </a:r>
            <a:endParaRPr lang="en-US" altLang="zh-CN" dirty="0" smtClean="0"/>
          </a:p>
          <a:p>
            <a:r>
              <a:rPr lang="zh-CN" altLang="en-US" dirty="0"/>
              <a:t>赛</a:t>
            </a:r>
            <a:r>
              <a:rPr lang="zh-CN" altLang="en-US" dirty="0" smtClean="0"/>
              <a:t>时有发现部分选手题目数据范围读错了，希望人没事。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404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D</a:t>
            </a:r>
            <a:r>
              <a:rPr lang="zh-CN" altLang="en-US" sz="4800" b="1" dirty="0" smtClean="0">
                <a:latin typeface="+mj-lt"/>
              </a:rPr>
              <a:t>题：</a:t>
            </a:r>
            <a:r>
              <a:rPr lang="zh-CN" altLang="en-US" sz="4800" b="1" dirty="0"/>
              <a:t>很 没 精 神</a:t>
            </a:r>
            <a:endParaRPr lang="zh-CN" altLang="en-US" sz="4800" b="1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008" y="1872760"/>
            <a:ext cx="7570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求最长回文子串长度。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：考虑对于奇、偶长度的回文串，分别枚举回文中心，判断，取最值。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manacher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由于数据范围为</a:t>
            </a:r>
            <a:r>
              <a:rPr lang="en-US" altLang="zh-CN" dirty="0" smtClean="0"/>
              <a:t>n&lt;=5000</a:t>
            </a:r>
            <a:r>
              <a:rPr lang="zh-CN" altLang="en-US" dirty="0" smtClean="0"/>
              <a:t>，两种算法均可通过。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164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B3906F-E3E6-4B05-8598-92137E56398A}"/>
              </a:ext>
            </a:extLst>
          </p:cNvPr>
          <p:cNvGrpSpPr/>
          <p:nvPr/>
        </p:nvGrpSpPr>
        <p:grpSpPr>
          <a:xfrm>
            <a:off x="5690997" y="2598003"/>
            <a:ext cx="2137691" cy="1544803"/>
            <a:chOff x="1031231" y="2598003"/>
            <a:chExt cx="2137691" cy="154480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B2C91A0-EAF5-43C6-B063-EE56C90D2C3F}"/>
                </a:ext>
              </a:extLst>
            </p:cNvPr>
            <p:cNvSpPr txBox="1"/>
            <p:nvPr/>
          </p:nvSpPr>
          <p:spPr>
            <a:xfrm>
              <a:off x="1443014" y="2598003"/>
              <a:ext cx="1314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 smtClean="0">
                  <a:solidFill>
                    <a:srgbClr val="EEF2F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  <a:endParaRPr lang="zh-CN" altLang="en-US" sz="4800" spc="300" dirty="0">
                <a:solidFill>
                  <a:srgbClr val="EEF2F4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46CEF7F-DB00-4EA4-908B-F4DA5CA7F4C5}"/>
                </a:ext>
              </a:extLst>
            </p:cNvPr>
            <p:cNvSpPr txBox="1"/>
            <p:nvPr/>
          </p:nvSpPr>
          <p:spPr>
            <a:xfrm>
              <a:off x="1031231" y="3332328"/>
              <a:ext cx="2137691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点输入</a:t>
              </a: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内容</a:t>
              </a:r>
              <a:endParaRPr lang="en-US" altLang="zh-CN" sz="2000" dirty="0">
                <a:solidFill>
                  <a:srgbClr val="E6EEF3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点击输入内容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+mj-lt"/>
              </a:rPr>
              <a:t>E</a:t>
            </a:r>
            <a:r>
              <a:rPr lang="zh-CN" altLang="en-US" sz="4800" b="1" dirty="0" smtClean="0">
                <a:latin typeface="+mj-lt"/>
              </a:rPr>
              <a:t>题：工 地 大 学</a:t>
            </a:r>
            <a:endParaRPr lang="zh-CN" altLang="en-US" sz="4800" b="1" dirty="0">
              <a:latin typeface="+mj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7724521" y="369277"/>
            <a:ext cx="4443095" cy="3181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28600" y="1028700"/>
                <a:ext cx="8915400" cy="5628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首先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考虑对于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两种矩形可能有竖向或者横向两种可能，不妨考虑直接固定考虑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四种情况，如果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则除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则除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，这个过程也可以先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判断避免乘法逆元</a:t>
                </a:r>
              </a:p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对于单个情况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，不妨有如下考虑</a:t>
                </a:r>
              </a:p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总体红色块上下左右各能放多少蓝色块</a:t>
                </a:r>
              </a:p>
              <a:p>
                <a:r>
                  <a:rPr lang="en-US" altLang="zh-CN" i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不妨考虑红色矩形的右边，蓝色矩形固定横坐标从上到下可以放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+1,0)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个，对于红色矩形固定横坐标从上到小可以放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+1,0)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个</a:t>
                </a:r>
              </a:p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可以考虑对于每一个红色矩阵固定横坐标的位置，不妨设红色矩阵右边的边的横坐标为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，则蓝色矩阵固定纵坐标可以放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+1,0)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个，考虑所有红色矩阵可能的横坐标共有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+1,0)</m:t>
                        </m:r>
                      </m:sup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种。</a:t>
                </a:r>
              </a:p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因此可以得到只考虑蓝色矩阵放在红色矩阵坐标共有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+1,0</m:t>
                              </m:r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+1,0</m:t>
                              </m:r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+1,0)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也可以得到左边的答案也为上述答案。</a:t>
                </a:r>
              </a:p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同理上边或者下边的答案为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+1,0</m:t>
                              </m:r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+1,0</m:t>
                              </m:r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+1,0)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28700"/>
                <a:ext cx="8915400" cy="5628529"/>
              </a:xfrm>
              <a:prstGeom prst="rect">
                <a:avLst/>
              </a:prstGeom>
              <a:blipFill>
                <a:blip r:embed="rId5"/>
                <a:stretch>
                  <a:fillRect l="-616" t="-650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465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B3906F-E3E6-4B05-8598-92137E56398A}"/>
              </a:ext>
            </a:extLst>
          </p:cNvPr>
          <p:cNvGrpSpPr/>
          <p:nvPr/>
        </p:nvGrpSpPr>
        <p:grpSpPr>
          <a:xfrm>
            <a:off x="5690997" y="2598003"/>
            <a:ext cx="2137691" cy="1544803"/>
            <a:chOff x="1031231" y="2598003"/>
            <a:chExt cx="2137691" cy="154480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B2C91A0-EAF5-43C6-B063-EE56C90D2C3F}"/>
                </a:ext>
              </a:extLst>
            </p:cNvPr>
            <p:cNvSpPr txBox="1"/>
            <p:nvPr/>
          </p:nvSpPr>
          <p:spPr>
            <a:xfrm>
              <a:off x="1443014" y="2598003"/>
              <a:ext cx="1314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 smtClean="0">
                  <a:solidFill>
                    <a:srgbClr val="EEF2F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  <a:endParaRPr lang="zh-CN" altLang="en-US" sz="4800" spc="300" dirty="0">
                <a:solidFill>
                  <a:srgbClr val="EEF2F4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46CEF7F-DB00-4EA4-908B-F4DA5CA7F4C5}"/>
                </a:ext>
              </a:extLst>
            </p:cNvPr>
            <p:cNvSpPr txBox="1"/>
            <p:nvPr/>
          </p:nvSpPr>
          <p:spPr>
            <a:xfrm>
              <a:off x="1031231" y="3332328"/>
              <a:ext cx="2137691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点输入</a:t>
              </a: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内容</a:t>
              </a:r>
              <a:endParaRPr lang="en-US" altLang="zh-CN" sz="2000" dirty="0">
                <a:solidFill>
                  <a:srgbClr val="E6EEF3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点击输入内容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7008" y="369277"/>
            <a:ext cx="47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+mj-lt"/>
              </a:rPr>
              <a:t>E</a:t>
            </a:r>
            <a:r>
              <a:rPr lang="zh-CN" altLang="en-US" sz="4800" b="1" dirty="0" smtClean="0">
                <a:latin typeface="+mj-lt"/>
              </a:rPr>
              <a:t>题：工 地 大 学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14261" y="1037368"/>
                <a:ext cx="6096000" cy="58206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再考虑左上，右上，左下，右下算重复的部分：</a:t>
                </a:r>
              </a:p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不妨考虑左下的内容，对于固定一个红色矩阵的左下角的坐标为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，蓝色矩阵共可以放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+1,0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+1,0)</m:t>
                        </m:r>
                      </m:e>
                    </m:func>
                  </m:oMath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同时对于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最大为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最大为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，因此可以得到左下角的答案为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+1,0)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+1,0)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易知左上、右上、左下、右下的答案的均是一致的。</a:t>
                </a:r>
              </a:p>
              <a:p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因此可以得到对于单个情况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答案为：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2×</m:t>
                      </m:r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+1,0</m:t>
                              </m:r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+1,0</m:t>
                              </m:r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+1,0</m:t>
                                  </m:r>
                                </m:e>
                              </m:d>
                            </m:e>
                          </m:func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2×</m:t>
                          </m:r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+1,0</m:t>
                              </m:r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+1,0</m:t>
                              </m:r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+1,0</m:t>
                                  </m:r>
                                </m:e>
                              </m:d>
                            </m:e>
                          </m:func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+1,0)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+1,0)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61" y="1037368"/>
                <a:ext cx="6096000" cy="5820632"/>
              </a:xfrm>
              <a:prstGeom prst="rect">
                <a:avLst/>
              </a:prstGeom>
              <a:blipFill>
                <a:blip r:embed="rId4"/>
                <a:stretch>
                  <a:fillRect l="-900" t="-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657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B3906F-E3E6-4B05-8598-92137E56398A}"/>
              </a:ext>
            </a:extLst>
          </p:cNvPr>
          <p:cNvGrpSpPr/>
          <p:nvPr/>
        </p:nvGrpSpPr>
        <p:grpSpPr>
          <a:xfrm>
            <a:off x="5690997" y="2598003"/>
            <a:ext cx="2137691" cy="1544803"/>
            <a:chOff x="1031231" y="2598003"/>
            <a:chExt cx="2137691" cy="154480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B2C91A0-EAF5-43C6-B063-EE56C90D2C3F}"/>
                </a:ext>
              </a:extLst>
            </p:cNvPr>
            <p:cNvSpPr txBox="1"/>
            <p:nvPr/>
          </p:nvSpPr>
          <p:spPr>
            <a:xfrm>
              <a:off x="1443014" y="2598003"/>
              <a:ext cx="1314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 smtClean="0">
                  <a:solidFill>
                    <a:srgbClr val="EEF2F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  <a:endParaRPr lang="zh-CN" altLang="en-US" sz="4800" spc="300" dirty="0">
                <a:solidFill>
                  <a:srgbClr val="EEF2F4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46CEF7F-DB00-4EA4-908B-F4DA5CA7F4C5}"/>
                </a:ext>
              </a:extLst>
            </p:cNvPr>
            <p:cNvSpPr txBox="1"/>
            <p:nvPr/>
          </p:nvSpPr>
          <p:spPr>
            <a:xfrm>
              <a:off x="1031231" y="3332328"/>
              <a:ext cx="2137691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点输入</a:t>
              </a: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内容</a:t>
              </a:r>
              <a:endParaRPr lang="en-US" altLang="zh-CN" sz="2000" dirty="0">
                <a:solidFill>
                  <a:srgbClr val="E6EEF3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点击输入内容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7008" y="369277"/>
            <a:ext cx="9328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F</a:t>
            </a:r>
            <a:r>
              <a:rPr lang="zh-CN" altLang="en-US" sz="4800" b="1" dirty="0" smtClean="0">
                <a:latin typeface="+mj-lt"/>
              </a:rPr>
              <a:t>题：</a:t>
            </a:r>
            <a:r>
              <a:rPr lang="en-US" altLang="zh-CN" sz="4800" b="1" dirty="0">
                <a:latin typeface="+mj-lt"/>
              </a:rPr>
              <a:t>RE</a:t>
            </a:r>
            <a:r>
              <a:rPr lang="zh-CN" altLang="en-US" sz="4800" b="1" dirty="0">
                <a:latin typeface="+mj-lt"/>
              </a:rPr>
              <a:t>：从零开始的 </a:t>
            </a:r>
            <a:r>
              <a:rPr lang="en-US" altLang="zh-CN" sz="4800" b="1" dirty="0">
                <a:latin typeface="+mj-lt"/>
              </a:rPr>
              <a:t>NPY </a:t>
            </a:r>
            <a:r>
              <a:rPr lang="zh-CN" altLang="en-US" sz="4800" b="1" dirty="0">
                <a:latin typeface="+mj-lt"/>
              </a:rPr>
              <a:t>生活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14" y="1705441"/>
            <a:ext cx="9525264" cy="31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37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9860B-A1A7-4D95-96E2-516D5043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B3906F-E3E6-4B05-8598-92137E56398A}"/>
              </a:ext>
            </a:extLst>
          </p:cNvPr>
          <p:cNvGrpSpPr/>
          <p:nvPr/>
        </p:nvGrpSpPr>
        <p:grpSpPr>
          <a:xfrm>
            <a:off x="5690997" y="2598003"/>
            <a:ext cx="2137691" cy="1544803"/>
            <a:chOff x="1031231" y="2598003"/>
            <a:chExt cx="2137691" cy="154480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B2C91A0-EAF5-43C6-B063-EE56C90D2C3F}"/>
                </a:ext>
              </a:extLst>
            </p:cNvPr>
            <p:cNvSpPr txBox="1"/>
            <p:nvPr/>
          </p:nvSpPr>
          <p:spPr>
            <a:xfrm>
              <a:off x="1443014" y="2598003"/>
              <a:ext cx="1314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300" dirty="0" smtClean="0">
                  <a:solidFill>
                    <a:srgbClr val="EEF2F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  <a:endParaRPr lang="zh-CN" altLang="en-US" sz="4800" spc="300" dirty="0">
                <a:solidFill>
                  <a:srgbClr val="EEF2F4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46CEF7F-DB00-4EA4-908B-F4DA5CA7F4C5}"/>
                </a:ext>
              </a:extLst>
            </p:cNvPr>
            <p:cNvSpPr txBox="1"/>
            <p:nvPr/>
          </p:nvSpPr>
          <p:spPr>
            <a:xfrm>
              <a:off x="1031231" y="3332328"/>
              <a:ext cx="2137691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点输入</a:t>
              </a: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内容</a:t>
              </a:r>
              <a:endParaRPr lang="en-US" altLang="zh-CN" sz="2000" dirty="0">
                <a:solidFill>
                  <a:srgbClr val="E6EEF3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E6EEF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点击输入内容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7008" y="369277"/>
            <a:ext cx="6822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+mj-lt"/>
              </a:rPr>
              <a:t>G</a:t>
            </a:r>
            <a:r>
              <a:rPr lang="zh-CN" altLang="en-US" sz="4800" b="1" dirty="0">
                <a:latin typeface="+mj-lt"/>
              </a:rPr>
              <a:t>题：范学长放牙刷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74" y="1542806"/>
            <a:ext cx="7866667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2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740</Words>
  <Application>Microsoft Office PowerPoint</Application>
  <PresentationFormat>宽屏</PresentationFormat>
  <Paragraphs>96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等线 Light</vt:lpstr>
      <vt:lpstr>方正正黑简体</vt:lpstr>
      <vt:lpstr>宋体</vt:lpstr>
      <vt:lpstr>微软雅黑</vt:lpstr>
      <vt:lpstr>印品黑体</vt:lpstr>
      <vt:lpstr>Arial</vt:lpstr>
      <vt:lpstr>Calibri</vt:lpstr>
      <vt:lpstr>Cambria Math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13628453004</cp:lastModifiedBy>
  <cp:revision>100</cp:revision>
  <dcterms:created xsi:type="dcterms:W3CDTF">2017-06-19T01:47:04Z</dcterms:created>
  <dcterms:modified xsi:type="dcterms:W3CDTF">2020-12-28T07:12:31Z</dcterms:modified>
</cp:coreProperties>
</file>