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09" r:id="rId3"/>
    <p:sldId id="410" r:id="rId4"/>
    <p:sldId id="411" r:id="rId5"/>
    <p:sldId id="413" r:id="rId6"/>
    <p:sldId id="412"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2"/>
    <p:sldId id="428" r:id="rId23"/>
    <p:sldId id="430" r:id="rId24"/>
    <p:sldId id="431" r:id="rId25"/>
    <p:sldId id="433" r:id="rId26"/>
    <p:sldId id="434" r:id="rId27"/>
    <p:sldId id="436" r:id="rId28"/>
    <p:sldId id="437" r:id="rId29"/>
    <p:sldId id="438" r:id="rId30"/>
    <p:sldId id="439" r:id="rId31"/>
    <p:sldId id="440" r:id="rId32"/>
    <p:sldId id="453" r:id="rId33"/>
    <p:sldId id="454" r:id="rId34"/>
    <p:sldId id="455" r:id="rId35"/>
    <p:sldId id="471" r:id="rId36"/>
    <p:sldId id="472" r:id="rId37"/>
    <p:sldId id="473"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6" r:id="rId51"/>
    <p:sldId id="457" r:id="rId52"/>
    <p:sldId id="458" r:id="rId53"/>
    <p:sldId id="474" r:id="rId54"/>
    <p:sldId id="475" r:id="rId55"/>
    <p:sldId id="476"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120.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动态规划</a:t>
            </a:r>
            <a:endParaRPr lang="zh-CN" altLang="zh-CN"/>
          </a:p>
        </p:txBody>
      </p:sp>
      <p:sp>
        <p:nvSpPr>
          <p:cNvPr id="3" name="副标题 2"/>
          <p:cNvSpPr>
            <a:spLocks noGrp="1"/>
          </p:cNvSpPr>
          <p:nvPr>
            <p:ph type="subTitle" idx="1"/>
            <p:custDataLst>
              <p:tags r:id="rId2"/>
            </p:custDataLst>
          </p:nvPr>
        </p:nvSpPr>
        <p:spPr>
          <a:xfrm>
            <a:off x="3056810" y="3550240"/>
            <a:ext cx="9799200" cy="1472400"/>
          </a:xfrm>
        </p:spPr>
        <p:txBody>
          <a:bodyPr/>
          <a:p>
            <a:r>
              <a:rPr lang="en-US" altLang="zh-CN"/>
              <a:t>1.31 </a:t>
            </a:r>
            <a:r>
              <a:rPr lang="zh-CN" altLang="en-US"/>
              <a:t>范艺杰</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考虑前面决策对于后续的影响，仅最后一个格子的颜色会对下一步决策产生影响。</a:t>
            </a:r>
            <a:endParaRPr lang="zh-CN" altLang="en-US"/>
          </a:p>
          <a:p>
            <a:r>
              <a:rPr lang="zh-CN" altLang="en-US"/>
              <a:t>因此我们设计转移状态</a:t>
            </a:r>
            <a:r>
              <a:rPr lang="en-US" altLang="zh-CN"/>
              <a:t>:</a:t>
            </a:r>
            <a:endParaRPr lang="en-US" altLang="zh-CN"/>
          </a:p>
          <a:p>
            <a:pPr marL="0" indent="0">
              <a:buNone/>
            </a:pPr>
            <a:r>
              <a:rPr lang="en-US" altLang="zh-CN"/>
              <a:t>		dp[i][j]</a:t>
            </a:r>
            <a:r>
              <a:rPr lang="zh-CN" altLang="en-US"/>
              <a:t>表示已经染了</a:t>
            </a:r>
            <a:r>
              <a:rPr lang="en-US" altLang="zh-CN"/>
              <a:t>i</a:t>
            </a:r>
            <a:r>
              <a:rPr lang="zh-CN" altLang="en-US"/>
              <a:t>个格子，最后一个格子颜色是</a:t>
            </a:r>
            <a:r>
              <a:rPr lang="en-US" altLang="zh-CN"/>
              <a:t>j</a:t>
            </a:r>
            <a:r>
              <a:rPr lang="zh-CN" altLang="en-US"/>
              <a:t>的方案数。</a:t>
            </a:r>
            <a:endParaRPr lang="en-US" altLang="zh-CN"/>
          </a:p>
          <a:p>
            <a:r>
              <a:rPr lang="en-US" altLang="zh-CN"/>
              <a:t> </a:t>
            </a:r>
            <a:r>
              <a:rPr lang="zh-CN" altLang="en-US"/>
              <a:t>转移方程：</a:t>
            </a:r>
            <a:endParaRPr lang="zh-CN" altLang="en-US"/>
          </a:p>
          <a:p>
            <a:pPr marL="0" indent="0">
              <a:buNone/>
            </a:pPr>
            <a:r>
              <a:rPr lang="en-US" altLang="zh-CN"/>
              <a:t>		dp[i][j] += dp[i - 1][k], (k != j)</a:t>
            </a:r>
            <a:endParaRPr lang="en-US" altLang="zh-CN"/>
          </a:p>
          <a:p>
            <a:r>
              <a:rPr lang="zh-CN" altLang="en-US"/>
              <a:t>复杂度</a:t>
            </a:r>
            <a:r>
              <a:rPr lang="en-US" altLang="zh-CN"/>
              <a:t>O(n)</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问题：方格染色</a:t>
            </a:r>
            <a:r>
              <a:rPr lang="en-US" altLang="zh-CN"/>
              <a:t>2</a:t>
            </a:r>
            <a:endParaRPr lang="en-US" altLang="zh-CN"/>
          </a:p>
        </p:txBody>
      </p:sp>
      <p:sp>
        <p:nvSpPr>
          <p:cNvPr id="3" name="内容占位符 2"/>
          <p:cNvSpPr>
            <a:spLocks noGrp="1"/>
          </p:cNvSpPr>
          <p:nvPr>
            <p:ph idx="1"/>
          </p:nvPr>
        </p:nvSpPr>
        <p:spPr/>
        <p:txBody>
          <a:bodyPr/>
          <a:p>
            <a:r>
              <a:rPr lang="zh-CN" altLang="en-US"/>
              <a:t>你有</a:t>
            </a:r>
            <a:r>
              <a:rPr lang="en-US" altLang="zh-CN"/>
              <a:t>n(1&lt;=n&lt;=1e5)</a:t>
            </a:r>
            <a:r>
              <a:rPr lang="zh-CN" altLang="en-US"/>
              <a:t>个格子排成一排，有三种颜色进行染色，要求</a:t>
            </a:r>
            <a:r>
              <a:rPr lang="en-US" altLang="zh-CN"/>
              <a:t>k(2&lt;=k&lt;= n)</a:t>
            </a:r>
            <a:r>
              <a:rPr lang="zh-CN" altLang="en-US"/>
              <a:t>个连续的格子不能同色，求染色</a:t>
            </a:r>
            <a:r>
              <a:rPr lang="zh-CN" altLang="en-US"/>
              <a:t>方案数。</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考虑前面决策对于后续的影响，仅最后</a:t>
            </a:r>
            <a:r>
              <a:rPr lang="en-US" altLang="zh-CN"/>
              <a:t>k</a:t>
            </a:r>
            <a:r>
              <a:rPr lang="zh-CN" altLang="en-US"/>
              <a:t>个同色格子</a:t>
            </a:r>
            <a:r>
              <a:rPr lang="zh-CN" altLang="en-US"/>
              <a:t>会对下一步决策产生影响。</a:t>
            </a:r>
            <a:endParaRPr lang="zh-CN" altLang="en-US"/>
          </a:p>
          <a:p>
            <a:r>
              <a:rPr lang="zh-CN" altLang="en-US"/>
              <a:t>因此我们设计转移状态</a:t>
            </a:r>
            <a:r>
              <a:rPr lang="en-US" altLang="zh-CN"/>
              <a:t>:</a:t>
            </a:r>
            <a:endParaRPr lang="en-US" altLang="zh-CN"/>
          </a:p>
          <a:p>
            <a:pPr marL="0" indent="0">
              <a:buNone/>
            </a:pPr>
            <a:r>
              <a:rPr lang="en-US" altLang="zh-CN"/>
              <a:t>	dp[i][j][t]</a:t>
            </a:r>
            <a:r>
              <a:rPr lang="zh-CN" altLang="en-US"/>
              <a:t>表示已经染了</a:t>
            </a:r>
            <a:r>
              <a:rPr lang="en-US" altLang="zh-CN"/>
              <a:t>i</a:t>
            </a:r>
            <a:r>
              <a:rPr lang="zh-CN" altLang="en-US"/>
              <a:t>个格子，最后一个格子颜色是</a:t>
            </a:r>
            <a:r>
              <a:rPr lang="en-US" altLang="zh-CN"/>
              <a:t>j</a:t>
            </a:r>
            <a:r>
              <a:rPr lang="zh-CN" altLang="en-US"/>
              <a:t>，且最后</a:t>
            </a:r>
            <a:r>
              <a:rPr lang="en-US" altLang="zh-CN"/>
              <a:t>t</a:t>
            </a:r>
            <a:r>
              <a:rPr lang="zh-CN" altLang="en-US"/>
              <a:t>个格子都是颜色</a:t>
            </a:r>
            <a:r>
              <a:rPr lang="en-US" altLang="zh-CN"/>
              <a:t>j</a:t>
            </a:r>
            <a:r>
              <a:rPr lang="zh-CN" altLang="en-US"/>
              <a:t>的方案数</a:t>
            </a:r>
            <a:r>
              <a:rPr lang="zh-CN" altLang="en-US"/>
              <a:t>。</a:t>
            </a:r>
            <a:endParaRPr lang="en-US" altLang="zh-CN"/>
          </a:p>
          <a:p>
            <a:r>
              <a:rPr lang="en-US" altLang="zh-CN"/>
              <a:t> </a:t>
            </a:r>
            <a:r>
              <a:rPr lang="zh-CN" altLang="en-US"/>
              <a:t>转移方程：</a:t>
            </a:r>
            <a:endParaRPr lang="zh-CN" altLang="en-US"/>
          </a:p>
          <a:p>
            <a:pPr marL="0" indent="0">
              <a:buNone/>
            </a:pPr>
            <a:r>
              <a:rPr lang="en-US" altLang="zh-CN"/>
              <a:t>	dp[i][j][t + 1] += dp[i - 1][j][t] (t + 1 &lt; k)</a:t>
            </a:r>
            <a:endParaRPr lang="en-US" altLang="zh-CN"/>
          </a:p>
          <a:p>
            <a:pPr marL="0" indent="0">
              <a:buNone/>
            </a:pPr>
            <a:r>
              <a:rPr lang="en-US" altLang="zh-CN"/>
              <a:t>	dp[i][j][1] += dp[i][p][q] </a:t>
            </a:r>
            <a:endParaRPr lang="en-US" altLang="zh-CN"/>
          </a:p>
          <a:p>
            <a:r>
              <a:rPr lang="zh-CN" altLang="en-US"/>
              <a:t>复杂度</a:t>
            </a:r>
            <a:r>
              <a:rPr lang="en-US" altLang="zh-CN"/>
              <a:t>O(nk)</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问题：猪和回文</a:t>
            </a:r>
            <a:r>
              <a:rPr lang="en-US" altLang="zh-CN"/>
              <a:t>(51nod1503)</a:t>
            </a:r>
            <a:endParaRPr lang="en-US" altLang="zh-CN"/>
          </a:p>
        </p:txBody>
      </p:sp>
      <p:sp>
        <p:nvSpPr>
          <p:cNvPr id="3" name="内容占位符 2"/>
          <p:cNvSpPr>
            <a:spLocks noGrp="1"/>
          </p:cNvSpPr>
          <p:nvPr>
            <p:ph idx="1"/>
          </p:nvPr>
        </p:nvSpPr>
        <p:spPr/>
        <p:txBody>
          <a:bodyPr/>
          <a:p>
            <a:r>
              <a:rPr lang="zh-CN" altLang="en-US"/>
              <a:t>给你一个</a:t>
            </a:r>
            <a:r>
              <a:rPr lang="en-US" altLang="zh-CN"/>
              <a:t>n</a:t>
            </a:r>
            <a:r>
              <a:rPr lang="zh-CN" altLang="en-US"/>
              <a:t>行</a:t>
            </a:r>
            <a:r>
              <a:rPr lang="en-US" altLang="zh-CN"/>
              <a:t>m</a:t>
            </a:r>
            <a:r>
              <a:rPr lang="zh-CN" altLang="en-US"/>
              <a:t>列的字母矩阵</a:t>
            </a:r>
            <a:r>
              <a:rPr lang="en-US" altLang="zh-CN"/>
              <a:t>(1&lt;=n,m&lt;=500)</a:t>
            </a:r>
            <a:r>
              <a:rPr lang="zh-CN" altLang="en-US"/>
              <a:t>，由小写字母构成，每次只能往上或者往右走，问从点</a:t>
            </a:r>
            <a:r>
              <a:rPr lang="en-US" altLang="zh-CN"/>
              <a:t>(1,1)</a:t>
            </a:r>
            <a:r>
              <a:rPr lang="zh-CN" altLang="en-US"/>
              <a:t>到</a:t>
            </a:r>
            <a:r>
              <a:rPr lang="en-US" altLang="zh-CN"/>
              <a:t>(n,m)</a:t>
            </a:r>
            <a:r>
              <a:rPr lang="zh-CN" altLang="en-US"/>
              <a:t>的过程中，由经过字母组成的字符串是回文串的方案数。</a:t>
            </a:r>
            <a:endParaRPr lang="zh-CN" altLang="en-US"/>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从起点和终点</a:t>
            </a:r>
            <a:r>
              <a:rPr lang="zh-CN" altLang="en-US"/>
              <a:t>同时出发，每次各走一步。</a:t>
            </a:r>
            <a:endParaRPr lang="zh-CN" altLang="en-US"/>
          </a:p>
          <a:p>
            <a:r>
              <a:rPr lang="zh-CN" altLang="en-US"/>
              <a:t>设</a:t>
            </a:r>
            <a:r>
              <a:rPr lang="en-US" altLang="zh-CN"/>
              <a:t>dp[x1][y1][x2][y2]</a:t>
            </a:r>
            <a:r>
              <a:rPr lang="zh-CN" altLang="en-US"/>
              <a:t>，表示从</a:t>
            </a:r>
            <a:r>
              <a:rPr lang="en-US" altLang="zh-CN"/>
              <a:t>(1,1)</a:t>
            </a:r>
            <a:r>
              <a:rPr lang="zh-CN" altLang="en-US"/>
              <a:t>走到</a:t>
            </a:r>
            <a:r>
              <a:rPr lang="en-US" altLang="zh-CN"/>
              <a:t>(x1,y1),</a:t>
            </a:r>
            <a:r>
              <a:rPr lang="zh-CN" altLang="en-US"/>
              <a:t>从</a:t>
            </a:r>
            <a:r>
              <a:rPr lang="en-US" altLang="zh-CN"/>
              <a:t>(n,m)</a:t>
            </a:r>
            <a:r>
              <a:rPr lang="zh-CN" altLang="en-US"/>
              <a:t>走到</a:t>
            </a:r>
            <a:r>
              <a:rPr lang="en-US" altLang="zh-CN"/>
              <a:t>(x2,y2)</a:t>
            </a:r>
            <a:r>
              <a:rPr lang="zh-CN" altLang="en-US"/>
              <a:t>且两部分组成的字符串是相同的方案数。</a:t>
            </a:r>
            <a:endParaRPr lang="zh-CN" altLang="en-US"/>
          </a:p>
          <a:p>
            <a:r>
              <a:rPr lang="zh-CN" altLang="en-US"/>
              <a:t>复杂度</a:t>
            </a:r>
            <a:r>
              <a:rPr lang="en-US" altLang="zh-CN"/>
              <a:t>O(n</a:t>
            </a:r>
            <a:r>
              <a:rPr lang="en-US" altLang="zh-CN" baseline="30000"/>
              <a:t>2</a:t>
            </a:r>
            <a:r>
              <a:rPr lang="en-US" altLang="zh-CN"/>
              <a:t>m</a:t>
            </a:r>
            <a:r>
              <a:rPr lang="en-US" altLang="zh-CN" baseline="30000"/>
              <a:t>2</a:t>
            </a:r>
            <a:r>
              <a:rPr lang="en-US" altLang="zh-CN"/>
              <a:t>)</a:t>
            </a:r>
            <a:r>
              <a:rPr lang="zh-CN" altLang="en-US"/>
              <a:t>。</a:t>
            </a:r>
            <a:endParaRPr lang="zh-CN" altLang="en-US" baseline="300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a:t>
            </a:r>
            <a:endParaRPr lang="zh-CN" altLang="en-US"/>
          </a:p>
        </p:txBody>
      </p:sp>
      <p:sp>
        <p:nvSpPr>
          <p:cNvPr id="3" name="内容占位符 2"/>
          <p:cNvSpPr>
            <a:spLocks noGrp="1"/>
          </p:cNvSpPr>
          <p:nvPr>
            <p:ph idx="1"/>
          </p:nvPr>
        </p:nvSpPr>
        <p:spPr/>
        <p:txBody>
          <a:bodyPr/>
          <a:p>
            <a:r>
              <a:rPr lang="zh-CN" altLang="en-US"/>
              <a:t>因为从起点和终点</a:t>
            </a:r>
            <a:r>
              <a:rPr lang="zh-CN" altLang="en-US"/>
              <a:t>同时出发，每次各走一步。</a:t>
            </a:r>
            <a:endParaRPr lang="zh-CN" altLang="en-US"/>
          </a:p>
          <a:p>
            <a:r>
              <a:rPr lang="zh-CN" altLang="en-US"/>
              <a:t>所以我们知道</a:t>
            </a:r>
            <a:r>
              <a:rPr lang="en-US" altLang="zh-CN"/>
              <a:t>x1,y1,x2</a:t>
            </a:r>
            <a:r>
              <a:rPr lang="zh-CN" altLang="en-US"/>
              <a:t>可以算出</a:t>
            </a:r>
            <a:r>
              <a:rPr lang="en-US" altLang="zh-CN"/>
              <a:t>y2</a:t>
            </a:r>
            <a:r>
              <a:rPr lang="zh-CN" altLang="en-US"/>
              <a:t>。</a:t>
            </a:r>
            <a:endParaRPr lang="zh-CN" altLang="en-US"/>
          </a:p>
          <a:p>
            <a:r>
              <a:rPr lang="zh-CN" altLang="en-US"/>
              <a:t>转移状态可以少一维。</a:t>
            </a:r>
            <a:endParaRPr lang="zh-CN" altLang="en-US"/>
          </a:p>
          <a:p>
            <a:r>
              <a:rPr lang="zh-CN" altLang="en-US"/>
              <a:t>复杂度</a:t>
            </a:r>
            <a:r>
              <a:rPr lang="en-US" altLang="zh-CN">
                <a:sym typeface="+mn-ea"/>
              </a:rPr>
              <a:t>O(n</a:t>
            </a:r>
            <a:r>
              <a:rPr lang="en-US" altLang="zh-CN" baseline="30000">
                <a:sym typeface="+mn-ea"/>
              </a:rPr>
              <a:t>2</a:t>
            </a:r>
            <a:r>
              <a:rPr lang="en-US" altLang="zh-CN">
                <a:sym typeface="+mn-ea"/>
              </a:rPr>
              <a:t>m)</a:t>
            </a:r>
            <a:r>
              <a:rPr lang="zh-CN" altLang="en-US">
                <a:sym typeface="+mn-ea"/>
              </a:rPr>
              <a:t>。</a:t>
            </a:r>
            <a:endParaRPr lang="zh-CN" altLang="en-US" baseline="300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问题：数学考试</a:t>
            </a:r>
            <a:r>
              <a:rPr lang="en-US" altLang="zh-CN"/>
              <a:t>(</a:t>
            </a:r>
            <a:r>
              <a:rPr lang="zh-CN" altLang="en-US"/>
              <a:t>牛客练习赛</a:t>
            </a:r>
            <a:r>
              <a:rPr lang="en-US" altLang="zh-CN"/>
              <a:t>71C</a:t>
            </a:r>
            <a:r>
              <a:rPr lang="en-US" altLang="zh-CN"/>
              <a:t>)</a:t>
            </a:r>
            <a:endParaRPr lang="en-US" altLang="zh-CN"/>
          </a:p>
        </p:txBody>
      </p:sp>
      <p:sp>
        <p:nvSpPr>
          <p:cNvPr id="3" name="内容占位符 2"/>
          <p:cNvSpPr>
            <a:spLocks noGrp="1"/>
          </p:cNvSpPr>
          <p:nvPr>
            <p:ph idx="1"/>
          </p:nvPr>
        </p:nvSpPr>
        <p:spPr/>
        <p:txBody>
          <a:bodyPr/>
          <a:p>
            <a:r>
              <a:rPr lang="zh-CN" altLang="en-US"/>
              <a:t>你能选择长度为</a:t>
            </a:r>
            <a:r>
              <a:rPr lang="en-US" altLang="zh-CN"/>
              <a:t>n(1&lt;=n&lt;=2000)</a:t>
            </a:r>
            <a:r>
              <a:rPr lang="zh-CN" altLang="en-US"/>
              <a:t>的排列，给你</a:t>
            </a:r>
            <a:r>
              <a:rPr lang="en-US" altLang="zh-CN"/>
              <a:t>m(1&lt;=m&lt;=n)</a:t>
            </a:r>
            <a:r>
              <a:rPr lang="zh-CN" altLang="en-US"/>
              <a:t>个限制，第</a:t>
            </a:r>
            <a:r>
              <a:rPr lang="en-US" altLang="zh-CN"/>
              <a:t>i</a:t>
            </a:r>
            <a:r>
              <a:rPr lang="zh-CN" altLang="en-US"/>
              <a:t>个限制</a:t>
            </a:r>
            <a:r>
              <a:rPr lang="en-US" altLang="zh-CN"/>
              <a:t>pi</a:t>
            </a:r>
            <a:r>
              <a:rPr lang="zh-CN" altLang="en-US"/>
              <a:t>要求</a:t>
            </a:r>
            <a:r>
              <a:rPr lang="en-US" altLang="zh-CN"/>
              <a:t>1...pi</a:t>
            </a:r>
            <a:r>
              <a:rPr lang="zh-CN" altLang="en-US"/>
              <a:t>这</a:t>
            </a:r>
            <a:r>
              <a:rPr lang="en-US" altLang="zh-CN"/>
              <a:t>pi</a:t>
            </a:r>
            <a:r>
              <a:rPr lang="zh-CN" altLang="en-US"/>
              <a:t>个数不能是一个长度为</a:t>
            </a:r>
            <a:r>
              <a:rPr lang="en-US" altLang="zh-CN"/>
              <a:t>pi</a:t>
            </a:r>
            <a:r>
              <a:rPr lang="zh-CN" altLang="en-US"/>
              <a:t>的排列，问有</a:t>
            </a:r>
            <a:r>
              <a:rPr lang="zh-CN" altLang="en-US"/>
              <a:t>多少合法的排列</a:t>
            </a:r>
            <a:r>
              <a:rPr lang="zh-CN" altLang="en-US"/>
              <a:t>。</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考虑使用总方案减去</a:t>
            </a:r>
            <a:r>
              <a:rPr lang="zh-CN" altLang="en-US"/>
              <a:t>所有不合法的方案。</a:t>
            </a:r>
            <a:endParaRPr lang="zh-CN" altLang="en-US"/>
          </a:p>
          <a:p>
            <a:r>
              <a:rPr lang="zh-CN" altLang="en-US"/>
              <a:t>对于每个不合法方案而言，选择最早不合法的位置作为唯一标识符就可以不重不漏的统计。</a:t>
            </a:r>
            <a:endParaRPr lang="zh-CN" altLang="en-US"/>
          </a:p>
          <a:p>
            <a:r>
              <a:rPr lang="zh-CN" altLang="en-US"/>
              <a:t>不妨令对任意的</a:t>
            </a:r>
            <a:r>
              <a:rPr lang="en-US" altLang="zh-CN"/>
              <a:t>i</a:t>
            </a:r>
            <a:r>
              <a:rPr lang="zh-CN" altLang="en-US"/>
              <a:t>，</a:t>
            </a:r>
            <a:r>
              <a:rPr lang="en-US" altLang="zh-CN"/>
              <a:t>p</a:t>
            </a:r>
            <a:r>
              <a:rPr lang="en-US" altLang="zh-CN" baseline="-25000"/>
              <a:t>i-1</a:t>
            </a:r>
            <a:r>
              <a:rPr lang="en-US" altLang="zh-CN"/>
              <a:t>&lt;p</a:t>
            </a:r>
            <a:r>
              <a:rPr lang="en-US" altLang="zh-CN" baseline="-25000"/>
              <a:t>i</a:t>
            </a:r>
            <a:r>
              <a:rPr lang="zh-CN" altLang="en-US"/>
              <a:t>，即</a:t>
            </a:r>
            <a:r>
              <a:rPr lang="en-US" altLang="zh-CN"/>
              <a:t>p</a:t>
            </a:r>
            <a:r>
              <a:rPr lang="zh-CN" altLang="en-US"/>
              <a:t>是递增的</a:t>
            </a:r>
            <a:r>
              <a:rPr lang="zh-CN" altLang="en-US"/>
              <a:t>。</a:t>
            </a:r>
            <a:endParaRPr lang="zh-CN" altLang="en-US"/>
          </a:p>
          <a:p>
            <a:r>
              <a:rPr lang="zh-CN" altLang="en-US"/>
              <a:t>设</a:t>
            </a:r>
            <a:r>
              <a:rPr lang="en-US" altLang="zh-CN"/>
              <a:t>dp[i]</a:t>
            </a:r>
            <a:r>
              <a:rPr lang="zh-CN" altLang="en-US"/>
              <a:t>表示仅考虑</a:t>
            </a:r>
            <a:r>
              <a:rPr lang="en-US" altLang="zh-CN"/>
              <a:t>pi</a:t>
            </a:r>
            <a:r>
              <a:rPr lang="zh-CN" altLang="en-US"/>
              <a:t>个数，第一次不合法的位置在</a:t>
            </a:r>
            <a:r>
              <a:rPr lang="en-US" altLang="zh-CN"/>
              <a:t>pi</a:t>
            </a:r>
            <a:r>
              <a:rPr lang="zh-CN" altLang="en-US"/>
              <a:t>的方案数。</a:t>
            </a:r>
            <a:endParaRPr lang="zh-CN" altLang="en-US"/>
          </a:p>
          <a:p>
            <a:r>
              <a:rPr lang="zh-CN" altLang="en-US"/>
              <a:t>转移时用总方案数减去在前面限制已经不合法的方案。</a:t>
            </a:r>
            <a:endParaRPr lang="zh-CN" altLang="en-US"/>
          </a:p>
          <a:p>
            <a:r>
              <a:rPr lang="zh-CN" altLang="en-US"/>
              <a:t>复杂度</a:t>
            </a:r>
            <a:r>
              <a:rPr lang="en-US" altLang="zh-CN"/>
              <a:t>O(m^2)</a:t>
            </a:r>
            <a:endParaRPr lang="en-US" altLang="zh-CN"/>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若干经典的动态规划类型</a:t>
            </a:r>
            <a:endParaRPr lang="zh-CN" altLang="en-US"/>
          </a:p>
        </p:txBody>
      </p:sp>
      <p:sp>
        <p:nvSpPr>
          <p:cNvPr id="3" name="内容占位符 2"/>
          <p:cNvSpPr>
            <a:spLocks noGrp="1"/>
          </p:cNvSpPr>
          <p:nvPr>
            <p:ph idx="1"/>
          </p:nvPr>
        </p:nvSpPr>
        <p:spPr/>
        <p:txBody>
          <a:bodyPr/>
          <a:p>
            <a:r>
              <a:rPr lang="zh-CN" altLang="en-US"/>
              <a:t>区间</a:t>
            </a:r>
            <a:r>
              <a:rPr lang="en-US" altLang="zh-CN"/>
              <a:t>dp</a:t>
            </a:r>
            <a:endParaRPr lang="en-US" altLang="zh-CN"/>
          </a:p>
          <a:p>
            <a:r>
              <a:rPr lang="zh-CN" altLang="en-US">
                <a:sym typeface="+mn-ea"/>
              </a:rPr>
              <a:t>状态压缩</a:t>
            </a:r>
            <a:r>
              <a:rPr lang="en-US" altLang="zh-CN">
                <a:sym typeface="+mn-ea"/>
              </a:rPr>
              <a:t>dp</a:t>
            </a:r>
            <a:endParaRPr lang="en-US" altLang="zh-CN"/>
          </a:p>
          <a:p>
            <a:r>
              <a:rPr lang="zh-CN" altLang="en-US"/>
              <a:t>树形</a:t>
            </a:r>
            <a:r>
              <a:rPr lang="en-US" altLang="zh-CN"/>
              <a:t>dp</a:t>
            </a:r>
            <a:endParaRPr lang="en-US" altLang="zh-CN"/>
          </a:p>
          <a:p>
            <a:r>
              <a:rPr lang="zh-CN" altLang="en-US"/>
              <a:t>数位</a:t>
            </a:r>
            <a:r>
              <a:rPr lang="en-US" altLang="zh-CN"/>
              <a:t>dp</a:t>
            </a:r>
            <a:endParaRPr lang="en-US" altLang="zh-CN"/>
          </a:p>
          <a:p>
            <a:r>
              <a:rPr lang="zh-CN" altLang="en-US"/>
              <a:t>概率和期望</a:t>
            </a:r>
            <a:r>
              <a:rPr lang="en-US" altLang="zh-CN"/>
              <a:t>dp</a:t>
            </a:r>
            <a:endParaRPr lang="en-US" altLang="zh-CN"/>
          </a:p>
          <a:p>
            <a:r>
              <a:rPr lang="zh-CN" altLang="en-US"/>
              <a:t>动态</a:t>
            </a:r>
            <a:r>
              <a:rPr lang="en-US" altLang="zh-CN"/>
              <a:t>dp</a:t>
            </a:r>
            <a:endParaRPr lang="en-US" altLang="zh-CN"/>
          </a:p>
          <a:p>
            <a:r>
              <a:rPr lang="en-US" altLang="zh-CN"/>
              <a:t>dp</a:t>
            </a:r>
            <a:r>
              <a:rPr lang="zh-CN" altLang="en-US"/>
              <a:t>套</a:t>
            </a:r>
            <a:r>
              <a:rPr lang="en-US" altLang="zh-CN"/>
              <a:t>dp</a:t>
            </a:r>
            <a:endParaRPr lang="en-US" altLang="zh-CN"/>
          </a:p>
          <a:p>
            <a:r>
              <a:rPr lang="zh-CN" altLang="en-US"/>
              <a:t>插头</a:t>
            </a:r>
            <a:r>
              <a:rPr lang="en-US" altLang="zh-CN"/>
              <a:t>dp</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问题：石子归并</a:t>
            </a:r>
            <a:r>
              <a:rPr lang="en-US" altLang="zh-CN"/>
              <a:t>(51nod1021) (</a:t>
            </a:r>
            <a:r>
              <a:rPr lang="zh-CN" altLang="en-US"/>
              <a:t>区间</a:t>
            </a:r>
            <a:r>
              <a:rPr lang="en-US" altLang="zh-CN"/>
              <a:t>dp</a:t>
            </a:r>
            <a:r>
              <a:rPr lang="zh-CN" altLang="en-US"/>
              <a:t>）</a:t>
            </a:r>
            <a:endParaRPr lang="zh-CN" altLang="en-US"/>
          </a:p>
        </p:txBody>
      </p:sp>
      <p:sp>
        <p:nvSpPr>
          <p:cNvPr id="3" name="内容占位符 2"/>
          <p:cNvSpPr>
            <a:spLocks noGrp="1"/>
          </p:cNvSpPr>
          <p:nvPr>
            <p:ph idx="1"/>
          </p:nvPr>
        </p:nvSpPr>
        <p:spPr/>
        <p:txBody>
          <a:bodyPr/>
          <a:p>
            <a:r>
              <a:rPr lang="zh-CN" altLang="en-US"/>
              <a:t>有</a:t>
            </a:r>
            <a:r>
              <a:rPr lang="en-US" altLang="zh-CN"/>
              <a:t>n(1&lt;=n&lt;=200)</a:t>
            </a:r>
            <a:r>
              <a:rPr lang="zh-CN" altLang="en-US"/>
              <a:t>堆石子并成一排，第</a:t>
            </a:r>
            <a:r>
              <a:rPr lang="en-US" altLang="zh-CN"/>
              <a:t>i</a:t>
            </a:r>
            <a:r>
              <a:rPr lang="zh-CN" altLang="en-US"/>
              <a:t>堆有</a:t>
            </a:r>
            <a:r>
              <a:rPr lang="en-US" altLang="zh-CN"/>
              <a:t>ai(1&lt;=ai&lt;=1e9)</a:t>
            </a:r>
            <a:r>
              <a:rPr lang="zh-CN" altLang="en-US"/>
              <a:t>个石子。</a:t>
            </a:r>
            <a:endParaRPr lang="zh-CN" altLang="en-US"/>
          </a:p>
          <a:p>
            <a:r>
              <a:rPr lang="zh-CN" altLang="en-US"/>
              <a:t>每次可以选择相邻的两堆合并，合并后石子总数是两堆的加和，代价是新堆石子的数量。</a:t>
            </a:r>
            <a:endParaRPr lang="zh-CN" altLang="en-US"/>
          </a:p>
          <a:p>
            <a:r>
              <a:rPr lang="zh-CN" altLang="en-US"/>
              <a:t>问将这</a:t>
            </a:r>
            <a:r>
              <a:rPr lang="en-US" altLang="zh-CN"/>
              <a:t>n</a:t>
            </a:r>
            <a:r>
              <a:rPr lang="zh-CN" altLang="en-US"/>
              <a:t>堆石子合并成</a:t>
            </a:r>
            <a:r>
              <a:rPr lang="zh-CN" altLang="en-US"/>
              <a:t>一堆的最小代价。</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en-US" altLang="zh-CN"/>
              <a:t>01</a:t>
            </a:r>
            <a:r>
              <a:rPr lang="zh-CN" altLang="en-US"/>
              <a:t>背包</a:t>
            </a:r>
            <a:endParaRPr lang="zh-CN" altLang="en-US"/>
          </a:p>
        </p:txBody>
      </p:sp>
      <p:sp>
        <p:nvSpPr>
          <p:cNvPr id="3" name="内容占位符 2"/>
          <p:cNvSpPr>
            <a:spLocks noGrp="1"/>
          </p:cNvSpPr>
          <p:nvPr>
            <p:ph idx="1"/>
          </p:nvPr>
        </p:nvSpPr>
        <p:spPr/>
        <p:txBody>
          <a:bodyPr/>
          <a:p>
            <a:r>
              <a:rPr lang="zh-CN" altLang="en-US"/>
              <a:t>有</a:t>
            </a:r>
            <a:r>
              <a:rPr lang="en-US" altLang="zh-CN"/>
              <a:t>n(1&lt;=n&lt;=10000)</a:t>
            </a:r>
            <a:r>
              <a:rPr lang="zh-CN" altLang="en-US"/>
              <a:t>个物品</a:t>
            </a:r>
            <a:r>
              <a:rPr lang="en-US" altLang="zh-CN"/>
              <a:t>,</a:t>
            </a:r>
            <a:r>
              <a:rPr lang="zh-CN" altLang="en-US"/>
              <a:t>和一个可容纳</a:t>
            </a:r>
            <a:r>
              <a:rPr lang="zh-CN" altLang="en-US"/>
              <a:t>重量为</a:t>
            </a:r>
            <a:r>
              <a:rPr lang="en-US" altLang="zh-CN"/>
              <a:t>m(1&lt;=m&lt;=10000)</a:t>
            </a:r>
            <a:r>
              <a:rPr lang="zh-CN" altLang="en-US"/>
              <a:t>的背包。</a:t>
            </a:r>
            <a:endParaRPr lang="zh-CN" altLang="en-US"/>
          </a:p>
          <a:p>
            <a:r>
              <a:rPr lang="zh-CN" altLang="en-US"/>
              <a:t>第</a:t>
            </a:r>
            <a:r>
              <a:rPr lang="en-US" altLang="zh-CN"/>
              <a:t>i</a:t>
            </a:r>
            <a:r>
              <a:rPr lang="zh-CN" altLang="en-US"/>
              <a:t>个物品有且仅有一个，拥有价值属性</a:t>
            </a:r>
            <a:r>
              <a:rPr lang="en-US" altLang="zh-CN"/>
              <a:t>wi(1&lt;=wi&lt;=10000)</a:t>
            </a:r>
            <a:r>
              <a:rPr lang="zh-CN" altLang="en-US"/>
              <a:t>，重量属性</a:t>
            </a:r>
            <a:r>
              <a:rPr lang="en-US" altLang="zh-CN"/>
              <a:t>ci(1&lt;=ci&lt;=m)</a:t>
            </a:r>
            <a:r>
              <a:rPr lang="zh-CN" altLang="en-US"/>
              <a:t>。</a:t>
            </a:r>
            <a:endParaRPr lang="zh-CN" altLang="en-US"/>
          </a:p>
          <a:p>
            <a:r>
              <a:rPr lang="zh-CN" altLang="en-US"/>
              <a:t>问最多能用这个</a:t>
            </a:r>
            <a:r>
              <a:rPr lang="zh-CN" altLang="en-US"/>
              <a:t>背包装多少物品。</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设</a:t>
            </a:r>
            <a:r>
              <a:rPr lang="en-US" altLang="zh-CN"/>
              <a:t>dp[i][j]</a:t>
            </a:r>
            <a:r>
              <a:rPr lang="zh-CN" altLang="en-US"/>
              <a:t>表示已经将第</a:t>
            </a:r>
            <a:r>
              <a:rPr lang="en-US" altLang="zh-CN"/>
              <a:t>i</a:t>
            </a:r>
            <a:r>
              <a:rPr lang="zh-CN" altLang="en-US"/>
              <a:t>堆到第</a:t>
            </a:r>
            <a:r>
              <a:rPr lang="en-US" altLang="zh-CN"/>
              <a:t>j</a:t>
            </a:r>
            <a:r>
              <a:rPr lang="zh-CN" altLang="en-US"/>
              <a:t>堆合并成一堆的最小代价。</a:t>
            </a:r>
            <a:endParaRPr lang="zh-CN" altLang="en-US"/>
          </a:p>
          <a:p>
            <a:r>
              <a:rPr lang="zh-CN" altLang="en-US"/>
              <a:t>转移方程</a:t>
            </a:r>
            <a:endParaRPr lang="zh-CN" altLang="en-US"/>
          </a:p>
          <a:p>
            <a:pPr marL="0" indent="0">
              <a:buNone/>
            </a:pPr>
            <a:r>
              <a:rPr lang="en-US" altLang="zh-CN"/>
              <a:t>	dp[i][j] = max{dp[i][k] + dp[k + 1][j] + sum[i...j]}, (i &lt;= k &lt; j)</a:t>
            </a:r>
            <a:endParaRPr lang="zh-CN" altLang="en-US"/>
          </a:p>
          <a:p>
            <a:r>
              <a:rPr lang="zh-CN" altLang="en-US"/>
              <a:t>复杂度</a:t>
            </a:r>
            <a:r>
              <a:rPr lang="en-US" altLang="zh-CN"/>
              <a:t>O(n</a:t>
            </a:r>
            <a:r>
              <a:rPr lang="en-US" altLang="zh-CN" baseline="30000"/>
              <a:t>3</a:t>
            </a:r>
            <a:r>
              <a:rPr lang="en-US" altLang="zh-CN"/>
              <a:t>)</a:t>
            </a:r>
            <a:r>
              <a:rPr lang="zh-CN" altLang="en-US"/>
              <a:t>。</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题目：简单环个数 </a:t>
            </a:r>
            <a:r>
              <a:rPr lang="en-US" altLang="zh-CN"/>
              <a:t>(</a:t>
            </a:r>
            <a:r>
              <a:rPr lang="zh-CN" altLang="en-US"/>
              <a:t>状态压缩</a:t>
            </a:r>
            <a:r>
              <a:rPr lang="en-US" altLang="zh-CN"/>
              <a:t>dp)</a:t>
            </a:r>
            <a:endParaRPr lang="en-US" altLang="zh-CN"/>
          </a:p>
        </p:txBody>
      </p:sp>
      <p:sp>
        <p:nvSpPr>
          <p:cNvPr id="3" name="内容占位符 2"/>
          <p:cNvSpPr>
            <a:spLocks noGrp="1"/>
          </p:cNvSpPr>
          <p:nvPr>
            <p:ph idx="1"/>
          </p:nvPr>
        </p:nvSpPr>
        <p:spPr/>
        <p:txBody>
          <a:bodyPr/>
          <a:p>
            <a:r>
              <a:rPr lang="zh-CN" altLang="en-US"/>
              <a:t>有一张</a:t>
            </a:r>
            <a:r>
              <a:rPr lang="en-US" altLang="zh-CN"/>
              <a:t>n(1&lt;=n&lt;=20)</a:t>
            </a:r>
            <a:r>
              <a:rPr lang="zh-CN" altLang="en-US"/>
              <a:t>个点，</a:t>
            </a:r>
            <a:r>
              <a:rPr lang="en-US" altLang="zh-CN"/>
              <a:t>m(1&lt;=n&lt;=m*(m+1)/2)</a:t>
            </a:r>
            <a:r>
              <a:rPr lang="zh-CN" altLang="en-US"/>
              <a:t>条边的无向图，保证没有重边和自环。</a:t>
            </a:r>
            <a:endParaRPr lang="zh-CN" altLang="en-US"/>
          </a:p>
          <a:p>
            <a:r>
              <a:rPr lang="zh-CN" altLang="en-US"/>
              <a:t>求</a:t>
            </a:r>
            <a:r>
              <a:rPr lang="zh-CN" altLang="en-US"/>
              <a:t>简单环的个数。</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r>
              <a:rPr lang="en-US" altLang="zh-CN"/>
              <a:t>1</a:t>
            </a:r>
            <a:endParaRPr lang="zh-CN" altLang="en-US"/>
          </a:p>
        </p:txBody>
      </p:sp>
      <p:sp>
        <p:nvSpPr>
          <p:cNvPr id="3" name="内容占位符 2"/>
          <p:cNvSpPr>
            <a:spLocks noGrp="1"/>
          </p:cNvSpPr>
          <p:nvPr>
            <p:ph idx="1"/>
          </p:nvPr>
        </p:nvSpPr>
        <p:spPr/>
        <p:txBody>
          <a:bodyPr/>
          <a:p>
            <a:r>
              <a:rPr lang="zh-CN" altLang="en-US"/>
              <a:t>设</a:t>
            </a:r>
            <a:r>
              <a:rPr lang="en-US" altLang="zh-CN"/>
              <a:t>dp[i][j][k]</a:t>
            </a:r>
            <a:r>
              <a:rPr lang="zh-CN" altLang="en-US"/>
              <a:t>表示起点为</a:t>
            </a:r>
            <a:r>
              <a:rPr lang="en-US" altLang="zh-CN"/>
              <a:t>i</a:t>
            </a:r>
            <a:r>
              <a:rPr lang="zh-CN" altLang="en-US"/>
              <a:t>，当前点为</a:t>
            </a:r>
            <a:r>
              <a:rPr lang="en-US" altLang="zh-CN"/>
              <a:t>j</a:t>
            </a:r>
            <a:r>
              <a:rPr lang="zh-CN" altLang="en-US"/>
              <a:t>，已经选择的点被压进</a:t>
            </a:r>
            <a:r>
              <a:rPr lang="en-US" altLang="zh-CN"/>
              <a:t>k</a:t>
            </a:r>
            <a:r>
              <a:rPr lang="zh-CN" altLang="en-US"/>
              <a:t>里的方案数。</a:t>
            </a:r>
            <a:endParaRPr lang="zh-CN" altLang="en-US"/>
          </a:p>
          <a:p>
            <a:r>
              <a:rPr lang="zh-CN" altLang="en-US"/>
              <a:t>当某个</a:t>
            </a:r>
            <a:r>
              <a:rPr lang="en-US" altLang="zh-CN"/>
              <a:t>j</a:t>
            </a:r>
            <a:r>
              <a:rPr lang="zh-CN" altLang="en-US"/>
              <a:t>向</a:t>
            </a:r>
            <a:r>
              <a:rPr lang="en-US" altLang="zh-CN"/>
              <a:t>i</a:t>
            </a:r>
            <a:r>
              <a:rPr lang="zh-CN" altLang="en-US"/>
              <a:t>连边时，则产生了一个简单环。</a:t>
            </a:r>
            <a:endParaRPr lang="zh-CN" altLang="en-US"/>
          </a:p>
          <a:p>
            <a:r>
              <a:rPr lang="zh-CN" altLang="en-US"/>
              <a:t>考虑到一个长度为</a:t>
            </a:r>
            <a:r>
              <a:rPr lang="en-US" altLang="zh-CN"/>
              <a:t>len</a:t>
            </a:r>
            <a:r>
              <a:rPr lang="zh-CN" altLang="en-US"/>
              <a:t>的环会被枚举到</a:t>
            </a:r>
            <a:r>
              <a:rPr lang="en-US" altLang="zh-CN"/>
              <a:t>len</a:t>
            </a:r>
            <a:r>
              <a:rPr lang="zh-CN" altLang="en-US"/>
              <a:t>次，去重即可。</a:t>
            </a:r>
            <a:endParaRPr lang="zh-CN" altLang="en-US"/>
          </a:p>
          <a:p>
            <a:r>
              <a:rPr lang="zh-CN" altLang="en-US"/>
              <a:t>复杂度</a:t>
            </a:r>
            <a:r>
              <a:rPr lang="en-US" altLang="zh-CN"/>
              <a:t>O(n^3*2^n)</a:t>
            </a:r>
            <a:r>
              <a:rPr lang="zh-CN" altLang="en-US"/>
              <a:t>。</a:t>
            </a:r>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a:t>
            </a:r>
            <a:endParaRPr lang="zh-CN" altLang="en-US"/>
          </a:p>
        </p:txBody>
      </p:sp>
      <p:sp>
        <p:nvSpPr>
          <p:cNvPr id="3" name="内容占位符 2"/>
          <p:cNvSpPr>
            <a:spLocks noGrp="1"/>
          </p:cNvSpPr>
          <p:nvPr>
            <p:ph idx="1"/>
          </p:nvPr>
        </p:nvSpPr>
        <p:spPr/>
        <p:txBody>
          <a:bodyPr/>
          <a:p>
            <a:r>
              <a:rPr lang="zh-CN" altLang="en-US"/>
              <a:t>考虑改写</a:t>
            </a:r>
            <a:r>
              <a:rPr lang="en-US" altLang="zh-CN"/>
              <a:t>dp</a:t>
            </a:r>
            <a:r>
              <a:rPr lang="zh-CN" altLang="en-US"/>
              <a:t>方程。</a:t>
            </a:r>
            <a:endParaRPr lang="zh-CN" altLang="en-US"/>
          </a:p>
          <a:p>
            <a:r>
              <a:rPr lang="en-US" altLang="zh-CN"/>
              <a:t>dp[i][j]</a:t>
            </a:r>
            <a:r>
              <a:rPr lang="zh-CN" altLang="en-US"/>
              <a:t>表示当前点时</a:t>
            </a:r>
            <a:r>
              <a:rPr lang="en-US" altLang="zh-CN"/>
              <a:t>i</a:t>
            </a:r>
            <a:r>
              <a:rPr lang="zh-CN" altLang="en-US"/>
              <a:t>，起点是</a:t>
            </a:r>
            <a:r>
              <a:rPr lang="en-US" altLang="zh-CN"/>
              <a:t>j</a:t>
            </a:r>
            <a:r>
              <a:rPr lang="zh-CN" altLang="en-US"/>
              <a:t>中最小为</a:t>
            </a:r>
            <a:r>
              <a:rPr lang="en-US" altLang="zh-CN"/>
              <a:t>1</a:t>
            </a:r>
            <a:r>
              <a:rPr lang="zh-CN" altLang="en-US"/>
              <a:t>的位置。</a:t>
            </a:r>
            <a:endParaRPr lang="zh-CN" altLang="en-US"/>
          </a:p>
          <a:p>
            <a:r>
              <a:rPr lang="zh-CN" altLang="en-US"/>
              <a:t>复杂度</a:t>
            </a:r>
            <a:r>
              <a:rPr lang="en-US" altLang="zh-CN"/>
              <a:t>O(n^2*2^n)</a:t>
            </a:r>
            <a:r>
              <a:rPr lang="zh-CN" altLang="en-US"/>
              <a:t>。</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优化</a:t>
            </a:r>
            <a:endParaRPr lang="zh-CN" altLang="zh-CN"/>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1.</a:t>
            </a:r>
            <a:r>
              <a:rPr lang="zh-CN" altLang="en-US"/>
              <a:t>对于转移状态进行优化</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en-US" altLang="zh-CN"/>
              <a:t>GPA</a:t>
            </a:r>
            <a:r>
              <a:rPr lang="zh-CN" altLang="en-US"/>
              <a:t>（</a:t>
            </a:r>
            <a:r>
              <a:rPr lang="en-US" altLang="zh-CN"/>
              <a:t>2020</a:t>
            </a:r>
            <a:r>
              <a:rPr lang="zh-CN" altLang="en-US"/>
              <a:t>年</a:t>
            </a:r>
            <a:r>
              <a:rPr lang="en-US" altLang="zh-CN"/>
              <a:t>ICPC</a:t>
            </a:r>
            <a:r>
              <a:rPr lang="zh-CN" altLang="en-US"/>
              <a:t>济南站热身赛</a:t>
            </a:r>
            <a:r>
              <a:rPr lang="en-US" altLang="zh-CN"/>
              <a:t>C)</a:t>
            </a:r>
            <a:endParaRPr lang="en-US" altLang="zh-CN"/>
          </a:p>
        </p:txBody>
      </p:sp>
      <p:sp>
        <p:nvSpPr>
          <p:cNvPr id="3" name="内容占位符 2"/>
          <p:cNvSpPr>
            <a:spLocks noGrp="1"/>
          </p:cNvSpPr>
          <p:nvPr>
            <p:ph idx="1"/>
          </p:nvPr>
        </p:nvSpPr>
        <p:spPr/>
        <p:txBody>
          <a:bodyPr/>
          <a:p>
            <a:r>
              <a:rPr lang="zh-CN" altLang="en-US"/>
              <a:t>有</a:t>
            </a:r>
            <a:r>
              <a:rPr lang="en-US" altLang="zh-CN"/>
              <a:t>n(1&lt;=n&lt;=4000</a:t>
            </a:r>
            <a:r>
              <a:rPr lang="zh-CN" altLang="en-US"/>
              <a:t>）天，第</a:t>
            </a:r>
            <a:r>
              <a:rPr lang="en-US" altLang="zh-CN"/>
              <a:t>i</a:t>
            </a:r>
            <a:r>
              <a:rPr lang="zh-CN" altLang="en-US"/>
              <a:t>天</a:t>
            </a:r>
            <a:r>
              <a:rPr lang="zh-CN" altLang="en-US"/>
              <a:t>可以选择自己的成绩在</a:t>
            </a:r>
            <a:r>
              <a:rPr lang="en-US" altLang="zh-CN"/>
              <a:t>Li</a:t>
            </a:r>
            <a:r>
              <a:rPr lang="zh-CN" altLang="en-US"/>
              <a:t>到</a:t>
            </a:r>
            <a:r>
              <a:rPr lang="en-US" altLang="zh-CN"/>
              <a:t>Ri</a:t>
            </a:r>
            <a:r>
              <a:rPr lang="zh-CN" altLang="en-US"/>
              <a:t>之间。（</a:t>
            </a:r>
            <a:r>
              <a:rPr lang="en-US" altLang="zh-CN"/>
              <a:t>1&lt;=Li&lt;=Ri&lt;=400)</a:t>
            </a:r>
            <a:endParaRPr lang="zh-CN" altLang="en-US"/>
          </a:p>
          <a:p>
            <a:r>
              <a:rPr lang="zh-CN" altLang="en-US"/>
              <a:t>如果某一天</a:t>
            </a:r>
            <a:r>
              <a:rPr lang="en-US" altLang="zh-CN"/>
              <a:t>i</a:t>
            </a:r>
            <a:r>
              <a:rPr lang="zh-CN" altLang="en-US"/>
              <a:t>，假设你选的成绩是</a:t>
            </a:r>
            <a:r>
              <a:rPr lang="en-US" altLang="zh-CN"/>
              <a:t>Ci</a:t>
            </a:r>
            <a:r>
              <a:rPr lang="zh-CN" altLang="en-US"/>
              <a:t>，且比前</a:t>
            </a:r>
            <a:r>
              <a:rPr lang="en-US" altLang="zh-CN"/>
              <a:t>i-1</a:t>
            </a:r>
            <a:r>
              <a:rPr lang="zh-CN" altLang="en-US"/>
              <a:t>天的平均成绩还低，你会获得一点不开心值。</a:t>
            </a:r>
            <a:endParaRPr lang="zh-CN" altLang="en-US"/>
          </a:p>
          <a:p>
            <a:r>
              <a:rPr lang="zh-CN" altLang="en-US"/>
              <a:t>问选择了</a:t>
            </a:r>
            <a:r>
              <a:rPr lang="en-US" altLang="zh-CN"/>
              <a:t>n</a:t>
            </a:r>
            <a:r>
              <a:rPr lang="zh-CN" altLang="en-US"/>
              <a:t>天的成绩后，最小的不开心值。</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解法一</a:t>
            </a:r>
            <a:endParaRPr lang="zh-CN" altLang="en-US"/>
          </a:p>
        </p:txBody>
      </p:sp>
      <p:sp>
        <p:nvSpPr>
          <p:cNvPr id="3" name="内容占位符 2"/>
          <p:cNvSpPr>
            <a:spLocks noGrp="1"/>
          </p:cNvSpPr>
          <p:nvPr>
            <p:ph idx="1"/>
          </p:nvPr>
        </p:nvSpPr>
        <p:spPr/>
        <p:txBody>
          <a:bodyPr/>
          <a:p>
            <a:r>
              <a:rPr lang="zh-CN" altLang="en-US"/>
              <a:t>设</a:t>
            </a:r>
            <a:r>
              <a:rPr lang="en-US" altLang="zh-CN"/>
              <a:t>dp[i][j]</a:t>
            </a:r>
            <a:r>
              <a:rPr lang="zh-CN" altLang="en-US"/>
              <a:t>表示已经选了前</a:t>
            </a:r>
            <a:r>
              <a:rPr lang="en-US" altLang="zh-CN"/>
              <a:t>i</a:t>
            </a:r>
            <a:r>
              <a:rPr lang="zh-CN" altLang="en-US"/>
              <a:t>天，但是平均值是</a:t>
            </a:r>
            <a:r>
              <a:rPr lang="en-US" altLang="zh-CN"/>
              <a:t>j</a:t>
            </a:r>
            <a:r>
              <a:rPr lang="zh-CN" altLang="en-US"/>
              <a:t>的最小不开心值</a:t>
            </a:r>
            <a:r>
              <a:rPr lang="zh-CN" altLang="en-US"/>
              <a:t>。</a:t>
            </a:r>
            <a:endParaRPr lang="zh-CN" altLang="en-US"/>
          </a:p>
          <a:p>
            <a:r>
              <a:rPr lang="zh-CN" altLang="en-US"/>
              <a:t>考虑到</a:t>
            </a:r>
            <a:r>
              <a:rPr lang="en-US" altLang="zh-CN"/>
              <a:t>j</a:t>
            </a:r>
            <a:r>
              <a:rPr lang="zh-CN" altLang="en-US"/>
              <a:t>是浮点数，状态无穷多，不可行。</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解法二</a:t>
            </a:r>
            <a:endParaRPr lang="zh-CN" altLang="en-US"/>
          </a:p>
        </p:txBody>
      </p:sp>
      <p:sp>
        <p:nvSpPr>
          <p:cNvPr id="3" name="内容占位符 2"/>
          <p:cNvSpPr>
            <a:spLocks noGrp="1"/>
          </p:cNvSpPr>
          <p:nvPr>
            <p:ph idx="1"/>
          </p:nvPr>
        </p:nvSpPr>
        <p:spPr/>
        <p:txBody>
          <a:bodyPr/>
          <a:p>
            <a:r>
              <a:rPr lang="zh-CN" altLang="en-US"/>
              <a:t>设</a:t>
            </a:r>
            <a:r>
              <a:rPr lang="en-US" altLang="zh-CN"/>
              <a:t>dp[i][j]</a:t>
            </a:r>
            <a:r>
              <a:rPr lang="zh-CN" altLang="en-US"/>
              <a:t>表示已经选了前</a:t>
            </a:r>
            <a:r>
              <a:rPr lang="en-US" altLang="zh-CN"/>
              <a:t>i</a:t>
            </a:r>
            <a:r>
              <a:rPr lang="zh-CN" altLang="en-US"/>
              <a:t>天，但是总和是</a:t>
            </a:r>
            <a:r>
              <a:rPr lang="en-US" altLang="zh-CN"/>
              <a:t>j</a:t>
            </a:r>
            <a:r>
              <a:rPr lang="zh-CN" altLang="en-US"/>
              <a:t>的最小不开心值</a:t>
            </a:r>
            <a:r>
              <a:rPr lang="zh-CN" altLang="en-US"/>
              <a:t>。</a:t>
            </a:r>
            <a:endParaRPr lang="zh-CN" altLang="en-US"/>
          </a:p>
          <a:p>
            <a:r>
              <a:rPr lang="en-US" altLang="zh-CN"/>
              <a:t>j</a:t>
            </a:r>
            <a:r>
              <a:rPr lang="zh-CN" altLang="en-US"/>
              <a:t>的范围是</a:t>
            </a:r>
            <a:r>
              <a:rPr lang="en-US" altLang="zh-CN"/>
              <a:t>i*400</a:t>
            </a:r>
            <a:endParaRPr lang="en-US" altLang="zh-CN"/>
          </a:p>
          <a:p>
            <a:r>
              <a:rPr lang="zh-CN" altLang="en-US"/>
              <a:t>复杂度</a:t>
            </a:r>
            <a:r>
              <a:rPr lang="en-US" altLang="zh-CN"/>
              <a:t>O(n*n*400)</a:t>
            </a:r>
            <a:r>
              <a:rPr lang="zh-CN" altLang="en-US"/>
              <a:t>。</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解法三</a:t>
            </a:r>
            <a:endParaRPr lang="zh-CN" altLang="en-US"/>
          </a:p>
        </p:txBody>
      </p:sp>
      <p:sp>
        <p:nvSpPr>
          <p:cNvPr id="3" name="内容占位符 2"/>
          <p:cNvSpPr>
            <a:spLocks noGrp="1"/>
          </p:cNvSpPr>
          <p:nvPr>
            <p:ph idx="1"/>
          </p:nvPr>
        </p:nvSpPr>
        <p:spPr/>
        <p:txBody>
          <a:bodyPr/>
          <a:p>
            <a:r>
              <a:rPr lang="zh-CN" altLang="en-US"/>
              <a:t>设</a:t>
            </a:r>
            <a:r>
              <a:rPr lang="en-US" altLang="zh-CN"/>
              <a:t>dp[i][j]</a:t>
            </a:r>
            <a:r>
              <a:rPr lang="zh-CN" altLang="en-US"/>
              <a:t>表示已经选了</a:t>
            </a:r>
            <a:r>
              <a:rPr lang="en-US" altLang="zh-CN"/>
              <a:t>i</a:t>
            </a:r>
            <a:r>
              <a:rPr lang="zh-CN" altLang="en-US"/>
              <a:t>天，不开心值是</a:t>
            </a:r>
            <a:r>
              <a:rPr lang="en-US" altLang="zh-CN"/>
              <a:t>j</a:t>
            </a:r>
            <a:r>
              <a:rPr lang="zh-CN" altLang="en-US"/>
              <a:t>的最小和。</a:t>
            </a:r>
            <a:endParaRPr lang="zh-CN" altLang="en-US"/>
          </a:p>
          <a:p>
            <a:r>
              <a:rPr lang="zh-CN" altLang="en-US"/>
              <a:t>复杂度</a:t>
            </a:r>
            <a:r>
              <a:rPr lang="en-US" altLang="zh-CN"/>
              <a:t>O(n*m)</a:t>
            </a:r>
            <a:r>
              <a:rPr lang="zh-CN" altLang="en-US"/>
              <a:t>。</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设转移状态</a:t>
            </a:r>
            <a:r>
              <a:rPr lang="en-US" altLang="zh-CN"/>
              <a:t>dp[i][j]</a:t>
            </a:r>
            <a:r>
              <a:rPr lang="zh-CN" altLang="en-US"/>
              <a:t>表示仅考虑前</a:t>
            </a:r>
            <a:r>
              <a:rPr lang="en-US" altLang="zh-CN"/>
              <a:t>i</a:t>
            </a:r>
            <a:r>
              <a:rPr lang="zh-CN" altLang="en-US"/>
              <a:t>个物品，从中选取若干个物品总重量为</a:t>
            </a:r>
            <a:r>
              <a:rPr lang="en-US" altLang="zh-CN"/>
              <a:t>j</a:t>
            </a:r>
            <a:r>
              <a:rPr lang="zh-CN" altLang="en-US"/>
              <a:t>时，最大的价值。</a:t>
            </a:r>
            <a:endParaRPr lang="zh-CN" altLang="en-US"/>
          </a:p>
          <a:p>
            <a:r>
              <a:rPr lang="zh-CN" altLang="en-US"/>
              <a:t>因此，转移方程：</a:t>
            </a:r>
            <a:endParaRPr lang="zh-CN" altLang="en-US"/>
          </a:p>
          <a:p>
            <a:pPr marL="457200" lvl="1" indent="0">
              <a:buNone/>
            </a:pPr>
            <a:r>
              <a:rPr lang="en-US" altLang="zh-CN"/>
              <a:t>	dp[i][j + w[i]] = max(dp[i][j + c[i]], dp[i - 1][j] + w[i]);</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2.</a:t>
            </a:r>
            <a:r>
              <a:rPr lang="zh-CN" altLang="en-US"/>
              <a:t>基于固定转移矩阵的优化</a:t>
            </a:r>
            <a:endParaRPr lang="zh-CN" altLang="en-US"/>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问题：斐波那契数列</a:t>
            </a:r>
            <a:r>
              <a:rPr lang="zh-CN" altLang="en-US"/>
              <a:t>的第</a:t>
            </a:r>
            <a:r>
              <a:rPr lang="en-US" altLang="zh-CN"/>
              <a:t>N</a:t>
            </a:r>
            <a:r>
              <a:rPr lang="zh-CN" altLang="en-US"/>
              <a:t>项（</a:t>
            </a:r>
            <a:r>
              <a:rPr lang="en-US" altLang="zh-CN"/>
              <a:t>51nod1242)</a:t>
            </a:r>
            <a:endParaRPr lang="en-US" altLang="zh-CN"/>
          </a:p>
        </p:txBody>
      </p:sp>
      <p:sp>
        <p:nvSpPr>
          <p:cNvPr id="3" name="内容占位符 2"/>
          <p:cNvSpPr>
            <a:spLocks noGrp="1"/>
          </p:cNvSpPr>
          <p:nvPr>
            <p:ph idx="1"/>
          </p:nvPr>
        </p:nvSpPr>
        <p:spPr/>
        <p:txBody>
          <a:bodyPr/>
          <a:p>
            <a:r>
              <a:rPr lang="zh-CN" altLang="en-US"/>
              <a:t>斐波那契数列的第</a:t>
            </a:r>
            <a:r>
              <a:rPr lang="en-US" altLang="zh-CN"/>
              <a:t>n</a:t>
            </a:r>
            <a:r>
              <a:rPr lang="zh-CN" altLang="en-US"/>
              <a:t>项是</a:t>
            </a:r>
            <a:r>
              <a:rPr lang="en-US" altLang="zh-CN"/>
              <a:t>fn</a:t>
            </a:r>
            <a:endParaRPr lang="en-US" altLang="zh-CN"/>
          </a:p>
          <a:p>
            <a:r>
              <a:rPr lang="zh-CN" altLang="en-US"/>
              <a:t>有</a:t>
            </a:r>
            <a:r>
              <a:rPr lang="en-US" altLang="zh-CN"/>
              <a:t>f[n]=f[n-1]+f[n-2]</a:t>
            </a:r>
            <a:endParaRPr lang="en-US" altLang="zh-CN"/>
          </a:p>
          <a:p>
            <a:r>
              <a:rPr lang="zh-CN" altLang="en-US"/>
              <a:t>求第</a:t>
            </a:r>
            <a:r>
              <a:rPr lang="en-US" altLang="zh-CN"/>
              <a:t>n(1&lt;=n&lt;=1e18)</a:t>
            </a:r>
            <a:r>
              <a:rPr lang="zh-CN" altLang="en-US"/>
              <a:t>项。</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考虑构造如下的矩阵</a:t>
            </a:r>
            <a:endParaRPr lang="zh-CN" altLang="en-US"/>
          </a:p>
          <a:p>
            <a:endParaRPr lang="en-US" altLang="zh-CN"/>
          </a:p>
        </p:txBody>
      </p:sp>
      <p:graphicFrame>
        <p:nvGraphicFramePr>
          <p:cNvPr id="4" name="对象 3">
            <a:hlinkClick r:id="" action="ppaction://ole?verb="/>
          </p:cNvPr>
          <p:cNvGraphicFramePr>
            <a:graphicFrameLocks noChangeAspect="1"/>
          </p:cNvGraphicFramePr>
          <p:nvPr/>
        </p:nvGraphicFramePr>
        <p:xfrm>
          <a:off x="2486978" y="1898333"/>
          <a:ext cx="2488565" cy="900430"/>
        </p:xfrm>
        <a:graphic>
          <a:graphicData uri="http://schemas.openxmlformats.org/presentationml/2006/ole">
            <mc:AlternateContent xmlns:mc="http://schemas.openxmlformats.org/markup-compatibility/2006">
              <mc:Choice xmlns:v="urn:schemas-microsoft-com:vml" Requires="v">
                <p:oleObj spid="_x0000_s1025" name="" r:id="rId1" imgW="1333500" imgH="482600" progId="Equation.KSEE3">
                  <p:embed/>
                </p:oleObj>
              </mc:Choice>
              <mc:Fallback>
                <p:oleObj name="" r:id="rId1" imgW="1333500" imgH="482600" progId="Equation.KSEE3">
                  <p:embed/>
                  <p:pic>
                    <p:nvPicPr>
                      <p:cNvPr id="0" name="图片 1024"/>
                      <p:cNvPicPr/>
                      <p:nvPr/>
                    </p:nvPicPr>
                    <p:blipFill>
                      <a:blip r:embed="rId2"/>
                      <a:stretch>
                        <a:fillRect/>
                      </a:stretch>
                    </p:blipFill>
                    <p:spPr>
                      <a:xfrm>
                        <a:off x="2486978" y="1898333"/>
                        <a:ext cx="2488565" cy="900430"/>
                      </a:xfrm>
                      <a:prstGeom prst="rect">
                        <a:avLst/>
                      </a:prstGeom>
                    </p:spPr>
                  </p:pic>
                </p:oleObj>
              </mc:Fallback>
            </mc:AlternateContent>
          </a:graphicData>
        </a:graphic>
      </p:graphicFrame>
      <p:sp>
        <p:nvSpPr>
          <p:cNvPr id="5" name="内容占位符 2"/>
          <p:cNvSpPr>
            <a:spLocks noGrp="1"/>
          </p:cNvSpPr>
          <p:nvPr/>
        </p:nvSpPr>
        <p:spPr>
          <a:xfrm>
            <a:off x="694760" y="2886765"/>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使用矩阵快速幂优化转移。</a:t>
            </a:r>
            <a:endParaRPr lang="zh-CN" altLang="en-US"/>
          </a:p>
          <a:p>
            <a:r>
              <a:rPr lang="zh-CN" altLang="en-US"/>
              <a:t>当转移矩阵是</a:t>
            </a:r>
            <a:r>
              <a:rPr lang="en-US" altLang="zh-CN"/>
              <a:t>k</a:t>
            </a:r>
            <a:r>
              <a:rPr lang="zh-CN" altLang="en-US"/>
              <a:t>阶时，复杂度时</a:t>
            </a:r>
            <a:r>
              <a:rPr lang="en-US" altLang="zh-CN"/>
              <a:t>O(k^3logn)</a:t>
            </a:r>
            <a:r>
              <a:rPr lang="zh-CN" altLang="en-US"/>
              <a:t>。</a:t>
            </a:r>
            <a:endParaRPr lang="zh-CN" altLang="en-US"/>
          </a:p>
          <a:p>
            <a:r>
              <a:rPr lang="zh-CN" altLang="en-US"/>
              <a:t>使用</a:t>
            </a:r>
            <a:r>
              <a:rPr lang="en-US" altLang="zh-CN"/>
              <a:t>BM</a:t>
            </a:r>
            <a:r>
              <a:rPr lang="zh-CN" altLang="en-US"/>
              <a:t>线性递推算法时，复杂度可降至</a:t>
            </a:r>
            <a:r>
              <a:rPr lang="en-US" altLang="zh-CN"/>
              <a:t>O(k^2logn)</a:t>
            </a:r>
            <a:r>
              <a:rPr lang="zh-CN" altLang="en-US"/>
              <a:t>。</a:t>
            </a:r>
            <a:endParaRPr lang="en-US" altLang="zh-CN"/>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3.</a:t>
            </a:r>
            <a:r>
              <a:rPr lang="zh-CN" altLang="en-US"/>
              <a:t>动态动态规划</a:t>
            </a:r>
            <a:endParaRPr lang="zh-CN" altLang="en-US"/>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问题：带修改的独立集</a:t>
            </a:r>
            <a:endParaRPr lang="zh-CN" altLang="en-US"/>
          </a:p>
        </p:txBody>
      </p:sp>
      <p:sp>
        <p:nvSpPr>
          <p:cNvPr id="3" name="内容占位符 2"/>
          <p:cNvSpPr>
            <a:spLocks noGrp="1"/>
          </p:cNvSpPr>
          <p:nvPr>
            <p:ph idx="1"/>
          </p:nvPr>
        </p:nvSpPr>
        <p:spPr/>
        <p:txBody>
          <a:bodyPr/>
          <a:p>
            <a:r>
              <a:rPr lang="zh-CN" altLang="en-US"/>
              <a:t>给你</a:t>
            </a:r>
            <a:r>
              <a:rPr lang="en-US" altLang="zh-CN"/>
              <a:t>n</a:t>
            </a:r>
            <a:r>
              <a:rPr lang="en-US" altLang="zh-CN">
                <a:sym typeface="+mn-ea"/>
              </a:rPr>
              <a:t>(1&lt;=n&lt;=1e5)</a:t>
            </a:r>
            <a:r>
              <a:rPr lang="zh-CN" altLang="en-US"/>
              <a:t>个数，每个数</a:t>
            </a:r>
            <a:r>
              <a:rPr lang="en-US" altLang="zh-CN"/>
              <a:t>ci(1&lt;=ci&lt;=1e9)</a:t>
            </a:r>
            <a:r>
              <a:rPr lang="zh-CN" altLang="en-US"/>
              <a:t>。</a:t>
            </a:r>
            <a:endParaRPr lang="zh-CN" altLang="en-US"/>
          </a:p>
          <a:p>
            <a:r>
              <a:rPr lang="zh-CN" altLang="en-US"/>
              <a:t>不能够选择连续的两个数，称一种合法的选择方案为独立集。</a:t>
            </a:r>
            <a:endParaRPr lang="zh-CN" altLang="en-US"/>
          </a:p>
          <a:p>
            <a:r>
              <a:rPr lang="en-US" altLang="zh-CN"/>
              <a:t>m(1&lt;=m&lt;=1e5)</a:t>
            </a:r>
            <a:r>
              <a:rPr lang="zh-CN" altLang="en-US"/>
              <a:t>次修改，每次修改一个点的权值，问最大的独立集权值。</a:t>
            </a:r>
            <a:endParaRPr lang="zh-CN" altLang="en-US"/>
          </a:p>
          <a:p>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en-US" altLang="zh-CN"/>
              <a:t>dp[i][0]</a:t>
            </a:r>
            <a:r>
              <a:rPr lang="zh-CN" altLang="en-US"/>
              <a:t>表示选到</a:t>
            </a:r>
            <a:r>
              <a:rPr lang="en-US" altLang="zh-CN"/>
              <a:t>i</a:t>
            </a:r>
            <a:r>
              <a:rPr lang="zh-CN" altLang="en-US"/>
              <a:t>为止，</a:t>
            </a:r>
            <a:r>
              <a:rPr lang="en-US" altLang="zh-CN"/>
              <a:t>i</a:t>
            </a:r>
            <a:r>
              <a:rPr lang="zh-CN" altLang="en-US"/>
              <a:t>不选的最大权值。</a:t>
            </a:r>
            <a:endParaRPr lang="zh-CN" altLang="en-US"/>
          </a:p>
          <a:p>
            <a:r>
              <a:rPr lang="en-US" altLang="zh-CN"/>
              <a:t>dp[i][1]</a:t>
            </a:r>
            <a:r>
              <a:rPr lang="zh-CN" altLang="en-US"/>
              <a:t>表示选到</a:t>
            </a:r>
            <a:r>
              <a:rPr lang="en-US" altLang="zh-CN"/>
              <a:t>i</a:t>
            </a:r>
            <a:r>
              <a:rPr lang="zh-CN" altLang="en-US"/>
              <a:t>为止，</a:t>
            </a:r>
            <a:r>
              <a:rPr lang="en-US" altLang="zh-CN"/>
              <a:t>i</a:t>
            </a:r>
            <a:r>
              <a:rPr lang="zh-CN" altLang="en-US"/>
              <a:t>选的最大权值。</a:t>
            </a:r>
            <a:endParaRPr lang="zh-CN" altLang="en-US"/>
          </a:p>
          <a:p>
            <a:r>
              <a:rPr lang="zh-CN" altLang="en-US"/>
              <a:t>这样不支持修改，时间复杂度</a:t>
            </a:r>
            <a:r>
              <a:rPr lang="en-US" altLang="zh-CN"/>
              <a:t>O(n)</a:t>
            </a:r>
            <a:r>
              <a:rPr lang="zh-CN" altLang="en-US"/>
              <a:t>。</a:t>
            </a:r>
            <a:endParaRPr lang="zh-CN" altLang="en-US"/>
          </a:p>
          <a:p>
            <a:endParaRPr lang="zh-CN" altLang="en-US"/>
          </a:p>
          <a:p>
            <a:r>
              <a:rPr lang="zh-CN" altLang="en-US"/>
              <a:t>考虑用线段树维护，</a:t>
            </a:r>
            <a:r>
              <a:rPr lang="en-US" altLang="zh-CN"/>
              <a:t>dp[i][j][k]</a:t>
            </a:r>
            <a:r>
              <a:rPr lang="zh-CN" altLang="en-US"/>
              <a:t>表示当前区间点是</a:t>
            </a:r>
            <a:r>
              <a:rPr lang="en-US" altLang="zh-CN"/>
              <a:t>i</a:t>
            </a:r>
            <a:r>
              <a:rPr lang="zh-CN" altLang="en-US"/>
              <a:t>，左端点是否选由</a:t>
            </a:r>
            <a:r>
              <a:rPr lang="en-US" altLang="zh-CN"/>
              <a:t>j</a:t>
            </a:r>
            <a:r>
              <a:rPr lang="zh-CN" altLang="en-US"/>
              <a:t>决定，右端点是否选由</a:t>
            </a:r>
            <a:r>
              <a:rPr lang="en-US" altLang="zh-CN"/>
              <a:t>k</a:t>
            </a:r>
            <a:r>
              <a:rPr lang="zh-CN" altLang="en-US"/>
              <a:t>决定。</a:t>
            </a:r>
            <a:endParaRPr lang="zh-CN" altLang="en-US"/>
          </a:p>
          <a:p>
            <a:r>
              <a:rPr lang="zh-CN" altLang="en-US"/>
              <a:t>这样就可以合并了支持修改，时间复杂度</a:t>
            </a:r>
            <a:r>
              <a:rPr lang="en-US" altLang="zh-CN"/>
              <a:t>O(nlogn)</a:t>
            </a:r>
            <a:r>
              <a:rPr lang="zh-CN" altLang="en-US"/>
              <a:t>。</a:t>
            </a:r>
            <a:endParaRPr lang="zh-CN" altLang="en-US"/>
          </a:p>
          <a:p>
            <a:endParaRPr lang="zh-CN" altLang="en-US"/>
          </a:p>
          <a:p>
            <a:r>
              <a:rPr lang="zh-CN" altLang="en-US"/>
              <a:t>考虑轻重链剖分，可以在多一个</a:t>
            </a:r>
            <a:r>
              <a:rPr lang="en-US" altLang="zh-CN"/>
              <a:t>log</a:t>
            </a:r>
            <a:r>
              <a:rPr lang="zh-CN" altLang="en-US"/>
              <a:t>的情况下支持树上操作，时间复杂度</a:t>
            </a:r>
            <a:r>
              <a:rPr lang="en-US" altLang="zh-CN"/>
              <a:t>O(nlognlogn)</a:t>
            </a:r>
            <a:endParaRPr lang="en-US" altLang="zh-CN"/>
          </a:p>
          <a:p>
            <a:r>
              <a:rPr lang="zh-CN" altLang="en-US"/>
              <a:t>只要数组上</a:t>
            </a:r>
            <a:r>
              <a:rPr lang="zh-CN" altLang="en-US"/>
              <a:t>可以使用动态动态规划，就可以拓展到树上。</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4.</a:t>
            </a:r>
            <a:r>
              <a:rPr lang="zh-CN" altLang="en-US"/>
              <a:t>前缀和优化</a:t>
            </a: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问题：多重背包问题</a:t>
            </a:r>
            <a:r>
              <a:rPr lang="en-US" altLang="zh-CN"/>
              <a:t>1</a:t>
            </a:r>
            <a:endParaRPr lang="en-US" altLang="zh-CN"/>
          </a:p>
        </p:txBody>
      </p:sp>
      <p:sp>
        <p:nvSpPr>
          <p:cNvPr id="3" name="内容占位符 2"/>
          <p:cNvSpPr>
            <a:spLocks noGrp="1"/>
          </p:cNvSpPr>
          <p:nvPr>
            <p:ph idx="1"/>
          </p:nvPr>
        </p:nvSpPr>
        <p:spPr/>
        <p:txBody>
          <a:bodyPr/>
          <a:p>
            <a:r>
              <a:rPr lang="zh-CN" altLang="en-US"/>
              <a:t>有</a:t>
            </a:r>
            <a:r>
              <a:rPr lang="en-US" altLang="zh-CN"/>
              <a:t>n(1&lt;=n&lt;=1e4)</a:t>
            </a:r>
            <a:r>
              <a:rPr lang="zh-CN" altLang="en-US"/>
              <a:t>种物品，每种物品有一个数量</a:t>
            </a:r>
            <a:r>
              <a:rPr lang="en-US" altLang="zh-CN"/>
              <a:t>ti(1&lt;=ti&lt;=n)</a:t>
            </a:r>
            <a:r>
              <a:rPr lang="zh-CN" altLang="en-US"/>
              <a:t>，重量</a:t>
            </a:r>
            <a:r>
              <a:rPr lang="en-US" altLang="zh-CN"/>
              <a:t>wi(1&lt;=wi&lt;=1e4)</a:t>
            </a:r>
            <a:r>
              <a:rPr lang="zh-CN" altLang="en-US"/>
              <a:t>。</a:t>
            </a:r>
            <a:endParaRPr lang="zh-CN" altLang="en-US"/>
          </a:p>
          <a:p>
            <a:r>
              <a:rPr lang="zh-CN" altLang="en-US"/>
              <a:t>问有多少种选择物品的方案使得总重量是</a:t>
            </a:r>
            <a:r>
              <a:rPr lang="en-US" altLang="zh-CN"/>
              <a:t>m(1&lt;=m&lt;=1e4)</a:t>
            </a:r>
            <a:r>
              <a:rPr lang="zh-CN" altLang="en-US"/>
              <a:t>。</a:t>
            </a: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r>
              <a:rPr lang="en-US" altLang="zh-CN"/>
              <a:t>1</a:t>
            </a:r>
            <a:endParaRPr lang="en-US" altLang="zh-CN"/>
          </a:p>
        </p:txBody>
      </p:sp>
      <p:sp>
        <p:nvSpPr>
          <p:cNvPr id="3" name="内容占位符 2"/>
          <p:cNvSpPr>
            <a:spLocks noGrp="1"/>
          </p:cNvSpPr>
          <p:nvPr>
            <p:ph idx="1"/>
          </p:nvPr>
        </p:nvSpPr>
        <p:spPr/>
        <p:txBody>
          <a:bodyPr/>
          <a:p>
            <a:r>
              <a:rPr lang="zh-CN" altLang="en-US"/>
              <a:t>设</a:t>
            </a:r>
            <a:r>
              <a:rPr lang="en-US" altLang="zh-CN"/>
              <a:t>dp[i][j]</a:t>
            </a:r>
            <a:r>
              <a:rPr lang="zh-CN" altLang="en-US"/>
              <a:t>表示已经选了前</a:t>
            </a:r>
            <a:r>
              <a:rPr lang="en-US" altLang="zh-CN"/>
              <a:t>i</a:t>
            </a:r>
            <a:r>
              <a:rPr lang="zh-CN" altLang="en-US"/>
              <a:t>种物品，总重量是</a:t>
            </a:r>
            <a:r>
              <a:rPr lang="en-US" altLang="zh-CN"/>
              <a:t>j</a:t>
            </a:r>
            <a:r>
              <a:rPr lang="zh-CN" altLang="en-US"/>
              <a:t>的方案数。</a:t>
            </a:r>
            <a:endParaRPr lang="zh-CN" altLang="en-US"/>
          </a:p>
          <a:p>
            <a:r>
              <a:rPr lang="zh-CN" altLang="en-US"/>
              <a:t>枚举第</a:t>
            </a:r>
            <a:r>
              <a:rPr lang="en-US" altLang="zh-CN"/>
              <a:t>i+1</a:t>
            </a:r>
            <a:r>
              <a:rPr lang="zh-CN" altLang="en-US"/>
              <a:t>类物品选择的个数进行转移。</a:t>
            </a:r>
            <a:endParaRPr lang="zh-CN" altLang="en-US"/>
          </a:p>
          <a:p>
            <a:r>
              <a:rPr lang="zh-CN" altLang="en-US"/>
              <a:t>复杂度</a:t>
            </a:r>
            <a:r>
              <a:rPr lang="en-US" altLang="zh-CN"/>
              <a:t>O(n*n*m)</a:t>
            </a:r>
            <a:r>
              <a:rPr lang="zh-CN" altLang="en-US"/>
              <a:t>。</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r>
              <a:rPr lang="en-US" altLang="zh-CN"/>
              <a:t>2</a:t>
            </a:r>
            <a:endParaRPr lang="en-US" altLang="zh-CN"/>
          </a:p>
        </p:txBody>
      </p:sp>
      <p:sp>
        <p:nvSpPr>
          <p:cNvPr id="3" name="内容占位符 2"/>
          <p:cNvSpPr>
            <a:spLocks noGrp="1"/>
          </p:cNvSpPr>
          <p:nvPr>
            <p:ph idx="1"/>
          </p:nvPr>
        </p:nvSpPr>
        <p:spPr/>
        <p:txBody>
          <a:bodyPr/>
          <a:p>
            <a:r>
              <a:rPr lang="zh-CN" altLang="en-US"/>
              <a:t>假设我们已经考虑了前</a:t>
            </a:r>
            <a:r>
              <a:rPr lang="en-US" altLang="zh-CN"/>
              <a:t>i-1</a:t>
            </a:r>
            <a:r>
              <a:rPr lang="zh-CN" altLang="en-US"/>
              <a:t>个物品的情况，第</a:t>
            </a:r>
            <a:r>
              <a:rPr lang="en-US" altLang="zh-CN"/>
              <a:t>i</a:t>
            </a:r>
            <a:r>
              <a:rPr lang="zh-CN" altLang="en-US"/>
              <a:t>个物品有</a:t>
            </a:r>
            <a:r>
              <a:rPr lang="en-US" altLang="zh-CN"/>
              <a:t>t</a:t>
            </a:r>
            <a:r>
              <a:rPr lang="en-US" altLang="zh-CN"/>
              <a:t>i</a:t>
            </a:r>
            <a:r>
              <a:rPr lang="zh-CN" altLang="en-US"/>
              <a:t>个，重量是</a:t>
            </a:r>
            <a:r>
              <a:rPr lang="en-US" altLang="zh-CN"/>
              <a:t>wi</a:t>
            </a:r>
            <a:r>
              <a:rPr lang="zh-CN" altLang="en-US"/>
              <a:t>。</a:t>
            </a:r>
            <a:endParaRPr lang="zh-CN" altLang="en-US"/>
          </a:p>
          <a:p>
            <a:r>
              <a:rPr lang="zh-CN" altLang="en-US"/>
              <a:t>考虑到</a:t>
            </a:r>
            <a:r>
              <a:rPr lang="en-US" altLang="zh-CN"/>
              <a:t>dp[i][ti * wi] = dp[i - 1][0] + dp[i - 1][wi] + dp[i][2*wi] + ... + dp[i][(ti - 1) * wi]</a:t>
            </a:r>
            <a:endParaRPr lang="en-US" altLang="zh-CN"/>
          </a:p>
          <a:p>
            <a:r>
              <a:rPr lang="zh-CN" altLang="en-US"/>
              <a:t>我们发现如果将数组按照膜</a:t>
            </a:r>
            <a:r>
              <a:rPr lang="en-US" altLang="zh-CN"/>
              <a:t>wi</a:t>
            </a:r>
            <a:r>
              <a:rPr lang="zh-CN" altLang="en-US"/>
              <a:t>的剩余系进行分类，那么就是求一个大小为</a:t>
            </a:r>
            <a:r>
              <a:rPr lang="en-US" altLang="zh-CN"/>
              <a:t>t</a:t>
            </a:r>
            <a:r>
              <a:rPr lang="en-US" altLang="zh-CN"/>
              <a:t>i</a:t>
            </a:r>
            <a:r>
              <a:rPr lang="zh-CN" altLang="en-US"/>
              <a:t>的滑动窗口内的和。</a:t>
            </a:r>
            <a:endParaRPr lang="zh-CN" altLang="en-US"/>
          </a:p>
          <a:p>
            <a:r>
              <a:rPr lang="zh-CN" altLang="en-US"/>
              <a:t>考虑前缀和优化。</a:t>
            </a:r>
            <a:endParaRPr lang="zh-CN" altLang="en-US"/>
          </a:p>
          <a:p>
            <a:r>
              <a:rPr lang="zh-CN" altLang="en-US"/>
              <a:t>复杂度</a:t>
            </a:r>
            <a:r>
              <a:rPr lang="en-US" altLang="zh-CN"/>
              <a:t>O(n*m)</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r>
              <a:rPr lang="en-US" altLang="zh-CN"/>
              <a:t>1</a:t>
            </a:r>
            <a:endParaRPr lang="en-US" altLang="zh-CN"/>
          </a:p>
        </p:txBody>
      </p:sp>
      <p:sp>
        <p:nvSpPr>
          <p:cNvPr id="3" name="内容占位符 2"/>
          <p:cNvSpPr>
            <a:spLocks noGrp="1"/>
          </p:cNvSpPr>
          <p:nvPr>
            <p:ph idx="1"/>
          </p:nvPr>
        </p:nvSpPr>
        <p:spPr/>
        <p:txBody>
          <a:bodyPr/>
          <a:p>
            <a:r>
              <a:rPr lang="zh-CN" altLang="en-US"/>
              <a:t>枚举每个物品用和不用的情况，可以在</a:t>
            </a:r>
            <a:r>
              <a:rPr lang="en-US" altLang="zh-CN"/>
              <a:t>O(2</a:t>
            </a:r>
            <a:r>
              <a:rPr lang="en-US" altLang="zh-CN" baseline="30000"/>
              <a:t>n</a:t>
            </a:r>
            <a:r>
              <a:rPr lang="en-US" altLang="zh-CN"/>
              <a:t>)</a:t>
            </a:r>
            <a:r>
              <a:rPr lang="zh-CN" altLang="en-US"/>
              <a:t>的时间复杂度内得到结果。</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问题：</a:t>
            </a:r>
            <a:r>
              <a:rPr lang="en-US" altLang="zh-CN"/>
              <a:t>Bovine Genetics</a:t>
            </a:r>
            <a:r>
              <a:rPr lang="zh-CN" altLang="en-US"/>
              <a:t>（</a:t>
            </a:r>
            <a:r>
              <a:rPr lang="en-US" altLang="zh-CN"/>
              <a:t>usaco20_Dec_Gold_2</a:t>
            </a:r>
            <a:r>
              <a:rPr lang="zh-CN" altLang="en-US"/>
              <a:t>）</a:t>
            </a:r>
            <a:endParaRPr lang="zh-CN" altLang="en-US"/>
          </a:p>
        </p:txBody>
      </p:sp>
      <p:sp>
        <p:nvSpPr>
          <p:cNvPr id="3" name="内容占位符 2"/>
          <p:cNvSpPr>
            <a:spLocks noGrp="1"/>
          </p:cNvSpPr>
          <p:nvPr>
            <p:ph idx="1"/>
          </p:nvPr>
        </p:nvSpPr>
        <p:spPr/>
        <p:txBody>
          <a:bodyPr/>
          <a:p>
            <a:r>
              <a:rPr lang="zh-CN" altLang="en-US"/>
              <a:t>给你一个由</a:t>
            </a:r>
            <a:r>
              <a:rPr lang="en-US" altLang="zh-CN"/>
              <a:t>ATGC</a:t>
            </a:r>
            <a:r>
              <a:rPr lang="zh-CN" altLang="en-US"/>
              <a:t>构成的原始串，你要进行如下操作得到目标串。</a:t>
            </a:r>
            <a:r>
              <a:rPr lang="en-US" altLang="zh-CN"/>
              <a:t>	</a:t>
            </a:r>
            <a:r>
              <a:rPr lang="en-US" altLang="zh-CN"/>
              <a:t>AGGCTTT</a:t>
            </a:r>
            <a:endParaRPr lang="zh-CN" altLang="en-US"/>
          </a:p>
          <a:p>
            <a:r>
              <a:rPr lang="en-US" altLang="zh-CN"/>
              <a:t>1.</a:t>
            </a:r>
            <a:r>
              <a:rPr lang="zh-CN" altLang="en-US"/>
              <a:t>如果有两个字符相连，则切开。</a:t>
            </a:r>
            <a:r>
              <a:rPr lang="en-US" altLang="zh-CN"/>
              <a:t>					</a:t>
            </a:r>
            <a:r>
              <a:rPr lang="en-US" altLang="zh-CN"/>
              <a:t>AG|GCT|T|T</a:t>
            </a:r>
            <a:endParaRPr lang="zh-CN" altLang="en-US"/>
          </a:p>
          <a:p>
            <a:r>
              <a:rPr lang="en-US" altLang="zh-CN"/>
              <a:t>2.</a:t>
            </a:r>
            <a:r>
              <a:rPr lang="zh-CN" altLang="en-US"/>
              <a:t>将每个串反转</a:t>
            </a:r>
            <a:r>
              <a:rPr lang="en-US" altLang="zh-CN"/>
              <a:t>(reverse)</a:t>
            </a:r>
            <a:r>
              <a:rPr lang="zh-CN" altLang="en-US"/>
              <a:t>。</a:t>
            </a:r>
            <a:r>
              <a:rPr lang="en-US" altLang="zh-CN"/>
              <a:t>						</a:t>
            </a:r>
            <a:r>
              <a:rPr lang="en-US" altLang="zh-CN"/>
              <a:t>GA|TCG|T|T</a:t>
            </a:r>
            <a:endParaRPr lang="zh-CN" altLang="en-US"/>
          </a:p>
          <a:p>
            <a:r>
              <a:rPr lang="en-US" altLang="zh-CN"/>
              <a:t>3.</a:t>
            </a:r>
            <a:r>
              <a:rPr lang="zh-CN" altLang="en-US"/>
              <a:t>拼接。 </a:t>
            </a:r>
            <a:r>
              <a:rPr lang="en-US" altLang="zh-CN"/>
              <a:t>								</a:t>
            </a:r>
            <a:r>
              <a:rPr lang="en-US" altLang="zh-CN"/>
              <a:t>GATCGTT</a:t>
            </a:r>
            <a:endParaRPr lang="en-US" altLang="zh-CN"/>
          </a:p>
          <a:p>
            <a:r>
              <a:rPr lang="zh-CN" altLang="en-US"/>
              <a:t>给你一个带？的目标串，长度是</a:t>
            </a:r>
            <a:r>
              <a:rPr lang="en-US" altLang="zh-CN"/>
              <a:t>n(1&lt;=n&lt;=1e5)</a:t>
            </a:r>
            <a:r>
              <a:rPr lang="zh-CN" altLang="en-US"/>
              <a:t>，问有多少可能的原串。（？可以匹配</a:t>
            </a:r>
            <a:r>
              <a:rPr lang="en-US" altLang="zh-CN"/>
              <a:t>ATGC</a:t>
            </a:r>
            <a:r>
              <a:rPr lang="zh-CN" altLang="en-US"/>
              <a:t>种任意一个）</a:t>
            </a:r>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设</a:t>
            </a:r>
            <a:r>
              <a:rPr lang="en-US" altLang="zh-CN"/>
              <a:t>dp[t][c][k][p]</a:t>
            </a:r>
            <a:r>
              <a:rPr lang="zh-CN" altLang="en-US"/>
              <a:t>表示某次反转最后的位置是</a:t>
            </a:r>
            <a:r>
              <a:rPr lang="en-US" altLang="zh-CN"/>
              <a:t>t</a:t>
            </a:r>
            <a:r>
              <a:rPr lang="zh-CN" altLang="en-US"/>
              <a:t>，第</a:t>
            </a:r>
            <a:r>
              <a:rPr lang="en-US" altLang="zh-CN"/>
              <a:t>t</a:t>
            </a:r>
            <a:r>
              <a:rPr lang="zh-CN" altLang="en-US"/>
              <a:t>个字符是</a:t>
            </a:r>
            <a:r>
              <a:rPr lang="en-US" altLang="zh-CN"/>
              <a:t>c</a:t>
            </a:r>
            <a:r>
              <a:rPr lang="zh-CN" altLang="en-US"/>
              <a:t>，第</a:t>
            </a:r>
            <a:r>
              <a:rPr lang="en-US" altLang="zh-CN"/>
              <a:t>t+1</a:t>
            </a:r>
            <a:r>
              <a:rPr lang="zh-CN" altLang="en-US"/>
              <a:t>个字符是</a:t>
            </a:r>
            <a:r>
              <a:rPr lang="en-US" altLang="zh-CN"/>
              <a:t>k</a:t>
            </a:r>
            <a:r>
              <a:rPr lang="zh-CN" altLang="en-US"/>
              <a:t>，要翻转到第</a:t>
            </a:r>
            <a:r>
              <a:rPr lang="en-US" altLang="zh-CN"/>
              <a:t>t</a:t>
            </a:r>
            <a:r>
              <a:rPr lang="zh-CN" altLang="en-US"/>
              <a:t>个字符的字符是</a:t>
            </a:r>
            <a:r>
              <a:rPr lang="en-US" altLang="zh-CN"/>
              <a:t>p</a:t>
            </a:r>
            <a:r>
              <a:rPr lang="zh-CN" altLang="en-US"/>
              <a:t>。</a:t>
            </a:r>
            <a:endParaRPr lang="zh-CN" altLang="en-US"/>
          </a:p>
          <a:p>
            <a:r>
              <a:rPr lang="zh-CN" altLang="en-US"/>
              <a:t>状态有</a:t>
            </a:r>
            <a:r>
              <a:rPr lang="en-US" altLang="zh-CN"/>
              <a:t>n*4*4*4</a:t>
            </a:r>
            <a:r>
              <a:rPr lang="zh-CN" altLang="en-US"/>
              <a:t>个。</a:t>
            </a:r>
            <a:endParaRPr lang="zh-CN" altLang="en-US"/>
          </a:p>
          <a:p>
            <a:r>
              <a:rPr lang="zh-CN" altLang="en-US"/>
              <a:t>每次从前面枚举转移的左端点进行转移。</a:t>
            </a:r>
            <a:endParaRPr lang="zh-CN" altLang="en-US"/>
          </a:p>
          <a:p>
            <a:r>
              <a:rPr lang="zh-CN" altLang="en-US"/>
              <a:t>复杂度</a:t>
            </a:r>
            <a:r>
              <a:rPr lang="en-US" altLang="zh-CN"/>
              <a:t>O(64*n*n)</a:t>
            </a:r>
            <a:r>
              <a:rPr lang="zh-CN" altLang="en-US"/>
              <a:t>。</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a:t>
            </a:r>
            <a:endParaRPr lang="zh-CN" altLang="en-US"/>
          </a:p>
        </p:txBody>
      </p:sp>
      <p:sp>
        <p:nvSpPr>
          <p:cNvPr id="3" name="内容占位符 2"/>
          <p:cNvSpPr>
            <a:spLocks noGrp="1"/>
          </p:cNvSpPr>
          <p:nvPr>
            <p:ph idx="1"/>
          </p:nvPr>
        </p:nvSpPr>
        <p:spPr/>
        <p:txBody>
          <a:bodyPr/>
          <a:p>
            <a:r>
              <a:rPr lang="zh-CN" altLang="en-US"/>
              <a:t>设</a:t>
            </a:r>
            <a:r>
              <a:rPr lang="en-US" altLang="zh-CN"/>
              <a:t>sum[t][c][k][p][cp]</a:t>
            </a:r>
            <a:r>
              <a:rPr lang="zh-CN" altLang="en-US"/>
              <a:t>最后一次反转结尾小于等于</a:t>
            </a:r>
            <a:r>
              <a:rPr lang="en-US" altLang="zh-CN"/>
              <a:t>t</a:t>
            </a:r>
            <a:r>
              <a:rPr lang="zh-CN" altLang="en-US"/>
              <a:t>，第</a:t>
            </a:r>
            <a:r>
              <a:rPr lang="en-US" altLang="zh-CN"/>
              <a:t>t</a:t>
            </a:r>
            <a:r>
              <a:rPr lang="zh-CN" altLang="en-US"/>
              <a:t>个字符是</a:t>
            </a:r>
            <a:r>
              <a:rPr lang="en-US" altLang="zh-CN"/>
              <a:t>c</a:t>
            </a:r>
            <a:r>
              <a:rPr lang="zh-CN" altLang="en-US"/>
              <a:t>，第</a:t>
            </a:r>
            <a:r>
              <a:rPr lang="en-US" altLang="zh-CN"/>
              <a:t>t+1</a:t>
            </a:r>
            <a:r>
              <a:rPr lang="zh-CN" altLang="en-US"/>
              <a:t>个字符是</a:t>
            </a:r>
            <a:r>
              <a:rPr lang="en-US" altLang="zh-CN"/>
              <a:t>k</a:t>
            </a:r>
            <a:r>
              <a:rPr lang="zh-CN" altLang="en-US"/>
              <a:t>，翻转到最后一次翻转结尾的字符是</a:t>
            </a:r>
            <a:r>
              <a:rPr lang="en-US" altLang="zh-CN"/>
              <a:t>p</a:t>
            </a:r>
            <a:r>
              <a:rPr lang="zh-CN" altLang="en-US"/>
              <a:t>，会旋转cp的方案数。</a:t>
            </a:r>
            <a:endParaRPr lang="zh-CN" altLang="en-US"/>
          </a:p>
          <a:p>
            <a:r>
              <a:rPr lang="zh-CN" altLang="en-US"/>
              <a:t>借助</a:t>
            </a:r>
            <a:r>
              <a:rPr lang="en-US" altLang="zh-CN"/>
              <a:t>sum</a:t>
            </a:r>
            <a:r>
              <a:rPr lang="zh-CN" altLang="en-US"/>
              <a:t>进行每次转移即可。</a:t>
            </a:r>
            <a:endParaRPr lang="zh-CN" altLang="en-US"/>
          </a:p>
          <a:p>
            <a:r>
              <a:rPr lang="zh-CN" altLang="en-US"/>
              <a:t>复杂度</a:t>
            </a:r>
            <a:r>
              <a:rPr lang="en-US" altLang="zh-CN"/>
              <a:t>O(128*n)</a:t>
            </a:r>
            <a:r>
              <a:rPr lang="zh-CN" altLang="en-US"/>
              <a:t>。</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5.</a:t>
            </a:r>
            <a:r>
              <a:rPr lang="zh-CN" altLang="en-US"/>
              <a:t>数据结构辅助优化</a:t>
            </a:r>
            <a:endParaRPr lang="zh-CN" altLang="en-US"/>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问题：多重背包问题</a:t>
            </a:r>
            <a:r>
              <a:rPr lang="en-US" altLang="zh-CN"/>
              <a:t>2</a:t>
            </a:r>
            <a:endParaRPr lang="en-US" altLang="zh-CN"/>
          </a:p>
        </p:txBody>
      </p:sp>
      <p:sp>
        <p:nvSpPr>
          <p:cNvPr id="3" name="内容占位符 2"/>
          <p:cNvSpPr>
            <a:spLocks noGrp="1"/>
          </p:cNvSpPr>
          <p:nvPr>
            <p:ph idx="1"/>
          </p:nvPr>
        </p:nvSpPr>
        <p:spPr/>
        <p:txBody>
          <a:bodyPr/>
          <a:p>
            <a:r>
              <a:rPr lang="zh-CN" altLang="en-US"/>
              <a:t>有</a:t>
            </a:r>
            <a:r>
              <a:rPr lang="en-US" altLang="zh-CN"/>
              <a:t>n(1&lt;=n&lt;=1e4)</a:t>
            </a:r>
            <a:r>
              <a:rPr lang="zh-CN" altLang="en-US"/>
              <a:t>种物品，每种物品有一个数量</a:t>
            </a:r>
            <a:r>
              <a:rPr lang="en-US" altLang="zh-CN"/>
              <a:t>ti(1&lt;=ti&lt;=n)</a:t>
            </a:r>
            <a:r>
              <a:rPr lang="zh-CN" altLang="en-US"/>
              <a:t>，价值</a:t>
            </a:r>
            <a:r>
              <a:rPr lang="en-US" altLang="zh-CN"/>
              <a:t>ci(1&lt;=ci&lt;=1e9),</a:t>
            </a:r>
            <a:r>
              <a:rPr lang="zh-CN" altLang="en-US"/>
              <a:t>重量</a:t>
            </a:r>
            <a:r>
              <a:rPr lang="en-US" altLang="zh-CN"/>
              <a:t>wi(1&lt;=wi&lt;=1e4)</a:t>
            </a:r>
            <a:r>
              <a:rPr lang="zh-CN" altLang="en-US"/>
              <a:t>。</a:t>
            </a:r>
            <a:endParaRPr lang="zh-CN" altLang="en-US"/>
          </a:p>
          <a:p>
            <a:r>
              <a:rPr lang="zh-CN" altLang="en-US"/>
              <a:t>问大小为</a:t>
            </a:r>
            <a:r>
              <a:rPr lang="en-US" altLang="zh-CN"/>
              <a:t>m</a:t>
            </a:r>
            <a:r>
              <a:rPr lang="zh-CN" altLang="en-US"/>
              <a:t>的背包能装下的最大价值。</a:t>
            </a:r>
            <a:endParaRPr lang="en-US" altLang="zh-CN"/>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a:t>
            </a:r>
            <a:endParaRPr lang="zh-CN" altLang="en-US"/>
          </a:p>
        </p:txBody>
      </p:sp>
      <p:sp>
        <p:nvSpPr>
          <p:cNvPr id="3" name="内容占位符 2"/>
          <p:cNvSpPr>
            <a:spLocks noGrp="1"/>
          </p:cNvSpPr>
          <p:nvPr>
            <p:ph idx="1"/>
          </p:nvPr>
        </p:nvSpPr>
        <p:spPr/>
        <p:txBody>
          <a:bodyPr/>
          <a:p>
            <a:r>
              <a:rPr lang="zh-CN" altLang="en-US"/>
              <a:t>设</a:t>
            </a:r>
            <a:r>
              <a:rPr lang="en-US" altLang="zh-CN"/>
              <a:t>dp[i][j]</a:t>
            </a:r>
            <a:r>
              <a:rPr lang="zh-CN" altLang="en-US"/>
              <a:t>表示选了</a:t>
            </a:r>
            <a:r>
              <a:rPr lang="en-US" altLang="zh-CN"/>
              <a:t>i</a:t>
            </a:r>
            <a:r>
              <a:rPr lang="zh-CN" altLang="en-US"/>
              <a:t>个，重量是</a:t>
            </a:r>
            <a:r>
              <a:rPr lang="en-US" altLang="zh-CN"/>
              <a:t>j</a:t>
            </a:r>
            <a:r>
              <a:rPr lang="zh-CN" altLang="en-US"/>
              <a:t>的最大价值。</a:t>
            </a:r>
            <a:endParaRPr lang="zh-CN" altLang="en-US"/>
          </a:p>
          <a:p>
            <a:r>
              <a:rPr lang="zh-CN" altLang="en-US"/>
              <a:t>考虑到</a:t>
            </a:r>
            <a:r>
              <a:rPr lang="en-US" altLang="zh-CN"/>
              <a:t>dp[i][ti*wi] = max{dp[i - 1][0] + ti * c</a:t>
            </a:r>
            <a:r>
              <a:rPr lang="en-US" altLang="zh-CN"/>
              <a:t>i, dp[i - 1][wi] + (ti - 1) * ci, ..., dp[i - 1][(ti - 1) * wi] + ci}</a:t>
            </a:r>
            <a:r>
              <a:rPr lang="zh-CN" altLang="en-US"/>
              <a:t>。</a:t>
            </a:r>
            <a:r>
              <a:rPr lang="en-US" altLang="zh-CN"/>
              <a:t> </a:t>
            </a:r>
            <a:endParaRPr lang="en-US" altLang="zh-CN"/>
          </a:p>
          <a:p>
            <a:r>
              <a:rPr lang="zh-CN" altLang="en-US"/>
              <a:t>仅考虑膜</a:t>
            </a:r>
            <a:r>
              <a:rPr lang="en-US" altLang="zh-CN"/>
              <a:t>wi</a:t>
            </a:r>
            <a:r>
              <a:rPr lang="zh-CN" altLang="en-US"/>
              <a:t>的一个剩余系，就是要维护一个支持从左边删除，从右边加入，求区间最值的问题。</a:t>
            </a:r>
            <a:endParaRPr lang="zh-CN" altLang="en-US"/>
          </a:p>
          <a:p>
            <a:r>
              <a:rPr lang="zh-CN" altLang="en-US"/>
              <a:t>单调队列优化即可。</a:t>
            </a:r>
            <a:endParaRPr lang="zh-CN" altLang="en-US"/>
          </a:p>
          <a:p>
            <a:r>
              <a:rPr lang="zh-CN" altLang="en-US"/>
              <a:t>复杂度</a:t>
            </a:r>
            <a:r>
              <a:rPr lang="en-US" altLang="zh-CN"/>
              <a:t>O(nm)</a:t>
            </a:r>
            <a:r>
              <a:rPr lang="zh-CN" altLang="en-US"/>
              <a:t>。</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6.</a:t>
            </a:r>
            <a:r>
              <a:rPr lang="zh-CN" altLang="en-US"/>
              <a:t>通过化简</a:t>
            </a:r>
            <a:r>
              <a:rPr lang="zh-CN" altLang="en-US"/>
              <a:t>转移方程的优化</a:t>
            </a:r>
            <a:endParaRPr lang="zh-CN" altLang="en-US"/>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t>Print Article</a:t>
            </a:r>
            <a:r>
              <a:rPr lang="zh-CN"/>
              <a:t>（</a:t>
            </a:r>
            <a:r>
              <a:rPr lang="en-US" altLang="zh-CN"/>
              <a:t>hdu3507</a:t>
            </a:r>
            <a:r>
              <a:rPr lang="zh-CN" altLang="en-US"/>
              <a:t>）</a:t>
            </a:r>
            <a:endParaRPr lang="zh-CN" altLang="en-US"/>
          </a:p>
        </p:txBody>
      </p:sp>
      <p:sp>
        <p:nvSpPr>
          <p:cNvPr id="3" name="内容占位符 2"/>
          <p:cNvSpPr>
            <a:spLocks noGrp="1"/>
          </p:cNvSpPr>
          <p:nvPr>
            <p:ph idx="1"/>
          </p:nvPr>
        </p:nvSpPr>
        <p:spPr/>
        <p:txBody>
          <a:bodyPr/>
          <a:p>
            <a:r>
              <a:rPr lang="zh-CN" altLang="en-US"/>
              <a:t>你有</a:t>
            </a:r>
            <a:r>
              <a:rPr lang="en-US" altLang="zh-CN"/>
              <a:t>n(1&lt;=n&lt;=1e5)</a:t>
            </a:r>
            <a:r>
              <a:rPr lang="zh-CN" altLang="en-US"/>
              <a:t>个物品，每个物品有个属性</a:t>
            </a:r>
            <a:r>
              <a:rPr lang="en-US" altLang="zh-CN"/>
              <a:t>ci(1&lt;=ci&lt;=1e9)</a:t>
            </a:r>
            <a:r>
              <a:rPr lang="zh-CN" altLang="en-US"/>
              <a:t>。</a:t>
            </a:r>
            <a:endParaRPr lang="zh-CN" altLang="en-US"/>
          </a:p>
          <a:p>
            <a:r>
              <a:rPr lang="zh-CN" altLang="en-US"/>
              <a:t>你可以将这</a:t>
            </a:r>
            <a:r>
              <a:rPr lang="en-US" altLang="zh-CN"/>
              <a:t>n</a:t>
            </a:r>
            <a:r>
              <a:rPr lang="zh-CN" altLang="en-US"/>
              <a:t>个物品分成若干连续段</a:t>
            </a:r>
            <a:r>
              <a:rPr lang="en-US" altLang="zh-CN"/>
              <a:t>,</a:t>
            </a:r>
            <a:r>
              <a:rPr lang="zh-CN" altLang="en-US"/>
              <a:t>给定</a:t>
            </a:r>
            <a:r>
              <a:rPr lang="en-US" altLang="zh-CN"/>
              <a:t>m(1&lt;=m&lt;=1000)</a:t>
            </a:r>
            <a:r>
              <a:rPr lang="zh-CN" altLang="en-US"/>
              <a:t>。</a:t>
            </a:r>
            <a:endParaRPr lang="zh-CN" altLang="en-US"/>
          </a:p>
          <a:p>
            <a:r>
              <a:rPr lang="zh-CN" altLang="en-US"/>
              <a:t>每段的价值是</a:t>
            </a:r>
            <a:r>
              <a:rPr lang="en-US" altLang="zh-CN"/>
              <a:t>(</a:t>
            </a:r>
            <a:r>
              <a:rPr lang="en-US" altLang="zh-CN"/>
              <a:t>ci+ci+1+...cj)^2+m</a:t>
            </a:r>
            <a:endParaRPr lang="en-US" altLang="zh-CN"/>
          </a:p>
          <a:p>
            <a:r>
              <a:rPr lang="zh-CN" altLang="en-US"/>
              <a:t>求分段后的最小价值。</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a:t>
            </a:r>
            <a:endParaRPr lang="zh-CN" altLang="en-US"/>
          </a:p>
        </p:txBody>
      </p:sp>
      <p:sp>
        <p:nvSpPr>
          <p:cNvPr id="3" name="内容占位符 2"/>
          <p:cNvSpPr>
            <a:spLocks noGrp="1"/>
          </p:cNvSpPr>
          <p:nvPr>
            <p:ph idx="1"/>
          </p:nvPr>
        </p:nvSpPr>
        <p:spPr/>
        <p:txBody>
          <a:bodyPr/>
          <a:p>
            <a:r>
              <a:rPr lang="zh-CN" altLang="en-US"/>
              <a:t>设</a:t>
            </a:r>
            <a:r>
              <a:rPr lang="en-US" altLang="zh-CN"/>
              <a:t>sum[i]</a:t>
            </a:r>
            <a:r>
              <a:rPr lang="zh-CN" altLang="en-US"/>
              <a:t>表示前</a:t>
            </a:r>
            <a:r>
              <a:rPr lang="en-US" altLang="zh-CN"/>
              <a:t>i</a:t>
            </a:r>
            <a:r>
              <a:rPr lang="zh-CN" altLang="en-US"/>
              <a:t>个物品的</a:t>
            </a:r>
            <a:r>
              <a:rPr lang="en-US" altLang="zh-CN"/>
              <a:t>ci</a:t>
            </a:r>
            <a:r>
              <a:rPr lang="zh-CN" altLang="en-US"/>
              <a:t>和，</a:t>
            </a:r>
            <a:r>
              <a:rPr lang="en-US" altLang="zh-CN"/>
              <a:t>dp[i]</a:t>
            </a:r>
            <a:r>
              <a:rPr lang="zh-CN" altLang="en-US"/>
              <a:t>表示最后一个分段在</a:t>
            </a:r>
            <a:r>
              <a:rPr lang="en-US" altLang="zh-CN"/>
              <a:t>i</a:t>
            </a:r>
            <a:r>
              <a:rPr lang="zh-CN" altLang="en-US"/>
              <a:t>的最小代价。</a:t>
            </a:r>
            <a:endParaRPr lang="zh-CN" altLang="en-US"/>
          </a:p>
          <a:p>
            <a:r>
              <a:rPr lang="zh-CN" altLang="en-US"/>
              <a:t>当前做到</a:t>
            </a:r>
            <a:r>
              <a:rPr lang="en-US" altLang="zh-CN"/>
              <a:t>i</a:t>
            </a:r>
            <a:r>
              <a:rPr lang="zh-CN" altLang="en-US"/>
              <a:t>，假定有两个可选点</a:t>
            </a:r>
            <a:r>
              <a:rPr lang="en-US" altLang="zh-CN"/>
              <a:t>j</a:t>
            </a:r>
            <a:r>
              <a:rPr lang="zh-CN" altLang="en-US"/>
              <a:t>和</a:t>
            </a:r>
            <a:r>
              <a:rPr lang="en-US" altLang="zh-CN"/>
              <a:t>k</a:t>
            </a:r>
            <a:r>
              <a:rPr lang="zh-CN" altLang="en-US"/>
              <a:t>。</a:t>
            </a:r>
            <a:endParaRPr lang="zh-CN" altLang="en-US"/>
          </a:p>
          <a:p>
            <a:r>
              <a:rPr lang="zh-CN" altLang="en-US"/>
              <a:t>从</a:t>
            </a:r>
            <a:r>
              <a:rPr lang="en-US" altLang="zh-CN"/>
              <a:t>j</a:t>
            </a:r>
            <a:r>
              <a:rPr lang="zh-CN" altLang="en-US"/>
              <a:t>转移比从</a:t>
            </a:r>
            <a:r>
              <a:rPr lang="en-US" altLang="zh-CN"/>
              <a:t>k</a:t>
            </a:r>
            <a:r>
              <a:rPr lang="zh-CN" altLang="en-US"/>
              <a:t>转移更优当且仅当：</a:t>
            </a:r>
            <a:endParaRPr lang="zh-CN" altLang="en-US"/>
          </a:p>
          <a:p>
            <a:pPr marL="0" indent="0">
              <a:buNone/>
            </a:pPr>
            <a:r>
              <a:rPr lang="en-US" altLang="zh-CN"/>
              <a:t>	dp[j] + (sum[i] - sum[j])^2 + m &lt; dp[k] + (sum[i] - sum[k]) ^ 2 + m</a:t>
            </a:r>
            <a:endParaRPr lang="en-US" altLang="zh-CN"/>
          </a:p>
          <a:p>
            <a:pPr marL="0" indent="0">
              <a:buNone/>
            </a:pPr>
            <a:r>
              <a:rPr lang="en-US" altLang="zh-CN"/>
              <a:t>	 </a:t>
            </a:r>
            <a:endParaRPr lang="en-US" altLang="zh-CN"/>
          </a:p>
          <a:p>
            <a:endParaRPr lang="en-US" altLang="zh-CN"/>
          </a:p>
          <a:p>
            <a:r>
              <a:rPr lang="zh-CN" altLang="en-US"/>
              <a:t>可以将看作若干点</a:t>
            </a:r>
            <a:r>
              <a:rPr lang="en-US" altLang="zh-CN"/>
              <a:t>(sum[t], dp[t]+sum[t]^2)</a:t>
            </a:r>
            <a:r>
              <a:rPr lang="zh-CN" altLang="en-US"/>
              <a:t>，且</a:t>
            </a:r>
            <a:r>
              <a:rPr lang="en-US" altLang="zh-CN"/>
              <a:t>sum[t]</a:t>
            </a:r>
            <a:r>
              <a:rPr lang="zh-CN" altLang="en-US"/>
              <a:t>是递增的。</a:t>
            </a:r>
            <a:endParaRPr lang="zh-CN" altLang="en-US"/>
          </a:p>
          <a:p>
            <a:r>
              <a:rPr lang="zh-CN" altLang="en-US"/>
              <a:t>维护一个下凸</a:t>
            </a:r>
            <a:r>
              <a:rPr lang="zh-CN" altLang="en-US"/>
              <a:t>包即可。</a:t>
            </a:r>
            <a:endParaRPr lang="zh-CN" altLang="en-US"/>
          </a:p>
        </p:txBody>
      </p:sp>
      <p:graphicFrame>
        <p:nvGraphicFramePr>
          <p:cNvPr id="4" name="对象 3">
            <a:hlinkClick r:id="" action="ppaction://ole?verb="/>
          </p:cNvPr>
          <p:cNvGraphicFramePr>
            <a:graphicFrameLocks noChangeAspect="1"/>
          </p:cNvGraphicFramePr>
          <p:nvPr/>
        </p:nvGraphicFramePr>
        <p:xfrm>
          <a:off x="1824990" y="3444240"/>
          <a:ext cx="6189345" cy="850900"/>
        </p:xfrm>
        <a:graphic>
          <a:graphicData uri="http://schemas.openxmlformats.org/presentationml/2006/ole">
            <mc:AlternateContent xmlns:mc="http://schemas.openxmlformats.org/markup-compatibility/2006">
              <mc:Choice xmlns:v="urn:schemas-microsoft-com:vml" Requires="v">
                <p:oleObj spid="_x0000_s2049" name="" r:id="rId1" imgW="3048000" imgH="419100" progId="Equation.KSEE3">
                  <p:embed/>
                </p:oleObj>
              </mc:Choice>
              <mc:Fallback>
                <p:oleObj name="" r:id="rId1" imgW="3048000" imgH="419100" progId="Equation.KSEE3">
                  <p:embed/>
                  <p:pic>
                    <p:nvPicPr>
                      <p:cNvPr id="0" name="图片 2048"/>
                      <p:cNvPicPr/>
                      <p:nvPr/>
                    </p:nvPicPr>
                    <p:blipFill>
                      <a:blip r:embed="rId2"/>
                      <a:stretch>
                        <a:fillRect/>
                      </a:stretch>
                    </p:blipFill>
                    <p:spPr>
                      <a:xfrm>
                        <a:off x="1824990" y="3444240"/>
                        <a:ext cx="6189345" cy="850900"/>
                      </a:xfrm>
                      <a:prstGeom prst="rect">
                        <a:avLst/>
                      </a:prstGeom>
                    </p:spPr>
                  </p:pic>
                </p:oleObj>
              </mc:Fallback>
            </mc:AlternateContent>
          </a:graphicData>
        </a:graphic>
      </p:graphicFrame>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7.</a:t>
            </a:r>
            <a:r>
              <a:rPr lang="zh-CN" altLang="en-US"/>
              <a:t>观察转移方程的性质</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r>
              <a:rPr lang="en-US" altLang="zh-CN"/>
              <a:t>2</a:t>
            </a:r>
            <a:endParaRPr lang="en-US" altLang="zh-CN"/>
          </a:p>
        </p:txBody>
      </p:sp>
      <p:sp>
        <p:nvSpPr>
          <p:cNvPr id="3" name="内容占位符 2"/>
          <p:cNvSpPr>
            <a:spLocks noGrp="1"/>
          </p:cNvSpPr>
          <p:nvPr>
            <p:ph idx="1"/>
          </p:nvPr>
        </p:nvSpPr>
        <p:spPr/>
        <p:txBody>
          <a:bodyPr/>
          <a:p>
            <a:r>
              <a:rPr lang="zh-CN" altLang="en-US"/>
              <a:t>设转移状态</a:t>
            </a:r>
            <a:r>
              <a:rPr lang="en-US" altLang="zh-CN"/>
              <a:t>dp[i][j]</a:t>
            </a:r>
            <a:r>
              <a:rPr lang="zh-CN" altLang="en-US"/>
              <a:t>表示仅考虑前</a:t>
            </a:r>
            <a:r>
              <a:rPr lang="en-US" altLang="zh-CN"/>
              <a:t>i</a:t>
            </a:r>
            <a:r>
              <a:rPr lang="zh-CN" altLang="en-US"/>
              <a:t>个物品，从中选取若干个物品总重量为</a:t>
            </a:r>
            <a:r>
              <a:rPr lang="en-US" altLang="zh-CN"/>
              <a:t>j</a:t>
            </a:r>
            <a:r>
              <a:rPr lang="zh-CN" altLang="en-US"/>
              <a:t>时，最大的价值。</a:t>
            </a:r>
            <a:endParaRPr lang="zh-CN" altLang="en-US"/>
          </a:p>
          <a:p>
            <a:r>
              <a:rPr lang="zh-CN" altLang="en-US"/>
              <a:t>因此，转移方程</a:t>
            </a:r>
            <a:r>
              <a:rPr lang="en-US" altLang="zh-CN"/>
              <a:t>:</a:t>
            </a:r>
            <a:endParaRPr lang="en-US" altLang="zh-CN"/>
          </a:p>
          <a:p>
            <a:pPr marL="0" indent="0">
              <a:buNone/>
            </a:pPr>
            <a:r>
              <a:rPr lang="en-US" altLang="zh-CN"/>
              <a:t>		dp[i][j + w[i]] = max(dp[i][j + w[i]], dp[i - 1][j] + c[i]);</a:t>
            </a:r>
            <a:endParaRPr lang="en-US" altLang="zh-CN"/>
          </a:p>
          <a:p>
            <a:r>
              <a:rPr lang="zh-CN" altLang="en-US"/>
              <a:t>转移状态有</a:t>
            </a:r>
            <a:r>
              <a:rPr lang="en-US" altLang="zh-CN"/>
              <a:t>n * m</a:t>
            </a:r>
            <a:r>
              <a:rPr lang="zh-CN" altLang="en-US"/>
              <a:t>个，每个状态</a:t>
            </a:r>
            <a:r>
              <a:rPr lang="en-US" altLang="zh-CN"/>
              <a:t>O(1)</a:t>
            </a:r>
            <a:r>
              <a:rPr lang="zh-CN" altLang="en-US"/>
              <a:t>转移，时间复杂度</a:t>
            </a:r>
            <a:r>
              <a:rPr lang="en-US" altLang="zh-CN"/>
              <a:t>O(nm)</a:t>
            </a:r>
            <a:r>
              <a:rPr lang="zh-CN" altLang="en-US"/>
              <a:t>。</a:t>
            </a:r>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问题：Ternary String Counting（</a:t>
            </a:r>
            <a:r>
              <a:rPr lang="en-US" altLang="zh-CN"/>
              <a:t>CometOJ#12E</a:t>
            </a:r>
            <a:r>
              <a:rPr lang="zh-CN" altLang="en-US"/>
              <a:t>）</a:t>
            </a:r>
            <a:endParaRPr lang="zh-CN" altLang="en-US"/>
          </a:p>
        </p:txBody>
      </p:sp>
      <p:sp>
        <p:nvSpPr>
          <p:cNvPr id="3" name="内容占位符 2"/>
          <p:cNvSpPr>
            <a:spLocks noGrp="1"/>
          </p:cNvSpPr>
          <p:nvPr>
            <p:ph idx="1"/>
          </p:nvPr>
        </p:nvSpPr>
        <p:spPr/>
        <p:txBody>
          <a:bodyPr/>
          <a:p>
            <a:r>
              <a:rPr lang="zh-CN" altLang="en-US"/>
              <a:t>你许多由</a:t>
            </a:r>
            <a:r>
              <a:rPr lang="en-US" altLang="zh-CN"/>
              <a:t>0</a:t>
            </a:r>
            <a:r>
              <a:rPr lang="zh-CN" altLang="en-US"/>
              <a:t>，</a:t>
            </a:r>
            <a:r>
              <a:rPr lang="en-US" altLang="zh-CN"/>
              <a:t>1</a:t>
            </a:r>
            <a:r>
              <a:rPr lang="zh-CN" altLang="en-US"/>
              <a:t>，</a:t>
            </a:r>
            <a:r>
              <a:rPr lang="en-US" altLang="zh-CN"/>
              <a:t>2</a:t>
            </a:r>
            <a:r>
              <a:rPr lang="zh-CN" altLang="en-US"/>
              <a:t>组成的字符串。</a:t>
            </a:r>
            <a:endParaRPr lang="zh-CN" altLang="en-US"/>
          </a:p>
          <a:p>
            <a:r>
              <a:rPr lang="zh-CN" altLang="en-US"/>
              <a:t>有</a:t>
            </a:r>
            <a:r>
              <a:rPr lang="en-US" altLang="zh-CN"/>
              <a:t>m(0&lt;=m&lt;=1e6)</a:t>
            </a:r>
            <a:r>
              <a:rPr lang="zh-CN" altLang="en-US"/>
              <a:t>个限制，每个限制</a:t>
            </a:r>
            <a:r>
              <a:rPr lang="en-US" altLang="zh-CN"/>
              <a:t>li,ri,xi(1&lt;=li,ri&lt;=n,1&lt;=xi&lt;=3),</a:t>
            </a:r>
            <a:r>
              <a:rPr lang="zh-CN" altLang="en-US"/>
              <a:t>表示区间</a:t>
            </a:r>
            <a:r>
              <a:rPr lang="en-US" altLang="zh-CN"/>
              <a:t>[li,ri]</a:t>
            </a:r>
            <a:r>
              <a:rPr lang="zh-CN" altLang="en-US"/>
              <a:t>有</a:t>
            </a:r>
            <a:r>
              <a:rPr lang="en-US" altLang="zh-CN"/>
              <a:t>xi</a:t>
            </a:r>
            <a:r>
              <a:rPr lang="zh-CN" altLang="en-US"/>
              <a:t>个不同的数字。</a:t>
            </a:r>
            <a:endParaRPr lang="zh-CN" altLang="en-US"/>
          </a:p>
          <a:p>
            <a:r>
              <a:rPr lang="zh-CN" altLang="en-US"/>
              <a:t>给你一个长度</a:t>
            </a:r>
            <a:r>
              <a:rPr lang="en-US" altLang="zh-CN"/>
              <a:t>n(1&lt;=n&lt;=5000)</a:t>
            </a:r>
            <a:r>
              <a:rPr lang="zh-CN" altLang="en-US"/>
              <a:t>，问有多少个长度为</a:t>
            </a:r>
            <a:r>
              <a:rPr lang="en-US" altLang="zh-CN"/>
              <a:t>n</a:t>
            </a:r>
            <a:r>
              <a:rPr lang="zh-CN" altLang="en-US"/>
              <a:t>的串满足所有限制。</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解法</a:t>
            </a:r>
            <a:endParaRPr lang="zh-CN" altLang="en-US"/>
          </a:p>
        </p:txBody>
      </p:sp>
      <p:sp>
        <p:nvSpPr>
          <p:cNvPr id="3" name="内容占位符 2"/>
          <p:cNvSpPr>
            <a:spLocks noGrp="1"/>
          </p:cNvSpPr>
          <p:nvPr>
            <p:ph idx="1"/>
          </p:nvPr>
        </p:nvSpPr>
        <p:spPr/>
        <p:txBody>
          <a:bodyPr/>
          <a:p>
            <a:r>
              <a:rPr lang="zh-CN" altLang="en-US"/>
              <a:t>设</a:t>
            </a:r>
            <a:r>
              <a:rPr lang="en-US" altLang="zh-CN"/>
              <a:t>dp[i][j][k]</a:t>
            </a:r>
            <a:r>
              <a:rPr lang="zh-CN" altLang="en-US"/>
              <a:t>表示处理到第</a:t>
            </a:r>
            <a:r>
              <a:rPr lang="en-US" altLang="zh-CN"/>
              <a:t>i</a:t>
            </a:r>
            <a:r>
              <a:rPr lang="zh-CN" altLang="en-US"/>
              <a:t>个为止，第一个和</a:t>
            </a:r>
            <a:r>
              <a:rPr lang="en-US" altLang="zh-CN"/>
              <a:t>i</a:t>
            </a:r>
            <a:r>
              <a:rPr lang="zh-CN" altLang="en-US"/>
              <a:t>不同的位置在</a:t>
            </a:r>
            <a:r>
              <a:rPr lang="en-US" altLang="zh-CN"/>
              <a:t>j</a:t>
            </a:r>
            <a:r>
              <a:rPr lang="zh-CN" altLang="en-US"/>
              <a:t>，第一个和</a:t>
            </a:r>
            <a:r>
              <a:rPr lang="en-US" altLang="zh-CN"/>
              <a:t>i</a:t>
            </a:r>
            <a:r>
              <a:rPr lang="zh-CN" altLang="en-US"/>
              <a:t>，</a:t>
            </a:r>
            <a:r>
              <a:rPr lang="en-US" altLang="zh-CN"/>
              <a:t>j</a:t>
            </a:r>
            <a:r>
              <a:rPr lang="zh-CN" altLang="en-US"/>
              <a:t>不同的位置在</a:t>
            </a:r>
            <a:r>
              <a:rPr lang="en-US" altLang="zh-CN"/>
              <a:t>k</a:t>
            </a:r>
            <a:r>
              <a:rPr lang="zh-CN" altLang="en-US"/>
              <a:t>。</a:t>
            </a:r>
            <a:endParaRPr lang="zh-CN" altLang="en-US"/>
          </a:p>
          <a:p>
            <a:r>
              <a:rPr lang="zh-CN" altLang="en-US"/>
              <a:t>情况一：如果第</a:t>
            </a:r>
            <a:r>
              <a:rPr lang="en-US" altLang="zh-CN"/>
              <a:t>i+1</a:t>
            </a:r>
            <a:r>
              <a:rPr lang="zh-CN" altLang="en-US"/>
              <a:t>个数和</a:t>
            </a:r>
            <a:r>
              <a:rPr lang="en-US" altLang="zh-CN"/>
              <a:t>i</a:t>
            </a:r>
            <a:r>
              <a:rPr lang="zh-CN" altLang="en-US"/>
              <a:t>相同</a:t>
            </a:r>
            <a:r>
              <a:rPr lang="en-US" altLang="zh-CN"/>
              <a:t>dp[i + 1][j][k] += dp[i][j][k]</a:t>
            </a:r>
            <a:r>
              <a:rPr lang="zh-CN" altLang="en-US"/>
              <a:t>。</a:t>
            </a:r>
            <a:endParaRPr lang="zh-CN" altLang="en-US"/>
          </a:p>
          <a:p>
            <a:r>
              <a:rPr lang="zh-CN" altLang="en-US"/>
              <a:t>情况二：如果第</a:t>
            </a:r>
            <a:r>
              <a:rPr lang="en-US" altLang="zh-CN"/>
              <a:t>i+1</a:t>
            </a:r>
            <a:r>
              <a:rPr lang="zh-CN" altLang="en-US"/>
              <a:t>个数和</a:t>
            </a:r>
            <a:r>
              <a:rPr lang="en-US" altLang="zh-CN"/>
              <a:t>j</a:t>
            </a:r>
            <a:r>
              <a:rPr lang="zh-CN" altLang="en-US"/>
              <a:t>相同</a:t>
            </a:r>
            <a:r>
              <a:rPr lang="en-US" altLang="zh-CN"/>
              <a:t>dp[i + 1][i][k] += dp[i][j][k]</a:t>
            </a:r>
            <a:r>
              <a:rPr lang="zh-CN" altLang="en-US"/>
              <a:t>。</a:t>
            </a:r>
            <a:endParaRPr lang="zh-CN" altLang="en-US"/>
          </a:p>
          <a:p>
            <a:r>
              <a:rPr lang="zh-CN" altLang="en-US"/>
              <a:t>情况三：如果第</a:t>
            </a:r>
            <a:r>
              <a:rPr lang="en-US" altLang="zh-CN"/>
              <a:t>i+1</a:t>
            </a:r>
            <a:r>
              <a:rPr lang="zh-CN" altLang="en-US"/>
              <a:t>个数和</a:t>
            </a:r>
            <a:r>
              <a:rPr lang="en-US" altLang="zh-CN"/>
              <a:t>k</a:t>
            </a:r>
            <a:r>
              <a:rPr lang="zh-CN" altLang="en-US"/>
              <a:t>相同</a:t>
            </a:r>
            <a:r>
              <a:rPr lang="en-US" altLang="zh-CN"/>
              <a:t>dp[i + 1][i][j] += dp[i][j][k]</a:t>
            </a:r>
            <a:r>
              <a:rPr lang="zh-CN" altLang="en-US"/>
              <a:t>。</a:t>
            </a:r>
            <a:endParaRPr lang="zh-CN" altLang="en-US"/>
          </a:p>
          <a:p>
            <a:r>
              <a:rPr lang="zh-CN" altLang="en-US"/>
              <a:t>时间复杂度</a:t>
            </a:r>
            <a:r>
              <a:rPr lang="en-US" altLang="zh-CN"/>
              <a:t>O(n^3)</a:t>
            </a:r>
            <a:r>
              <a:rPr lang="zh-CN" altLang="en-US"/>
              <a:t>。</a:t>
            </a:r>
            <a:endParaRPr lang="zh-CN" altLang="en-US"/>
          </a:p>
          <a:p>
            <a:endParaRPr lang="zh-CN" altLang="en-US"/>
          </a:p>
          <a:p>
            <a:r>
              <a:rPr lang="zh-CN" altLang="en-US"/>
              <a:t>考虑舍弃第一维。情况一可以直接继承上次转移的数组，而对某些部分进行限制，情况二和三是对某一行或者某一列求和，然后对第</a:t>
            </a:r>
            <a:r>
              <a:rPr lang="en-US" altLang="zh-CN"/>
              <a:t>i</a:t>
            </a:r>
            <a:r>
              <a:rPr lang="zh-CN" altLang="en-US"/>
              <a:t>行进行赋值。这里</a:t>
            </a:r>
            <a:r>
              <a:rPr lang="zh-CN" altLang="en-US"/>
              <a:t>还有一个性质，如果因为限制，某一行或者某一列被清零了，那么永远都是零。</a:t>
            </a:r>
            <a:endParaRPr lang="zh-CN" altLang="en-US"/>
          </a:p>
          <a:p>
            <a:r>
              <a:rPr lang="zh-CN" altLang="en-US"/>
              <a:t>时间复杂度</a:t>
            </a:r>
            <a:r>
              <a:rPr lang="en-US" altLang="zh-CN"/>
              <a:t>O(n^2)</a:t>
            </a:r>
            <a:r>
              <a:rPr lang="zh-CN" altLang="en-US"/>
              <a:t>。</a:t>
            </a:r>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665"/>
              <a:t>问题：</a:t>
            </a:r>
            <a:r>
              <a:rPr lang="en-US" altLang="zh-CN" sz="2665"/>
              <a:t>Minimum Cost Path</a:t>
            </a:r>
            <a:r>
              <a:rPr lang="zh-CN" altLang="en-US" sz="2665"/>
              <a:t>（</a:t>
            </a:r>
            <a:r>
              <a:rPr lang="en-US" altLang="zh-CN" sz="2665"/>
              <a:t>usaco</a:t>
            </a:r>
            <a:r>
              <a:rPr lang="en-US" altLang="zh-CN" sz="2665"/>
              <a:t>21_Jan_Platinum_2)</a:t>
            </a:r>
            <a:endParaRPr lang="en-US" altLang="zh-CN" sz="2665"/>
          </a:p>
        </p:txBody>
      </p:sp>
      <p:sp>
        <p:nvSpPr>
          <p:cNvPr id="3" name="内容占位符 2"/>
          <p:cNvSpPr>
            <a:spLocks noGrp="1"/>
          </p:cNvSpPr>
          <p:nvPr>
            <p:ph idx="1"/>
          </p:nvPr>
        </p:nvSpPr>
        <p:spPr/>
        <p:txBody>
          <a:bodyPr/>
          <a:p>
            <a:r>
              <a:rPr lang="zh-CN" altLang="en-US"/>
              <a:t>给你</a:t>
            </a:r>
            <a:r>
              <a:rPr lang="en-US" altLang="zh-CN"/>
              <a:t>n*m</a:t>
            </a:r>
            <a:r>
              <a:rPr lang="zh-CN" altLang="en-US"/>
              <a:t>的网格</a:t>
            </a:r>
            <a:r>
              <a:rPr lang="en-US" altLang="zh-CN"/>
              <a:t>(2&lt;=n&lt;=1e9,1&lt;=m&lt;=2e5)</a:t>
            </a:r>
            <a:r>
              <a:rPr lang="zh-CN" altLang="en-US"/>
              <a:t>，每次你只能向右或者向上走。</a:t>
            </a:r>
            <a:endParaRPr lang="zh-CN" altLang="en-US"/>
          </a:p>
          <a:p>
            <a:r>
              <a:rPr lang="zh-CN" altLang="en-US"/>
              <a:t>给你一个长度为</a:t>
            </a:r>
            <a:r>
              <a:rPr lang="en-US" altLang="zh-CN"/>
              <a:t>m</a:t>
            </a:r>
            <a:r>
              <a:rPr lang="zh-CN" altLang="en-US"/>
              <a:t>的数组</a:t>
            </a:r>
            <a:r>
              <a:rPr lang="en-US" altLang="zh-CN"/>
              <a:t>Ci(1&lt;=C</a:t>
            </a:r>
            <a:r>
              <a:rPr lang="en-US" altLang="zh-CN"/>
              <a:t>i&lt;=1e9)</a:t>
            </a:r>
            <a:r>
              <a:rPr lang="zh-CN" altLang="en-US"/>
              <a:t>。</a:t>
            </a:r>
            <a:endParaRPr lang="zh-CN" altLang="en-US"/>
          </a:p>
          <a:p>
            <a:r>
              <a:rPr lang="zh-CN" altLang="en-US"/>
              <a:t>当你在</a:t>
            </a:r>
            <a:r>
              <a:rPr lang="en-US" altLang="zh-CN"/>
              <a:t>(x,y)</a:t>
            </a:r>
            <a:r>
              <a:rPr lang="zh-CN" altLang="en-US"/>
              <a:t>时，要走到</a:t>
            </a:r>
            <a:r>
              <a:rPr lang="en-US" altLang="zh-CN"/>
              <a:t>(x,y+1)</a:t>
            </a:r>
            <a:r>
              <a:rPr lang="zh-CN" altLang="en-US"/>
              <a:t>需要支付</a:t>
            </a:r>
            <a:r>
              <a:rPr lang="en-US" altLang="zh-CN"/>
              <a:t>x^2</a:t>
            </a:r>
            <a:r>
              <a:rPr lang="zh-CN" altLang="en-US"/>
              <a:t>的代价，要走到</a:t>
            </a:r>
            <a:r>
              <a:rPr lang="en-US" altLang="zh-CN"/>
              <a:t>(x+1,y)</a:t>
            </a:r>
            <a:r>
              <a:rPr lang="zh-CN" altLang="en-US"/>
              <a:t>需要支付</a:t>
            </a:r>
            <a:r>
              <a:rPr lang="en-US" altLang="zh-CN"/>
              <a:t>C</a:t>
            </a:r>
            <a:r>
              <a:rPr lang="en-US" altLang="zh-CN"/>
              <a:t>y</a:t>
            </a:r>
            <a:r>
              <a:rPr lang="zh-CN" altLang="en-US"/>
              <a:t>的代价。</a:t>
            </a:r>
            <a:endParaRPr lang="zh-CN" altLang="en-US"/>
          </a:p>
          <a:p>
            <a:r>
              <a:rPr lang="zh-CN" altLang="en-US"/>
              <a:t>有</a:t>
            </a:r>
            <a:r>
              <a:rPr lang="en-US" altLang="zh-CN"/>
              <a:t>q(1&lt;=q&lt;=2e5)</a:t>
            </a:r>
            <a:r>
              <a:rPr lang="zh-CN" altLang="en-US"/>
              <a:t>次询问，</a:t>
            </a:r>
            <a:r>
              <a:rPr lang="en-US" altLang="zh-CN"/>
              <a:t>xi,yi(1&lt;=xi&lt;=n,1&lt;=yi&lt;=m)</a:t>
            </a:r>
            <a:r>
              <a:rPr lang="zh-CN" altLang="en-US"/>
              <a:t>问从</a:t>
            </a:r>
            <a:r>
              <a:rPr lang="en-US" altLang="zh-CN"/>
              <a:t>(1,1)</a:t>
            </a:r>
            <a:r>
              <a:rPr lang="zh-CN" altLang="en-US"/>
              <a:t>走到</a:t>
            </a:r>
            <a:r>
              <a:rPr lang="en-US" altLang="zh-CN"/>
              <a:t>(xi,yi)</a:t>
            </a:r>
            <a:r>
              <a:rPr lang="zh-CN" altLang="en-US"/>
              <a:t>的最小</a:t>
            </a:r>
            <a:r>
              <a:rPr lang="zh-CN" altLang="en-US"/>
              <a:t>代价。</a:t>
            </a:r>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解法</a:t>
            </a:r>
            <a:endParaRPr lang="zh-CN" altLang="en-US"/>
          </a:p>
        </p:txBody>
      </p:sp>
      <p:sp>
        <p:nvSpPr>
          <p:cNvPr id="3" name="内容占位符 2"/>
          <p:cNvSpPr>
            <a:spLocks noGrp="1"/>
          </p:cNvSpPr>
          <p:nvPr>
            <p:ph idx="1"/>
          </p:nvPr>
        </p:nvSpPr>
        <p:spPr/>
        <p:txBody>
          <a:bodyPr/>
          <a:p>
            <a:r>
              <a:rPr lang="zh-CN" altLang="en-US"/>
              <a:t>令</a:t>
            </a:r>
            <a:r>
              <a:rPr lang="en-US" altLang="zh-CN"/>
              <a:t>sa</a:t>
            </a:r>
            <a:r>
              <a:rPr lang="zh-CN" altLang="en-US"/>
              <a:t>表示</a:t>
            </a:r>
            <a:r>
              <a:rPr lang="en-US" altLang="zh-CN"/>
              <a:t>C</a:t>
            </a:r>
            <a:endParaRPr lang="en-US" altLang="zh-CN"/>
          </a:p>
          <a:p>
            <a:r>
              <a:rPr lang="en-US" altLang="zh-CN"/>
              <a:t>情况一</a:t>
            </a:r>
            <a:r>
              <a:rPr lang="zh-CN" altLang="en-US"/>
              <a:t>：</a:t>
            </a:r>
            <a:r>
              <a:rPr lang="en-US" altLang="zh-CN"/>
              <a:t>首先我们发现i &lt; j 且 sa[i] &gt;= sa[j]</a:t>
            </a:r>
            <a:r>
              <a:rPr lang="zh-CN" altLang="en-US"/>
              <a:t>时，</a:t>
            </a:r>
            <a:r>
              <a:rPr lang="en-US" altLang="zh-CN"/>
              <a:t>我们并不会沿着i使x增大</a:t>
            </a:r>
            <a:r>
              <a:rPr lang="zh-CN" altLang="en-US"/>
              <a:t>。</a:t>
            </a:r>
            <a:endParaRPr lang="zh-CN" altLang="en-US"/>
          </a:p>
          <a:p>
            <a:r>
              <a:rPr lang="zh-CN" altLang="en-US"/>
              <a:t>情况二：我们考虑i &lt; j，sa[i] &lt; sa[j] 时的贡献，我们令i向上走了t高度，进而跳转到j列时，贡献是 (j - i) * t * t + (sa[i] - sa[j]) * t + C (C是一个常数)。这是个开口向上的二次函数，在对称轴附近取最小值，称这个对称轴为cal(j, i) 。</a:t>
            </a:r>
            <a:endParaRPr lang="zh-CN" altLang="en-US"/>
          </a:p>
          <a:p>
            <a:r>
              <a:rPr lang="zh-CN" altLang="en-US"/>
              <a:t>进而考虑i &lt; j &lt; k, sa[i] &lt; sa[j] &lt; sa[k]，如果cal(j, i) &gt;= cal(k, j)时，我们并不会沿着j使x增大 。</a:t>
            </a:r>
            <a:endParaRPr lang="zh-CN" altLang="en-US"/>
          </a:p>
          <a:p>
            <a:r>
              <a:rPr lang="zh-CN" altLang="en-US"/>
              <a:t>我们使用类似单调栈的算法求出到i的最优轮廓，然后可以离线回答询问。</a:t>
            </a:r>
            <a:endParaRPr lang="zh-CN" altLang="en-US"/>
          </a:p>
          <a:p>
            <a:r>
              <a:rPr lang="zh-CN" altLang="en-US"/>
              <a:t>https://paste.ubuntu.com/p/sTTDwGNR92/</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思考：为什么我们能够使用动态规划将时间复杂度极大的优化？</a:t>
            </a:r>
            <a:endParaRPr lang="zh-CN" altLang="en-US"/>
          </a:p>
        </p:txBody>
      </p:sp>
      <p:sp>
        <p:nvSpPr>
          <p:cNvPr id="3" name="内容占位符 2"/>
          <p:cNvSpPr>
            <a:spLocks noGrp="1"/>
          </p:cNvSpPr>
          <p:nvPr>
            <p:ph idx="1"/>
          </p:nvPr>
        </p:nvSpPr>
        <p:spPr>
          <a:xfrm>
            <a:off x="611575" y="1683440"/>
            <a:ext cx="10969200" cy="4759200"/>
          </a:xfrm>
        </p:spPr>
        <p:txBody>
          <a:bodyPr/>
          <a:p>
            <a:r>
              <a:rPr lang="zh-CN" altLang="en-US"/>
              <a:t>对于前</a:t>
            </a:r>
            <a:r>
              <a:rPr lang="en-US" altLang="zh-CN"/>
              <a:t>i</a:t>
            </a:r>
            <a:r>
              <a:rPr lang="zh-CN" altLang="en-US"/>
              <a:t>个物品而言，对于 后续物品是否选择这个决策 有影响的</a:t>
            </a:r>
            <a:r>
              <a:rPr lang="zh-CN" altLang="en-US"/>
              <a:t>仅是对于重量</a:t>
            </a:r>
            <a:r>
              <a:rPr lang="en-US" altLang="zh-CN"/>
              <a:t>j</a:t>
            </a:r>
            <a:r>
              <a:rPr lang="zh-CN" altLang="en-US"/>
              <a:t>的最优价值</a:t>
            </a:r>
            <a:r>
              <a:rPr lang="en-US" altLang="zh-CN"/>
              <a:t>dp[i][j]</a:t>
            </a:r>
            <a:r>
              <a:rPr lang="zh-CN" altLang="en-US"/>
              <a:t>。</a:t>
            </a:r>
            <a:endParaRPr lang="zh-CN" altLang="en-US"/>
          </a:p>
          <a:p>
            <a:r>
              <a:rPr lang="zh-CN" altLang="en-US"/>
              <a:t>我们并不关心如何使用前</a:t>
            </a:r>
            <a:r>
              <a:rPr lang="en-US" altLang="zh-CN"/>
              <a:t>i</a:t>
            </a:r>
            <a:r>
              <a:rPr lang="zh-CN" altLang="en-US"/>
              <a:t>个物品组成的</a:t>
            </a:r>
            <a:r>
              <a:rPr lang="en-US" altLang="zh-CN"/>
              <a:t>dp[i][j]</a:t>
            </a:r>
            <a:r>
              <a:rPr lang="zh-CN" altLang="en-US"/>
              <a:t>的最优解的组成方式。</a:t>
            </a:r>
            <a:endParaRPr lang="zh-CN" altLang="en-US"/>
          </a:p>
          <a:p>
            <a:r>
              <a:rPr lang="zh-CN" altLang="en-US"/>
              <a:t>但是解法</a:t>
            </a:r>
            <a:r>
              <a:rPr lang="en-US" altLang="zh-CN"/>
              <a:t>1</a:t>
            </a:r>
            <a:r>
              <a:rPr lang="zh-CN" altLang="en-US"/>
              <a:t>严格的记录的这种多余信息。</a:t>
            </a:r>
            <a:endParaRPr lang="zh-CN" altLang="en-US"/>
          </a:p>
          <a:p>
            <a:endParaRPr lang="zh-CN" altLang="en-US"/>
          </a:p>
          <a:p>
            <a:r>
              <a:rPr lang="zh-CN" altLang="en-US">
                <a:sym typeface="+mn-ea"/>
              </a:rPr>
              <a:t>前效性：即前面的决策因素，对于后续决策有影响。</a:t>
            </a:r>
            <a:endParaRPr lang="zh-CN" altLang="en-US">
              <a:sym typeface="+mn-ea"/>
            </a:endParaRPr>
          </a:p>
          <a:p>
            <a:r>
              <a:rPr lang="zh-CN" altLang="en-US"/>
              <a:t>大部分动态规划状态的设计思路是将对于后续决策有影响的因素统统放到状态中，舍弃其他不必要的因素，消除前效性的同时，</a:t>
            </a:r>
            <a:r>
              <a:rPr lang="zh-CN" altLang="en-US"/>
              <a:t>达到良好的效率。</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动态规划的一般步骤</a:t>
            </a:r>
            <a:endParaRPr lang="zh-CN" altLang="en-US"/>
          </a:p>
        </p:txBody>
      </p:sp>
      <p:sp>
        <p:nvSpPr>
          <p:cNvPr id="3" name="内容占位符 2"/>
          <p:cNvSpPr>
            <a:spLocks noGrp="1"/>
          </p:cNvSpPr>
          <p:nvPr>
            <p:ph idx="1"/>
          </p:nvPr>
        </p:nvSpPr>
        <p:spPr/>
        <p:txBody>
          <a:bodyPr/>
          <a:p>
            <a:r>
              <a:rPr lang="zh-CN" altLang="en-US"/>
              <a:t>设计转移状态</a:t>
            </a:r>
            <a:endParaRPr lang="zh-CN" altLang="en-US"/>
          </a:p>
          <a:p>
            <a:r>
              <a:rPr lang="zh-CN" altLang="en-US"/>
              <a:t>写出转移方程</a:t>
            </a:r>
            <a:endParaRPr lang="zh-CN" altLang="en-US"/>
          </a:p>
          <a:p>
            <a:r>
              <a:rPr lang="zh-CN" altLang="en-US"/>
              <a:t>优化</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设计转移状态和方程</a:t>
            </a:r>
            <a:endParaRPr lang="zh-CN" altLang="zh-CN"/>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问题：方格染色</a:t>
            </a:r>
            <a:r>
              <a:rPr lang="en-US" altLang="zh-CN"/>
              <a:t>1</a:t>
            </a:r>
            <a:endParaRPr lang="en-US" altLang="zh-CN"/>
          </a:p>
        </p:txBody>
      </p:sp>
      <p:sp>
        <p:nvSpPr>
          <p:cNvPr id="3" name="内容占位符 2"/>
          <p:cNvSpPr>
            <a:spLocks noGrp="1"/>
          </p:cNvSpPr>
          <p:nvPr>
            <p:ph idx="1"/>
          </p:nvPr>
        </p:nvSpPr>
        <p:spPr/>
        <p:txBody>
          <a:bodyPr/>
          <a:p>
            <a:r>
              <a:rPr lang="zh-CN" altLang="en-US"/>
              <a:t>你有</a:t>
            </a:r>
            <a:r>
              <a:rPr lang="en-US" altLang="zh-CN"/>
              <a:t>n(1&lt;=n&lt;=1e5)</a:t>
            </a:r>
            <a:r>
              <a:rPr lang="zh-CN" altLang="en-US"/>
              <a:t>个格子排成一排，有三种颜色进行染色，要求两个连续的格子不能同色，求染色</a:t>
            </a:r>
            <a:r>
              <a:rPr lang="zh-CN" altLang="en-US"/>
              <a:t>方案数。</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BEAUTIFY_FLAG" val="#wm#"/>
  <p:tag name="KSO_WM_TEMPLATE_CATEGORY" val="custom"/>
  <p:tag name="KSO_WM_TEMPLATE_INDEX" val="20205081"/>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081"/>
</p:tagLst>
</file>

<file path=ppt/tags/tag12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3.xml><?xml version="1.0" encoding="utf-8"?>
<p:tagLst xmlns:p="http://schemas.openxmlformats.org/presentationml/2006/main">
  <p:tag name="KSO_WM_BEAUTIFY_FLAG" val="#wm#"/>
  <p:tag name="KSO_WM_TEMPLATE_CATEGORY" val="custom"/>
  <p:tag name="KSO_WM_TEMPLATE_INDEX" val="20205081"/>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wm#"/>
  <p:tag name="KSO_WM_TEMPLATE_CATEGORY" val="custom"/>
  <p:tag name="KSO_WM_TEMPLATE_INDEX" val="20205081"/>
</p:tagLst>
</file>

<file path=ppt/tags/tag126.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5528</Words>
  <Application>WPS 演示</Application>
  <PresentationFormat>宽屏</PresentationFormat>
  <Paragraphs>320</Paragraphs>
  <Slides>53</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3" baseType="lpstr">
      <vt:lpstr>Arial</vt:lpstr>
      <vt:lpstr>宋体</vt:lpstr>
      <vt:lpstr>Wingdings</vt:lpstr>
      <vt:lpstr>微软雅黑</vt:lpstr>
      <vt:lpstr>Wingdings</vt:lpstr>
      <vt:lpstr>Arial Unicode MS</vt:lpstr>
      <vt:lpstr>Calibri</vt:lpstr>
      <vt:lpstr>Office 主题​​</vt:lpstr>
      <vt:lpstr>Equation.KSEE3</vt:lpstr>
      <vt:lpstr>Equation.KSEE3</vt:lpstr>
      <vt:lpstr>动态规划</vt:lpstr>
      <vt:lpstr>问题：01背包</vt:lpstr>
      <vt:lpstr>解法</vt:lpstr>
      <vt:lpstr>解法1</vt:lpstr>
      <vt:lpstr>解法2</vt:lpstr>
      <vt:lpstr>思考：为什么我们能够使用动态规划将时间复杂度极大的优化？</vt:lpstr>
      <vt:lpstr>动态规划的一般步骤</vt:lpstr>
      <vt:lpstr>设计转移状态和方程</vt:lpstr>
      <vt:lpstr>问题：方格染色1</vt:lpstr>
      <vt:lpstr>解法</vt:lpstr>
      <vt:lpstr>问题：方格染色2</vt:lpstr>
      <vt:lpstr>解法</vt:lpstr>
      <vt:lpstr>问题：猪和回文(51nod1503)</vt:lpstr>
      <vt:lpstr>解法</vt:lpstr>
      <vt:lpstr>优化</vt:lpstr>
      <vt:lpstr>问题：数学考试(牛客练习赛71C)</vt:lpstr>
      <vt:lpstr>解法</vt:lpstr>
      <vt:lpstr>若干经典的动态规划类型</vt:lpstr>
      <vt:lpstr>问题：石子归并(51nod1021) (区间dp）</vt:lpstr>
      <vt:lpstr>解法</vt:lpstr>
      <vt:lpstr>题目：简单环个数 (状态压缩dp)</vt:lpstr>
      <vt:lpstr>解法1</vt:lpstr>
      <vt:lpstr>优化</vt:lpstr>
      <vt:lpstr>优化</vt:lpstr>
      <vt:lpstr>1.对于转移状态进行优化</vt:lpstr>
      <vt:lpstr>问题：GPA（2020年ICPC济南站热身赛C)</vt:lpstr>
      <vt:lpstr>解法一</vt:lpstr>
      <vt:lpstr>解法二</vt:lpstr>
      <vt:lpstr>解法三</vt:lpstr>
      <vt:lpstr>2.基于固定转移矩阵的优化</vt:lpstr>
      <vt:lpstr>问题：斐波那契数列的第N项（51nod1242)</vt:lpstr>
      <vt:lpstr>解法</vt:lpstr>
      <vt:lpstr>3.动态动态规划</vt:lpstr>
      <vt:lpstr>问题：带修改的独立集</vt:lpstr>
      <vt:lpstr>解法</vt:lpstr>
      <vt:lpstr>4.前缀和优化</vt:lpstr>
      <vt:lpstr>问题：多重背包问题1</vt:lpstr>
      <vt:lpstr>解法1</vt:lpstr>
      <vt:lpstr>解法2</vt:lpstr>
      <vt:lpstr>问题：Bovine Genetics（usaco20_Dec_Gold_2）</vt:lpstr>
      <vt:lpstr>解法</vt:lpstr>
      <vt:lpstr>优化</vt:lpstr>
      <vt:lpstr>5.数据结构辅助优化</vt:lpstr>
      <vt:lpstr>问题：多重背包问题2</vt:lpstr>
      <vt:lpstr>优化</vt:lpstr>
      <vt:lpstr>6.通过化简转移方程的优化</vt:lpstr>
      <vt:lpstr>问题：Print Article（hdu3507）</vt:lpstr>
      <vt:lpstr>优化</vt:lpstr>
      <vt:lpstr>7.观察转移方程的性质</vt:lpstr>
      <vt:lpstr>问题：Ternary String Counting（CometOJ#12E）</vt:lpstr>
      <vt:lpstr>解法</vt:lpstr>
      <vt:lpstr>问题：Minimum Cost Path（usaco21_Jan_Platinum_2)</vt:lpstr>
      <vt:lpstr>解法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纸烬</cp:lastModifiedBy>
  <cp:revision>315</cp:revision>
  <dcterms:created xsi:type="dcterms:W3CDTF">2019-06-19T02:08:00Z</dcterms:created>
  <dcterms:modified xsi:type="dcterms:W3CDTF">2021-02-04T11:45:54Z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