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20"/>
  </p:notesMasterIdLst>
  <p:handoutMasterIdLst>
    <p:handoutMasterId r:id="rId21"/>
  </p:handoutMasterIdLst>
  <p:sldIdLst>
    <p:sldId id="829" r:id="rId4"/>
    <p:sldId id="847" r:id="rId5"/>
    <p:sldId id="831" r:id="rId6"/>
    <p:sldId id="832" r:id="rId7"/>
    <p:sldId id="836" r:id="rId8"/>
    <p:sldId id="838" r:id="rId9"/>
    <p:sldId id="839" r:id="rId10"/>
    <p:sldId id="828" r:id="rId11"/>
    <p:sldId id="688" r:id="rId12"/>
    <p:sldId id="830" r:id="rId13"/>
    <p:sldId id="833" r:id="rId14"/>
    <p:sldId id="834" r:id="rId15"/>
    <p:sldId id="835" r:id="rId16"/>
    <p:sldId id="849" r:id="rId17"/>
    <p:sldId id="848" r:id="rId18"/>
    <p:sldId id="851" r:id="rId19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395"/>
  </p:normalViewPr>
  <p:slideViewPr>
    <p:cSldViewPr showGuides="1">
      <p:cViewPr varScale="1">
        <p:scale>
          <a:sx n="110" d="100"/>
          <a:sy n="110" d="100"/>
        </p:scale>
        <p:origin x="1216" y="16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38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691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39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12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3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1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A2BA1BCD-16EB-4E4B-99DB-3870A38CBD7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9F1B4F00-5AE0-8C45-BC0D-024673E94F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0AB6DFEB-54E7-C945-9E80-53716B534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7780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48944811-ACB3-CD4B-881D-C9AA309C4C2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B10DB68-7172-8245-B1DC-AD5B34D39A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171480B4-3E7E-164B-B6D5-7AD58AC0C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C240963-6D75-E04D-BFE9-FB04FD01C177}" type="slidenum">
              <a:rPr altLang="en-US" sz="1200" smtClean="0">
                <a:ea typeface="宋体" panose="02010600030101010101" pitchFamily="2" charset="-122"/>
              </a:rPr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1994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48944811-ACB3-CD4B-881D-C9AA309C4C2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B10DB68-7172-8245-B1DC-AD5B34D39A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171480B4-3E7E-164B-B6D5-7AD58AC0C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C240963-6D75-E04D-BFE9-FB04FD01C177}" type="slidenum">
              <a:rPr altLang="en-US" sz="1200" smtClean="0">
                <a:ea typeface="宋体" panose="02010600030101010101" pitchFamily="2" charset="-122"/>
              </a:rPr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780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48944811-ACB3-CD4B-881D-C9AA309C4C2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B10DB68-7172-8245-B1DC-AD5B34D39A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171480B4-3E7E-164B-B6D5-7AD58AC0C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C240963-6D75-E04D-BFE9-FB04FD01C177}" type="slidenum">
              <a:rPr altLang="en-US" sz="1200" smtClean="0">
                <a:ea typeface="宋体" panose="02010600030101010101" pitchFamily="2" charset="-122"/>
              </a:rPr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2171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8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66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9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42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11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38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8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slideLayout" Target="../slideLayouts/slideLayout2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二</a:t>
            </a:r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栈与队列的应用</a:t>
            </a:r>
            <a:endParaRPr lang="zh-CN" altLang="zh-TW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9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40535" y="3397250"/>
            <a:ext cx="68700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主讲教师：黄虎杰、张海军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助课教师：夏文 、张正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实验教师：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苏婷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谢佳、汪花梅、魏雨虹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王婷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E1565BB1-88D6-2B46-AE57-5A1C28B5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实验二评分标准</a:t>
            </a:r>
            <a:endParaRPr kumimoji="1" lang="zh-CN" altLang="en-US" b="1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88CDA74-1D6D-D746-B55F-EC7FC01C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88784CA-1182-9C48-BEB1-93C694518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实验课上：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栈或队列基本操作的实现（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实验内容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或实验内容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功能实现（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实验课下：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剩余数据结构基本操作的实现（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剩余实验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内容功能实现以及实验报告的完成（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注：实验报告未提交者按实验一整体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11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ea typeface="宋体" panose="02010600030101010101" pitchFamily="2" charset="-122"/>
              </a:rPr>
              <a:t>源程序</a:t>
            </a:r>
            <a:r>
              <a:rPr lang="zh-CN" altLang="en-US" b="1" dirty="0">
                <a:ea typeface="宋体" panose="02010600030101010101" pitchFamily="2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分数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不超过该功能点总分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AF2D2CE-03A6-BB4A-8C79-7B238419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9877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12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设计思想（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存储结构及操作（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程序整体流程（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描述具体，能够根据该手册进行程序的使用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D0A5055-62A2-C24E-852F-16BBF538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91176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E7FBC-0E59-FE4F-880D-88EA1D49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线上检查流程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EC5A4-004E-2B4C-8F6F-7BC5BA8E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课上检查部分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实验课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下课前一小时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助教会公布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指定输入文件</a:t>
            </a:r>
            <a:r>
              <a:rPr kumimoji="1"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TestMaze.in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同学们可以根据输入内容来验证自己实验程序完整性和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正确性。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下课前提交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给定输入的程序输出结果截图跟源程序代码到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指定邮箱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E9F3E-D8A2-DB44-9969-429EC800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31111-2B08-D243-BBCB-738724797BCD}"/>
              </a:ext>
            </a:extLst>
          </p:cNvPr>
          <p:cNvSpPr txBox="1"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13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05511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491C-8299-3A49-9BE5-D159C856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>
                <a:latin typeface="SimSun" panose="02010600030101010101" pitchFamily="2" charset="-122"/>
                <a:ea typeface="SimSun" panose="02010600030101010101" pitchFamily="2" charset="-122"/>
              </a:rPr>
              <a:t>流程图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示例</a:t>
            </a:r>
            <a:endParaRPr lang="en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14F13-E190-434C-BD49-F5CD9B2F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460546"/>
            <a:ext cx="977900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9C90E2-3BF0-774B-B28C-C5B293C4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43" y="2489177"/>
            <a:ext cx="11938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889BD-0742-2F4B-B79C-C09F12232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93" y="3522174"/>
            <a:ext cx="977900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7962B-A08B-C948-BE1E-9202C2057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28" y="4555171"/>
            <a:ext cx="977900" cy="43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8030B-4B28-D249-94F1-8F5985491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50" y="5588168"/>
            <a:ext cx="1765300" cy="457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6B359-3787-D04D-B625-2B8BB57C71CC}"/>
              </a:ext>
            </a:extLst>
          </p:cNvPr>
          <p:cNvSpPr/>
          <p:nvPr/>
        </p:nvSpPr>
        <p:spPr>
          <a:xfrm>
            <a:off x="3581426" y="6586306"/>
            <a:ext cx="5105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图片源自并</a:t>
            </a:r>
            <a:r>
              <a:rPr lang="zh-CN" altLang="en-CN" sz="1400" dirty="0">
                <a:latin typeface="SimSun" panose="02010600030101010101" pitchFamily="2" charset="-122"/>
                <a:ea typeface="SimSun" panose="02010600030101010101" pitchFamily="2" charset="-122"/>
              </a:rPr>
              <a:t>参考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自</a:t>
            </a:r>
            <a:r>
              <a:rPr lang="en-CN" sz="1400" dirty="0">
                <a:latin typeface="SimSun" panose="02010600030101010101" pitchFamily="2" charset="-122"/>
                <a:ea typeface="SimSun" panose="02010600030101010101" pitchFamily="2" charset="-122"/>
              </a:rPr>
              <a:t>https://zhuanlan.zhihu.com/p/34105025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09739-86C3-834F-AE9F-C2BB5E1E7368}"/>
              </a:ext>
            </a:extLst>
          </p:cNvPr>
          <p:cNvSpPr/>
          <p:nvPr/>
        </p:nvSpPr>
        <p:spPr>
          <a:xfrm>
            <a:off x="1981208" y="1313778"/>
            <a:ext cx="678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终端框（起止框）：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表示一个算法的开始或结束。里面的文字一般只是“开始”或“结束”</a:t>
            </a:r>
            <a:endParaRPr lang="en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83BD6-D146-4B40-8054-C14D818FF742}"/>
              </a:ext>
            </a:extLst>
          </p:cNvPr>
          <p:cNvSpPr/>
          <p:nvPr/>
        </p:nvSpPr>
        <p:spPr>
          <a:xfrm>
            <a:off x="1981208" y="2266020"/>
            <a:ext cx="678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输入、输出框：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表示一个算法输入和输出的信息。一般来说文字的开头要注明“输入”或“输出”。</a:t>
            </a:r>
            <a:endParaRPr lang="en-CN" sz="2000" dirty="0">
              <a:solidFill>
                <a:srgbClr val="1A1A1A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345DD-D10A-1A47-8110-22732FAFF7F5}"/>
              </a:ext>
            </a:extLst>
          </p:cNvPr>
          <p:cNvSpPr/>
          <p:nvPr/>
        </p:nvSpPr>
        <p:spPr>
          <a:xfrm>
            <a:off x="2005187" y="3384131"/>
            <a:ext cx="6473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处理框（执行框）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：表示一个赋值、计算等操作。文字注明具体操作。</a:t>
            </a:r>
            <a:endParaRPr lang="en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9C32B0-05B0-7F47-935D-2282319C8115}"/>
              </a:ext>
            </a:extLst>
          </p:cNvPr>
          <p:cNvSpPr/>
          <p:nvPr/>
        </p:nvSpPr>
        <p:spPr>
          <a:xfrm>
            <a:off x="1981209" y="4311409"/>
            <a:ext cx="6497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判断框</a:t>
            </a:r>
            <a:r>
              <a:rPr lang="zh-CN" altLang="en-US" sz="18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：表示判断某条件是否成立。一般来说，它有两个分支，条件成立与否之后的流程在分支线处标明“是”“否”或“</a:t>
            </a:r>
            <a:r>
              <a:rPr lang="en-GB" sz="18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Y”“N”。</a:t>
            </a:r>
            <a:endParaRPr lang="en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62262-52C0-544B-A57A-453DFB55A0EF}"/>
              </a:ext>
            </a:extLst>
          </p:cNvPr>
          <p:cNvSpPr/>
          <p:nvPr/>
        </p:nvSpPr>
        <p:spPr>
          <a:xfrm>
            <a:off x="2289239" y="5248803"/>
            <a:ext cx="64736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流程线（指向线）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：流程图各符号之间以有向单向线连接。线一般要求横平竖直，可以有若干个</a:t>
            </a:r>
            <a:r>
              <a:rPr lang="en-US" altLang="zh-CN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90°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的转弯。流程线尽量不要交叉，当两条流程线</a:t>
            </a:r>
            <a:r>
              <a:rPr lang="zh-CN" altLang="en-US" sz="20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不得已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而交叉时，将其中一条流程线的交叉处用圆弧隔开。</a:t>
            </a:r>
            <a:endParaRPr lang="en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86610DD1-F5B7-2940-ACF8-08232D9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A41270D9-B4A2-194F-BE15-FABCD213F766}"/>
              </a:ext>
            </a:extLst>
          </p:cNvPr>
          <p:cNvSpPr txBox="1"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14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92534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9BDC-71C7-FC4D-8F4D-82814E06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流程图示例</a:t>
            </a:r>
            <a:endParaRPr lang="en-CN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2496841-0629-FC43-8E60-E44C0C4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59AC211-ECFF-B54E-AD3F-0A0F70F3FA0C}"/>
              </a:ext>
            </a:extLst>
          </p:cNvPr>
          <p:cNvSpPr txBox="1"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15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F4C08-7448-C244-BCDC-D2940D91AA72}"/>
              </a:ext>
            </a:extLst>
          </p:cNvPr>
          <p:cNvSpPr/>
          <p:nvPr/>
        </p:nvSpPr>
        <p:spPr>
          <a:xfrm>
            <a:off x="5638837" y="6550223"/>
            <a:ext cx="5105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仅供参考，图片源自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级同学实验报告</a:t>
            </a:r>
            <a:endParaRPr lang="en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9" name="图片 15">
            <a:extLst>
              <a:ext uri="{FF2B5EF4-FFF2-40B4-BE49-F238E27FC236}">
                <a16:creationId xmlns:a16="http://schemas.microsoft.com/office/drawing/2014/main" id="{5A479155-9995-B842-8CFE-F60314A4A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74" y="990600"/>
            <a:ext cx="3638851" cy="5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8987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9BDC-71C7-FC4D-8F4D-82814E06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流程图示例</a:t>
            </a:r>
            <a:endParaRPr lang="en-CN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2496841-0629-FC43-8E60-E44C0C4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59AC211-ECFF-B54E-AD3F-0A0F70F3FA0C}"/>
              </a:ext>
            </a:extLst>
          </p:cNvPr>
          <p:cNvSpPr txBox="1"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16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F4C08-7448-C244-BCDC-D2940D91AA72}"/>
              </a:ext>
            </a:extLst>
          </p:cNvPr>
          <p:cNvSpPr/>
          <p:nvPr/>
        </p:nvSpPr>
        <p:spPr>
          <a:xfrm>
            <a:off x="5638837" y="6550223"/>
            <a:ext cx="5105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仅供参考，图片源自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级同学实验报告</a:t>
            </a:r>
            <a:endParaRPr lang="en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图片 17">
            <a:extLst>
              <a:ext uri="{FF2B5EF4-FFF2-40B4-BE49-F238E27FC236}">
                <a16:creationId xmlns:a16="http://schemas.microsoft.com/office/drawing/2014/main" id="{F9F4916D-2EFE-2449-BA1B-1BE3EFE82E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23" y="1087318"/>
            <a:ext cx="5278120" cy="54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70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上课流程</a:t>
            </a:r>
          </a:p>
        </p:txBody>
      </p:sp>
      <p:sp>
        <p:nvSpPr>
          <p:cNvPr id="36" name="任意多边形 35"/>
          <p:cNvSpPr/>
          <p:nvPr>
            <p:custDataLst>
              <p:tags r:id="rId2"/>
            </p:custDataLst>
          </p:nvPr>
        </p:nvSpPr>
        <p:spPr bwMode="auto">
          <a:xfrm>
            <a:off x="7781291" y="3082892"/>
            <a:ext cx="3009980" cy="2648812"/>
          </a:xfrm>
          <a:custGeom>
            <a:avLst/>
            <a:gdLst>
              <a:gd name="connsiteX0" fmla="*/ 1884860 w 3161777"/>
              <a:gd name="connsiteY0" fmla="*/ 1964023 h 2782395"/>
              <a:gd name="connsiteX1" fmla="*/ 1884860 w 3161777"/>
              <a:gd name="connsiteY1" fmla="*/ 2069109 h 2782395"/>
              <a:gd name="connsiteX2" fmla="*/ 2018130 w 3161777"/>
              <a:gd name="connsiteY2" fmla="*/ 2069109 h 2782395"/>
              <a:gd name="connsiteX3" fmla="*/ 2018130 w 3161777"/>
              <a:gd name="connsiteY3" fmla="*/ 1964023 h 2782395"/>
              <a:gd name="connsiteX4" fmla="*/ 1884860 w 3161777"/>
              <a:gd name="connsiteY4" fmla="*/ 1964023 h 2782395"/>
              <a:gd name="connsiteX5" fmla="*/ 1205113 w 3161777"/>
              <a:gd name="connsiteY5" fmla="*/ 1964023 h 2782395"/>
              <a:gd name="connsiteX6" fmla="*/ 1205113 w 3161777"/>
              <a:gd name="connsiteY6" fmla="*/ 2069109 h 2782395"/>
              <a:gd name="connsiteX7" fmla="*/ 1341268 w 3161777"/>
              <a:gd name="connsiteY7" fmla="*/ 2069109 h 2782395"/>
              <a:gd name="connsiteX8" fmla="*/ 1341268 w 3161777"/>
              <a:gd name="connsiteY8" fmla="*/ 1964023 h 2782395"/>
              <a:gd name="connsiteX9" fmla="*/ 1205113 w 3161777"/>
              <a:gd name="connsiteY9" fmla="*/ 1964023 h 2782395"/>
              <a:gd name="connsiteX10" fmla="*/ 1811210 w 3161777"/>
              <a:gd name="connsiteY10" fmla="*/ 1816903 h 2782395"/>
              <a:gd name="connsiteX11" fmla="*/ 2091780 w 3161777"/>
              <a:gd name="connsiteY11" fmla="*/ 1816903 h 2782395"/>
              <a:gd name="connsiteX12" fmla="*/ 2168936 w 3161777"/>
              <a:gd name="connsiteY12" fmla="*/ 1890463 h 2782395"/>
              <a:gd name="connsiteX13" fmla="*/ 2168936 w 3161777"/>
              <a:gd name="connsiteY13" fmla="*/ 2142668 h 2782395"/>
              <a:gd name="connsiteX14" fmla="*/ 2091780 w 3161777"/>
              <a:gd name="connsiteY14" fmla="*/ 2216228 h 2782395"/>
              <a:gd name="connsiteX15" fmla="*/ 1811210 w 3161777"/>
              <a:gd name="connsiteY15" fmla="*/ 2216228 h 2782395"/>
              <a:gd name="connsiteX16" fmla="*/ 1734054 w 3161777"/>
              <a:gd name="connsiteY16" fmla="*/ 2142668 h 2782395"/>
              <a:gd name="connsiteX17" fmla="*/ 1734054 w 3161777"/>
              <a:gd name="connsiteY17" fmla="*/ 1890463 h 2782395"/>
              <a:gd name="connsiteX18" fmla="*/ 1811210 w 3161777"/>
              <a:gd name="connsiteY18" fmla="*/ 1816903 h 2782395"/>
              <a:gd name="connsiteX19" fmla="*/ 1131799 w 3161777"/>
              <a:gd name="connsiteY19" fmla="*/ 1816903 h 2782395"/>
              <a:gd name="connsiteX20" fmla="*/ 1414583 w 3161777"/>
              <a:gd name="connsiteY20" fmla="*/ 1816903 h 2782395"/>
              <a:gd name="connsiteX21" fmla="*/ 1487897 w 3161777"/>
              <a:gd name="connsiteY21" fmla="*/ 1890463 h 2782395"/>
              <a:gd name="connsiteX22" fmla="*/ 1487897 w 3161777"/>
              <a:gd name="connsiteY22" fmla="*/ 2142668 h 2782395"/>
              <a:gd name="connsiteX23" fmla="*/ 1414583 w 3161777"/>
              <a:gd name="connsiteY23" fmla="*/ 2216228 h 2782395"/>
              <a:gd name="connsiteX24" fmla="*/ 1131799 w 3161777"/>
              <a:gd name="connsiteY24" fmla="*/ 2216228 h 2782395"/>
              <a:gd name="connsiteX25" fmla="*/ 1058485 w 3161777"/>
              <a:gd name="connsiteY25" fmla="*/ 2142668 h 2782395"/>
              <a:gd name="connsiteX26" fmla="*/ 1058485 w 3161777"/>
              <a:gd name="connsiteY26" fmla="*/ 1890463 h 2782395"/>
              <a:gd name="connsiteX27" fmla="*/ 1131799 w 3161777"/>
              <a:gd name="connsiteY27" fmla="*/ 1816903 h 2782395"/>
              <a:gd name="connsiteX28" fmla="*/ 611393 w 3161777"/>
              <a:gd name="connsiteY28" fmla="*/ 1382023 h 2782395"/>
              <a:gd name="connsiteX29" fmla="*/ 2539903 w 3161777"/>
              <a:gd name="connsiteY29" fmla="*/ 1382023 h 2782395"/>
              <a:gd name="connsiteX30" fmla="*/ 2634232 w 3161777"/>
              <a:gd name="connsiteY30" fmla="*/ 1472820 h 2782395"/>
              <a:gd name="connsiteX31" fmla="*/ 2634232 w 3161777"/>
              <a:gd name="connsiteY31" fmla="*/ 2586832 h 2782395"/>
              <a:gd name="connsiteX32" fmla="*/ 3067448 w 3161777"/>
              <a:gd name="connsiteY32" fmla="*/ 2586832 h 2782395"/>
              <a:gd name="connsiteX33" fmla="*/ 3161777 w 3161777"/>
              <a:gd name="connsiteY33" fmla="*/ 2681121 h 2782395"/>
              <a:gd name="connsiteX34" fmla="*/ 3067448 w 3161777"/>
              <a:gd name="connsiteY34" fmla="*/ 2771919 h 2782395"/>
              <a:gd name="connsiteX35" fmla="*/ 2539903 w 3161777"/>
              <a:gd name="connsiteY35" fmla="*/ 2771919 h 2782395"/>
              <a:gd name="connsiteX36" fmla="*/ 2449067 w 3161777"/>
              <a:gd name="connsiteY36" fmla="*/ 2681121 h 2782395"/>
              <a:gd name="connsiteX37" fmla="*/ 2449067 w 3161777"/>
              <a:gd name="connsiteY37" fmla="*/ 1567110 h 2782395"/>
              <a:gd name="connsiteX38" fmla="*/ 705723 w 3161777"/>
              <a:gd name="connsiteY38" fmla="*/ 1567110 h 2782395"/>
              <a:gd name="connsiteX39" fmla="*/ 705723 w 3161777"/>
              <a:gd name="connsiteY39" fmla="*/ 2688106 h 2782395"/>
              <a:gd name="connsiteX40" fmla="*/ 611393 w 3161777"/>
              <a:gd name="connsiteY40" fmla="*/ 2782395 h 2782395"/>
              <a:gd name="connsiteX41" fmla="*/ 90835 w 3161777"/>
              <a:gd name="connsiteY41" fmla="*/ 2782395 h 2782395"/>
              <a:gd name="connsiteX42" fmla="*/ 0 w 3161777"/>
              <a:gd name="connsiteY42" fmla="*/ 2688106 h 2782395"/>
              <a:gd name="connsiteX43" fmla="*/ 90835 w 3161777"/>
              <a:gd name="connsiteY43" fmla="*/ 2597309 h 2782395"/>
              <a:gd name="connsiteX44" fmla="*/ 520558 w 3161777"/>
              <a:gd name="connsiteY44" fmla="*/ 2597309 h 2782395"/>
              <a:gd name="connsiteX45" fmla="*/ 520558 w 3161777"/>
              <a:gd name="connsiteY45" fmla="*/ 1472820 h 2782395"/>
              <a:gd name="connsiteX46" fmla="*/ 611393 w 3161777"/>
              <a:gd name="connsiteY46" fmla="*/ 1382023 h 2782395"/>
              <a:gd name="connsiteX47" fmla="*/ 2119451 w 3161777"/>
              <a:gd name="connsiteY47" fmla="*/ 223942 h 2782395"/>
              <a:gd name="connsiteX48" fmla="*/ 2119451 w 3161777"/>
              <a:gd name="connsiteY48" fmla="*/ 426340 h 2782395"/>
              <a:gd name="connsiteX49" fmla="*/ 2276614 w 3161777"/>
              <a:gd name="connsiteY49" fmla="*/ 555456 h 2782395"/>
              <a:gd name="connsiteX50" fmla="*/ 2276614 w 3161777"/>
              <a:gd name="connsiteY50" fmla="*/ 223942 h 2782395"/>
              <a:gd name="connsiteX51" fmla="*/ 2119451 w 3161777"/>
              <a:gd name="connsiteY51" fmla="*/ 223942 h 2782395"/>
              <a:gd name="connsiteX52" fmla="*/ 1584911 w 3161777"/>
              <a:gd name="connsiteY52" fmla="*/ 216342 h 2782395"/>
              <a:gd name="connsiteX53" fmla="*/ 592770 w 3161777"/>
              <a:gd name="connsiteY53" fmla="*/ 1076384 h 2782395"/>
              <a:gd name="connsiteX54" fmla="*/ 2563078 w 3161777"/>
              <a:gd name="connsiteY54" fmla="*/ 1076384 h 2782395"/>
              <a:gd name="connsiteX55" fmla="*/ 1584911 w 3161777"/>
              <a:gd name="connsiteY55" fmla="*/ 216342 h 2782395"/>
              <a:gd name="connsiteX56" fmla="*/ 1586658 w 3161777"/>
              <a:gd name="connsiteY56" fmla="*/ 20 h 2782395"/>
              <a:gd name="connsiteX57" fmla="*/ 1647793 w 3161777"/>
              <a:gd name="connsiteY57" fmla="*/ 24056 h 2782395"/>
              <a:gd name="connsiteX58" fmla="*/ 1862406 w 3161777"/>
              <a:gd name="connsiteY58" fmla="*/ 212985 h 2782395"/>
              <a:gd name="connsiteX59" fmla="*/ 1969273 w 3161777"/>
              <a:gd name="connsiteY59" fmla="*/ 307063 h 2782395"/>
              <a:gd name="connsiteX60" fmla="*/ 1969273 w 3161777"/>
              <a:gd name="connsiteY60" fmla="*/ 281684 h 2782395"/>
              <a:gd name="connsiteX61" fmla="*/ 1969273 w 3161777"/>
              <a:gd name="connsiteY61" fmla="*/ 150660 h 2782395"/>
              <a:gd name="connsiteX62" fmla="*/ 2042616 w 3161777"/>
              <a:gd name="connsiteY62" fmla="*/ 77378 h 2782395"/>
              <a:gd name="connsiteX63" fmla="*/ 2349957 w 3161777"/>
              <a:gd name="connsiteY63" fmla="*/ 77378 h 2782395"/>
              <a:gd name="connsiteX64" fmla="*/ 2423300 w 3161777"/>
              <a:gd name="connsiteY64" fmla="*/ 150660 h 2782395"/>
              <a:gd name="connsiteX65" fmla="*/ 2423300 w 3161777"/>
              <a:gd name="connsiteY65" fmla="*/ 703710 h 2782395"/>
              <a:gd name="connsiteX66" fmla="*/ 2423300 w 3161777"/>
              <a:gd name="connsiteY66" fmla="*/ 706754 h 2782395"/>
              <a:gd name="connsiteX67" fmla="*/ 2470823 w 3161777"/>
              <a:gd name="connsiteY67" fmla="*/ 748589 h 2782395"/>
              <a:gd name="connsiteX68" fmla="*/ 2867008 w 3161777"/>
              <a:gd name="connsiteY68" fmla="*/ 1097361 h 2782395"/>
              <a:gd name="connsiteX69" fmla="*/ 2901943 w 3161777"/>
              <a:gd name="connsiteY69" fmla="*/ 1170779 h 2782395"/>
              <a:gd name="connsiteX70" fmla="*/ 2807620 w 3161777"/>
              <a:gd name="connsiteY70" fmla="*/ 1261678 h 2782395"/>
              <a:gd name="connsiteX71" fmla="*/ 344735 w 3161777"/>
              <a:gd name="connsiteY71" fmla="*/ 1261678 h 2782395"/>
              <a:gd name="connsiteX72" fmla="*/ 257399 w 3161777"/>
              <a:gd name="connsiteY72" fmla="*/ 1202244 h 2782395"/>
              <a:gd name="connsiteX73" fmla="*/ 281853 w 3161777"/>
              <a:gd name="connsiteY73" fmla="*/ 1100857 h 2782395"/>
              <a:gd name="connsiteX74" fmla="*/ 1525522 w 3161777"/>
              <a:gd name="connsiteY74" fmla="*/ 20560 h 2782395"/>
              <a:gd name="connsiteX75" fmla="*/ 1586658 w 3161777"/>
              <a:gd name="connsiteY75" fmla="*/ 20 h 278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161777" h="2782395">
                <a:moveTo>
                  <a:pt x="1884860" y="1964023"/>
                </a:moveTo>
                <a:lnTo>
                  <a:pt x="1884860" y="2069109"/>
                </a:lnTo>
                <a:cubicBezTo>
                  <a:pt x="2018130" y="2069109"/>
                  <a:pt x="2018130" y="2069109"/>
                  <a:pt x="2018130" y="2069109"/>
                </a:cubicBezTo>
                <a:cubicBezTo>
                  <a:pt x="2018130" y="1964023"/>
                  <a:pt x="2018130" y="1964023"/>
                  <a:pt x="2018130" y="1964023"/>
                </a:cubicBezTo>
                <a:cubicBezTo>
                  <a:pt x="1884860" y="1964023"/>
                  <a:pt x="1884860" y="1964023"/>
                  <a:pt x="1884860" y="1964023"/>
                </a:cubicBezTo>
                <a:close/>
                <a:moveTo>
                  <a:pt x="1205113" y="1964023"/>
                </a:moveTo>
                <a:lnTo>
                  <a:pt x="1205113" y="2069109"/>
                </a:lnTo>
                <a:cubicBezTo>
                  <a:pt x="1341268" y="2069109"/>
                  <a:pt x="1341268" y="2069109"/>
                  <a:pt x="1341268" y="2069109"/>
                </a:cubicBezTo>
                <a:cubicBezTo>
                  <a:pt x="1341268" y="1964023"/>
                  <a:pt x="1341268" y="1964023"/>
                  <a:pt x="1341268" y="1964023"/>
                </a:cubicBezTo>
                <a:cubicBezTo>
                  <a:pt x="1205113" y="1964023"/>
                  <a:pt x="1205113" y="1964023"/>
                  <a:pt x="1205113" y="1964023"/>
                </a:cubicBezTo>
                <a:close/>
                <a:moveTo>
                  <a:pt x="1811210" y="1816903"/>
                </a:moveTo>
                <a:cubicBezTo>
                  <a:pt x="2091780" y="1816903"/>
                  <a:pt x="2091780" y="1816903"/>
                  <a:pt x="2091780" y="1816903"/>
                </a:cubicBezTo>
                <a:cubicBezTo>
                  <a:pt x="2133865" y="1816903"/>
                  <a:pt x="2168936" y="1851932"/>
                  <a:pt x="2168936" y="1890463"/>
                </a:cubicBezTo>
                <a:cubicBezTo>
                  <a:pt x="2168936" y="2142668"/>
                  <a:pt x="2168936" y="2142668"/>
                  <a:pt x="2168936" y="2142668"/>
                </a:cubicBezTo>
                <a:cubicBezTo>
                  <a:pt x="2168936" y="2181200"/>
                  <a:pt x="2133865" y="2216228"/>
                  <a:pt x="2091780" y="2216228"/>
                </a:cubicBezTo>
                <a:cubicBezTo>
                  <a:pt x="1811210" y="2216228"/>
                  <a:pt x="1811210" y="2216228"/>
                  <a:pt x="1811210" y="2216228"/>
                </a:cubicBezTo>
                <a:cubicBezTo>
                  <a:pt x="1769125" y="2216228"/>
                  <a:pt x="1734054" y="2181200"/>
                  <a:pt x="1734054" y="2142668"/>
                </a:cubicBezTo>
                <a:cubicBezTo>
                  <a:pt x="1734054" y="1890463"/>
                  <a:pt x="1734054" y="1890463"/>
                  <a:pt x="1734054" y="1890463"/>
                </a:cubicBezTo>
                <a:cubicBezTo>
                  <a:pt x="1734054" y="1851932"/>
                  <a:pt x="1769125" y="1816903"/>
                  <a:pt x="1811210" y="1816903"/>
                </a:cubicBezTo>
                <a:close/>
                <a:moveTo>
                  <a:pt x="1131799" y="1816903"/>
                </a:moveTo>
                <a:cubicBezTo>
                  <a:pt x="1414583" y="1816903"/>
                  <a:pt x="1414583" y="1816903"/>
                  <a:pt x="1414583" y="1816903"/>
                </a:cubicBezTo>
                <a:cubicBezTo>
                  <a:pt x="1456477" y="1816903"/>
                  <a:pt x="1487897" y="1851932"/>
                  <a:pt x="1487897" y="1890463"/>
                </a:cubicBezTo>
                <a:cubicBezTo>
                  <a:pt x="1487897" y="2142668"/>
                  <a:pt x="1487897" y="2142668"/>
                  <a:pt x="1487897" y="2142668"/>
                </a:cubicBezTo>
                <a:cubicBezTo>
                  <a:pt x="1487897" y="2181200"/>
                  <a:pt x="1456477" y="2216228"/>
                  <a:pt x="1414583" y="2216228"/>
                </a:cubicBezTo>
                <a:cubicBezTo>
                  <a:pt x="1131799" y="2216228"/>
                  <a:pt x="1131799" y="2216228"/>
                  <a:pt x="1131799" y="2216228"/>
                </a:cubicBezTo>
                <a:cubicBezTo>
                  <a:pt x="1089905" y="2216228"/>
                  <a:pt x="1058485" y="2181200"/>
                  <a:pt x="1058485" y="2142668"/>
                </a:cubicBezTo>
                <a:cubicBezTo>
                  <a:pt x="1058485" y="1890463"/>
                  <a:pt x="1058485" y="1890463"/>
                  <a:pt x="1058485" y="1890463"/>
                </a:cubicBezTo>
                <a:cubicBezTo>
                  <a:pt x="1058485" y="1851932"/>
                  <a:pt x="1089905" y="1816903"/>
                  <a:pt x="1131799" y="1816903"/>
                </a:cubicBezTo>
                <a:close/>
                <a:moveTo>
                  <a:pt x="611393" y="1382023"/>
                </a:moveTo>
                <a:cubicBezTo>
                  <a:pt x="2539903" y="1382023"/>
                  <a:pt x="2539903" y="1382023"/>
                  <a:pt x="2539903" y="1382023"/>
                </a:cubicBezTo>
                <a:cubicBezTo>
                  <a:pt x="2592308" y="1382023"/>
                  <a:pt x="2634232" y="1423930"/>
                  <a:pt x="2634232" y="1472820"/>
                </a:cubicBezTo>
                <a:cubicBezTo>
                  <a:pt x="2634232" y="2586832"/>
                  <a:pt x="2634232" y="2586832"/>
                  <a:pt x="2634232" y="2586832"/>
                </a:cubicBezTo>
                <a:cubicBezTo>
                  <a:pt x="3067448" y="2586832"/>
                  <a:pt x="3067448" y="2586832"/>
                  <a:pt x="3067448" y="2586832"/>
                </a:cubicBezTo>
                <a:cubicBezTo>
                  <a:pt x="3119853" y="2586832"/>
                  <a:pt x="3161777" y="2628738"/>
                  <a:pt x="3161777" y="2681121"/>
                </a:cubicBezTo>
                <a:cubicBezTo>
                  <a:pt x="3158283" y="2730012"/>
                  <a:pt x="3119853" y="2771919"/>
                  <a:pt x="3067448" y="2771919"/>
                </a:cubicBezTo>
                <a:cubicBezTo>
                  <a:pt x="2539903" y="2771919"/>
                  <a:pt x="2539903" y="2771919"/>
                  <a:pt x="2539903" y="2771919"/>
                </a:cubicBezTo>
                <a:cubicBezTo>
                  <a:pt x="2490991" y="2771919"/>
                  <a:pt x="2449067" y="2730012"/>
                  <a:pt x="2449067" y="2681121"/>
                </a:cubicBezTo>
                <a:cubicBezTo>
                  <a:pt x="2449067" y="1567110"/>
                  <a:pt x="2449067" y="1567110"/>
                  <a:pt x="2449067" y="1567110"/>
                </a:cubicBezTo>
                <a:cubicBezTo>
                  <a:pt x="705723" y="1567110"/>
                  <a:pt x="705723" y="1567110"/>
                  <a:pt x="705723" y="1567110"/>
                </a:cubicBezTo>
                <a:cubicBezTo>
                  <a:pt x="705723" y="2688106"/>
                  <a:pt x="705723" y="2688106"/>
                  <a:pt x="705723" y="2688106"/>
                </a:cubicBezTo>
                <a:cubicBezTo>
                  <a:pt x="705723" y="2740489"/>
                  <a:pt x="663798" y="2782395"/>
                  <a:pt x="611393" y="2782395"/>
                </a:cubicBezTo>
                <a:cubicBezTo>
                  <a:pt x="90835" y="2782395"/>
                  <a:pt x="90835" y="2782395"/>
                  <a:pt x="90835" y="2782395"/>
                </a:cubicBezTo>
                <a:cubicBezTo>
                  <a:pt x="41924" y="2782395"/>
                  <a:pt x="0" y="2740489"/>
                  <a:pt x="0" y="2688106"/>
                </a:cubicBezTo>
                <a:cubicBezTo>
                  <a:pt x="0" y="2639215"/>
                  <a:pt x="41924" y="2597309"/>
                  <a:pt x="90835" y="2597309"/>
                </a:cubicBezTo>
                <a:cubicBezTo>
                  <a:pt x="520558" y="2597309"/>
                  <a:pt x="520558" y="2597309"/>
                  <a:pt x="520558" y="2597309"/>
                </a:cubicBezTo>
                <a:cubicBezTo>
                  <a:pt x="520558" y="1472820"/>
                  <a:pt x="520558" y="1472820"/>
                  <a:pt x="520558" y="1472820"/>
                </a:cubicBezTo>
                <a:cubicBezTo>
                  <a:pt x="520558" y="1423930"/>
                  <a:pt x="562482" y="1382023"/>
                  <a:pt x="611393" y="1382023"/>
                </a:cubicBezTo>
                <a:close/>
                <a:moveTo>
                  <a:pt x="2119451" y="223942"/>
                </a:moveTo>
                <a:lnTo>
                  <a:pt x="2119451" y="426340"/>
                </a:lnTo>
                <a:cubicBezTo>
                  <a:pt x="2276614" y="555456"/>
                  <a:pt x="2276614" y="555456"/>
                  <a:pt x="2276614" y="555456"/>
                </a:cubicBezTo>
                <a:cubicBezTo>
                  <a:pt x="2276614" y="223942"/>
                  <a:pt x="2276614" y="223942"/>
                  <a:pt x="2276614" y="223942"/>
                </a:cubicBezTo>
                <a:cubicBezTo>
                  <a:pt x="2119451" y="223942"/>
                  <a:pt x="2119451" y="223942"/>
                  <a:pt x="2119451" y="223942"/>
                </a:cubicBezTo>
                <a:close/>
                <a:moveTo>
                  <a:pt x="1584911" y="216342"/>
                </a:moveTo>
                <a:lnTo>
                  <a:pt x="592770" y="1076384"/>
                </a:lnTo>
                <a:cubicBezTo>
                  <a:pt x="2563078" y="1076384"/>
                  <a:pt x="2563078" y="1076384"/>
                  <a:pt x="2563078" y="1076384"/>
                </a:cubicBezTo>
                <a:cubicBezTo>
                  <a:pt x="1584911" y="216342"/>
                  <a:pt x="1584911" y="216342"/>
                  <a:pt x="1584911" y="216342"/>
                </a:cubicBezTo>
                <a:close/>
                <a:moveTo>
                  <a:pt x="1586658" y="20"/>
                </a:moveTo>
                <a:cubicBezTo>
                  <a:pt x="1608492" y="457"/>
                  <a:pt x="1630326" y="8324"/>
                  <a:pt x="1647793" y="24056"/>
                </a:cubicBezTo>
                <a:cubicBezTo>
                  <a:pt x="1723994" y="91138"/>
                  <a:pt x="1795432" y="154027"/>
                  <a:pt x="1862406" y="212985"/>
                </a:cubicBezTo>
                <a:lnTo>
                  <a:pt x="1969273" y="307063"/>
                </a:lnTo>
                <a:lnTo>
                  <a:pt x="1969273" y="281684"/>
                </a:lnTo>
                <a:cubicBezTo>
                  <a:pt x="1969273" y="150660"/>
                  <a:pt x="1969273" y="150660"/>
                  <a:pt x="1969273" y="150660"/>
                </a:cubicBezTo>
                <a:cubicBezTo>
                  <a:pt x="1969273" y="112274"/>
                  <a:pt x="2004198" y="77378"/>
                  <a:pt x="2042616" y="77378"/>
                </a:cubicBezTo>
                <a:cubicBezTo>
                  <a:pt x="2349957" y="77378"/>
                  <a:pt x="2349957" y="77378"/>
                  <a:pt x="2349957" y="77378"/>
                </a:cubicBezTo>
                <a:cubicBezTo>
                  <a:pt x="2391867" y="77378"/>
                  <a:pt x="2423300" y="112274"/>
                  <a:pt x="2423300" y="150660"/>
                </a:cubicBezTo>
                <a:cubicBezTo>
                  <a:pt x="2423300" y="572031"/>
                  <a:pt x="2423300" y="677374"/>
                  <a:pt x="2423300" y="703710"/>
                </a:cubicBezTo>
                <a:lnTo>
                  <a:pt x="2423300" y="706754"/>
                </a:lnTo>
                <a:lnTo>
                  <a:pt x="2470823" y="748589"/>
                </a:lnTo>
                <a:cubicBezTo>
                  <a:pt x="2867008" y="1097361"/>
                  <a:pt x="2867008" y="1097361"/>
                  <a:pt x="2867008" y="1097361"/>
                </a:cubicBezTo>
                <a:cubicBezTo>
                  <a:pt x="2887969" y="1114842"/>
                  <a:pt x="2901943" y="1139314"/>
                  <a:pt x="2901943" y="1170779"/>
                </a:cubicBezTo>
                <a:cubicBezTo>
                  <a:pt x="2901943" y="1219725"/>
                  <a:pt x="2860022" y="1261678"/>
                  <a:pt x="2807620" y="1261678"/>
                </a:cubicBezTo>
                <a:cubicBezTo>
                  <a:pt x="344735" y="1261678"/>
                  <a:pt x="344735" y="1261678"/>
                  <a:pt x="344735" y="1261678"/>
                </a:cubicBezTo>
                <a:cubicBezTo>
                  <a:pt x="306307" y="1261678"/>
                  <a:pt x="271373" y="1237205"/>
                  <a:pt x="257399" y="1202244"/>
                </a:cubicBezTo>
                <a:cubicBezTo>
                  <a:pt x="243425" y="1167283"/>
                  <a:pt x="253905" y="1125330"/>
                  <a:pt x="281853" y="1100857"/>
                </a:cubicBezTo>
                <a:cubicBezTo>
                  <a:pt x="1525522" y="20560"/>
                  <a:pt x="1525522" y="20560"/>
                  <a:pt x="1525522" y="20560"/>
                </a:cubicBezTo>
                <a:cubicBezTo>
                  <a:pt x="1542990" y="6576"/>
                  <a:pt x="1564824" y="-417"/>
                  <a:pt x="1586658" y="2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3"/>
            </p:custDataLst>
          </p:nvPr>
        </p:nvCxnSpPr>
        <p:spPr>
          <a:xfrm>
            <a:off x="4069292" y="2169403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64" name="椭圆 63"/>
          <p:cNvSpPr/>
          <p:nvPr>
            <p:custDataLst>
              <p:tags r:id="rId4"/>
            </p:custDataLst>
          </p:nvPr>
        </p:nvSpPr>
        <p:spPr>
          <a:xfrm>
            <a:off x="4706360" y="1866386"/>
            <a:ext cx="606033" cy="606033"/>
          </a:xfrm>
          <a:prstGeom prst="ellipse">
            <a:avLst/>
          </a:prstGeom>
          <a:solidFill>
            <a:srgbClr val="1F74AD"/>
          </a:solidFill>
          <a:ln w="38100" cap="flat" cmpd="sng" algn="ctr">
            <a:solidFill>
              <a:srgbClr val="1F74AD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5" name="任意多边形 64"/>
          <p:cNvSpPr/>
          <p:nvPr>
            <p:custDataLst>
              <p:tags r:id="rId5"/>
            </p:custDataLst>
          </p:nvPr>
        </p:nvSpPr>
        <p:spPr bwMode="auto">
          <a:xfrm>
            <a:off x="4824239" y="1984265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6"/>
            </p:custDataLst>
          </p:nvPr>
        </p:nvSpPr>
        <p:spPr bwMode="auto">
          <a:xfrm>
            <a:off x="400027" y="1801765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课前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准备</a:t>
            </a:r>
          </a:p>
        </p:txBody>
      </p:sp>
      <p:sp>
        <p:nvSpPr>
          <p:cNvPr id="70" name="文本框 69"/>
          <p:cNvSpPr txBox="1"/>
          <p:nvPr>
            <p:custDataLst>
              <p:tags r:id="rId7"/>
            </p:custDataLst>
          </p:nvPr>
        </p:nvSpPr>
        <p:spPr bwMode="auto">
          <a:xfrm>
            <a:off x="400056" y="2193953"/>
            <a:ext cx="3603707" cy="56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腾讯会议：会议开始，学生陆续进入会议室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群：发布本次实验内容</a:t>
            </a:r>
          </a:p>
        </p:txBody>
      </p:sp>
      <p:sp>
        <p:nvSpPr>
          <p:cNvPr id="122" name="文本框 121"/>
          <p:cNvSpPr txBox="1"/>
          <p:nvPr>
            <p:custDataLst>
              <p:tags r:id="rId8"/>
            </p:custDataLst>
          </p:nvPr>
        </p:nvSpPr>
        <p:spPr bwMode="auto">
          <a:xfrm>
            <a:off x="6028055" y="1978953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altLang="ko-KR" sz="1350" b="1" dirty="0">
                <a:solidFill>
                  <a:srgbClr val="1F74A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sz="1350" b="1" dirty="0">
                <a:solidFill>
                  <a:srgbClr val="1F74A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分钟</a:t>
            </a:r>
          </a:p>
        </p:txBody>
      </p:sp>
      <p:cxnSp>
        <p:nvCxnSpPr>
          <p:cNvPr id="124" name="直接连接符 123"/>
          <p:cNvCxnSpPr/>
          <p:nvPr>
            <p:custDataLst>
              <p:tags r:id="rId9"/>
            </p:custDataLst>
          </p:nvPr>
        </p:nvCxnSpPr>
        <p:spPr>
          <a:xfrm>
            <a:off x="4069292" y="2946975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sp>
        <p:nvSpPr>
          <p:cNvPr id="130" name="椭圆 129"/>
          <p:cNvSpPr/>
          <p:nvPr>
            <p:custDataLst>
              <p:tags r:id="rId10"/>
            </p:custDataLst>
          </p:nvPr>
        </p:nvSpPr>
        <p:spPr>
          <a:xfrm>
            <a:off x="4706360" y="2643959"/>
            <a:ext cx="606033" cy="606033"/>
          </a:xfrm>
          <a:prstGeom prst="ellipse">
            <a:avLst/>
          </a:prstGeom>
          <a:solidFill>
            <a:srgbClr val="3498DB"/>
          </a:solidFill>
          <a:ln w="38100" cap="flat" cmpd="sng" algn="ctr">
            <a:solidFill>
              <a:srgbClr val="3498DB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1" name="任意多边形 130"/>
          <p:cNvSpPr/>
          <p:nvPr>
            <p:custDataLst>
              <p:tags r:id="rId11"/>
            </p:custDataLst>
          </p:nvPr>
        </p:nvSpPr>
        <p:spPr bwMode="auto">
          <a:xfrm>
            <a:off x="4824239" y="2761838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8" name="文本框 127"/>
          <p:cNvSpPr txBox="1"/>
          <p:nvPr>
            <p:custDataLst>
              <p:tags r:id="rId12"/>
            </p:custDataLst>
          </p:nvPr>
        </p:nvSpPr>
        <p:spPr bwMode="auto">
          <a:xfrm>
            <a:off x="400027" y="2579338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介绍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实验内容</a:t>
            </a:r>
          </a:p>
        </p:txBody>
      </p:sp>
      <p:sp>
        <p:nvSpPr>
          <p:cNvPr id="129" name="文本框 128"/>
          <p:cNvSpPr txBox="1"/>
          <p:nvPr>
            <p:custDataLst>
              <p:tags r:id="rId13"/>
            </p:custDataLst>
          </p:nvPr>
        </p:nvSpPr>
        <p:spPr bwMode="auto">
          <a:xfrm>
            <a:off x="400028" y="2971136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腾讯会议：介绍实验内容</a:t>
            </a:r>
          </a:p>
        </p:txBody>
      </p:sp>
      <p:sp>
        <p:nvSpPr>
          <p:cNvPr id="127" name="文本框 126"/>
          <p:cNvSpPr txBox="1"/>
          <p:nvPr>
            <p:custDataLst>
              <p:tags r:id="rId14"/>
            </p:custDataLst>
          </p:nvPr>
        </p:nvSpPr>
        <p:spPr bwMode="auto">
          <a:xfrm>
            <a:off x="6028055" y="2756525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3498D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上课</a:t>
            </a:r>
          </a:p>
        </p:txBody>
      </p:sp>
      <p:cxnSp>
        <p:nvCxnSpPr>
          <p:cNvPr id="133" name="直接连接符 132"/>
          <p:cNvCxnSpPr/>
          <p:nvPr>
            <p:custDataLst>
              <p:tags r:id="rId15"/>
            </p:custDataLst>
          </p:nvPr>
        </p:nvCxnSpPr>
        <p:spPr>
          <a:xfrm>
            <a:off x="4069292" y="3724547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sp>
        <p:nvSpPr>
          <p:cNvPr id="139" name="椭圆 138"/>
          <p:cNvSpPr/>
          <p:nvPr>
            <p:custDataLst>
              <p:tags r:id="rId16"/>
            </p:custDataLst>
          </p:nvPr>
        </p:nvSpPr>
        <p:spPr>
          <a:xfrm>
            <a:off x="4706360" y="3421530"/>
            <a:ext cx="606033" cy="606033"/>
          </a:xfrm>
          <a:prstGeom prst="ellipse">
            <a:avLst/>
          </a:prstGeom>
          <a:solidFill>
            <a:srgbClr val="1AA3AA"/>
          </a:solidFill>
          <a:ln w="38100" cap="flat" cmpd="sng" algn="ctr">
            <a:solidFill>
              <a:srgbClr val="1AA3A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0" name="任意多边形 139"/>
          <p:cNvSpPr/>
          <p:nvPr>
            <p:custDataLst>
              <p:tags r:id="rId17"/>
            </p:custDataLst>
          </p:nvPr>
        </p:nvSpPr>
        <p:spPr bwMode="auto">
          <a:xfrm>
            <a:off x="4824239" y="3539409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7" name="文本框 136"/>
          <p:cNvSpPr txBox="1"/>
          <p:nvPr>
            <p:custDataLst>
              <p:tags r:id="rId18"/>
            </p:custDataLst>
          </p:nvPr>
        </p:nvSpPr>
        <p:spPr bwMode="auto">
          <a:xfrm>
            <a:off x="400027" y="3356909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在线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答疑</a:t>
            </a:r>
          </a:p>
        </p:txBody>
      </p:sp>
      <p:sp>
        <p:nvSpPr>
          <p:cNvPr id="138" name="文本框 137"/>
          <p:cNvSpPr txBox="1"/>
          <p:nvPr>
            <p:custDataLst>
              <p:tags r:id="rId19"/>
            </p:custDataLst>
          </p:nvPr>
        </p:nvSpPr>
        <p:spPr bwMode="auto">
          <a:xfrm>
            <a:off x="400028" y="3748707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群：在线答疑（非代码问题）</a:t>
            </a:r>
          </a:p>
        </p:txBody>
      </p:sp>
      <p:sp>
        <p:nvSpPr>
          <p:cNvPr id="136" name="文本框 135"/>
          <p:cNvSpPr txBox="1"/>
          <p:nvPr>
            <p:custDataLst>
              <p:tags r:id="rId20"/>
            </p:custDataLst>
          </p:nvPr>
        </p:nvSpPr>
        <p:spPr bwMode="auto">
          <a:xfrm>
            <a:off x="6028055" y="3458845"/>
            <a:ext cx="840740" cy="4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sz="1350" b="1" dirty="0">
                <a:solidFill>
                  <a:srgbClr val="1AA3A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上课中</a:t>
            </a:r>
          </a:p>
        </p:txBody>
      </p:sp>
      <p:cxnSp>
        <p:nvCxnSpPr>
          <p:cNvPr id="142" name="直接连接符 141"/>
          <p:cNvCxnSpPr/>
          <p:nvPr>
            <p:custDataLst>
              <p:tags r:id="rId21"/>
            </p:custDataLst>
          </p:nvPr>
        </p:nvCxnSpPr>
        <p:spPr>
          <a:xfrm>
            <a:off x="4069292" y="4502119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69A35B"/>
            </a:solidFill>
            <a:prstDash val="solid"/>
            <a:miter lim="800000"/>
          </a:ln>
          <a:effectLst/>
        </p:spPr>
      </p:cxnSp>
      <p:sp>
        <p:nvSpPr>
          <p:cNvPr id="148" name="椭圆 147"/>
          <p:cNvSpPr/>
          <p:nvPr>
            <p:custDataLst>
              <p:tags r:id="rId22"/>
            </p:custDataLst>
          </p:nvPr>
        </p:nvSpPr>
        <p:spPr>
          <a:xfrm>
            <a:off x="4706360" y="4199103"/>
            <a:ext cx="606033" cy="606033"/>
          </a:xfrm>
          <a:prstGeom prst="ellipse">
            <a:avLst/>
          </a:prstGeom>
          <a:solidFill>
            <a:srgbClr val="69A35B"/>
          </a:solidFill>
          <a:ln w="38100" cap="flat" cmpd="sng" algn="ctr">
            <a:solidFill>
              <a:srgbClr val="69A35B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9" name="任意多边形 148"/>
          <p:cNvSpPr/>
          <p:nvPr>
            <p:custDataLst>
              <p:tags r:id="rId23"/>
            </p:custDataLst>
          </p:nvPr>
        </p:nvSpPr>
        <p:spPr bwMode="auto">
          <a:xfrm>
            <a:off x="4824239" y="4316982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6" name="文本框 145"/>
          <p:cNvSpPr txBox="1"/>
          <p:nvPr>
            <p:custDataLst>
              <p:tags r:id="rId24"/>
            </p:custDataLst>
          </p:nvPr>
        </p:nvSpPr>
        <p:spPr bwMode="auto">
          <a:xfrm>
            <a:off x="400027" y="4134482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公布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测试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数据</a:t>
            </a:r>
          </a:p>
        </p:txBody>
      </p:sp>
      <p:sp>
        <p:nvSpPr>
          <p:cNvPr id="147" name="文本框 146"/>
          <p:cNvSpPr txBox="1"/>
          <p:nvPr>
            <p:custDataLst>
              <p:tags r:id="rId25"/>
            </p:custDataLst>
          </p:nvPr>
        </p:nvSpPr>
        <p:spPr bwMode="auto">
          <a:xfrm>
            <a:off x="400028" y="4526280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群公告：公布测试数据</a:t>
            </a:r>
          </a:p>
        </p:txBody>
      </p:sp>
      <p:sp>
        <p:nvSpPr>
          <p:cNvPr id="145" name="文本框 144"/>
          <p:cNvSpPr txBox="1"/>
          <p:nvPr>
            <p:custDataLst>
              <p:tags r:id="rId26"/>
            </p:custDataLst>
          </p:nvPr>
        </p:nvSpPr>
        <p:spPr bwMode="auto">
          <a:xfrm>
            <a:off x="6028055" y="4236085"/>
            <a:ext cx="1007110" cy="5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69A35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提前一小时</a:t>
            </a:r>
          </a:p>
        </p:txBody>
      </p:sp>
      <p:cxnSp>
        <p:nvCxnSpPr>
          <p:cNvPr id="151" name="直接连接符 150"/>
          <p:cNvCxnSpPr/>
          <p:nvPr>
            <p:custDataLst>
              <p:tags r:id="rId27"/>
            </p:custDataLst>
          </p:nvPr>
        </p:nvCxnSpPr>
        <p:spPr>
          <a:xfrm>
            <a:off x="4069292" y="5279691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9BBB59"/>
            </a:solidFill>
            <a:prstDash val="solid"/>
            <a:miter lim="800000"/>
          </a:ln>
          <a:effectLst/>
        </p:spPr>
      </p:cxnSp>
      <p:sp>
        <p:nvSpPr>
          <p:cNvPr id="157" name="椭圆 156"/>
          <p:cNvSpPr/>
          <p:nvPr>
            <p:custDataLst>
              <p:tags r:id="rId28"/>
            </p:custDataLst>
          </p:nvPr>
        </p:nvSpPr>
        <p:spPr>
          <a:xfrm>
            <a:off x="4706360" y="4976674"/>
            <a:ext cx="606033" cy="606033"/>
          </a:xfrm>
          <a:prstGeom prst="ellipse">
            <a:avLst/>
          </a:prstGeom>
          <a:solidFill>
            <a:srgbClr val="9BBB59"/>
          </a:solidFill>
          <a:ln w="381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8" name="任意多边形 157"/>
          <p:cNvSpPr/>
          <p:nvPr>
            <p:custDataLst>
              <p:tags r:id="rId29"/>
            </p:custDataLst>
          </p:nvPr>
        </p:nvSpPr>
        <p:spPr bwMode="auto">
          <a:xfrm>
            <a:off x="4824239" y="5094553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5" name="文本框 154"/>
          <p:cNvSpPr txBox="1"/>
          <p:nvPr>
            <p:custDataLst>
              <p:tags r:id="rId30"/>
            </p:custDataLst>
          </p:nvPr>
        </p:nvSpPr>
        <p:spPr bwMode="auto">
          <a:xfrm>
            <a:off x="400027" y="4912053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提交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课上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任务</a:t>
            </a:r>
          </a:p>
        </p:txBody>
      </p:sp>
      <p:sp>
        <p:nvSpPr>
          <p:cNvPr id="156" name="文本框 155"/>
          <p:cNvSpPr txBox="1"/>
          <p:nvPr>
            <p:custDataLst>
              <p:tags r:id="rId31"/>
            </p:custDataLst>
          </p:nvPr>
        </p:nvSpPr>
        <p:spPr bwMode="auto">
          <a:xfrm>
            <a:off x="400028" y="5303852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下课前将课上任务部分提交到邮箱</a:t>
            </a:r>
          </a:p>
        </p:txBody>
      </p:sp>
      <p:sp>
        <p:nvSpPr>
          <p:cNvPr id="154" name="文本框 153"/>
          <p:cNvSpPr txBox="1"/>
          <p:nvPr>
            <p:custDataLst>
              <p:tags r:id="rId32"/>
            </p:custDataLst>
          </p:nvPr>
        </p:nvSpPr>
        <p:spPr bwMode="auto">
          <a:xfrm>
            <a:off x="6028055" y="5089241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9BBB5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下课前</a:t>
            </a:r>
          </a:p>
        </p:txBody>
      </p:sp>
      <p:cxnSp>
        <p:nvCxnSpPr>
          <p:cNvPr id="160" name="直接连接符 159"/>
          <p:cNvCxnSpPr/>
          <p:nvPr>
            <p:custDataLst>
              <p:tags r:id="rId33"/>
            </p:custDataLst>
          </p:nvPr>
        </p:nvCxnSpPr>
        <p:spPr>
          <a:xfrm>
            <a:off x="4069292" y="6057264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66" name="椭圆 165"/>
          <p:cNvSpPr/>
          <p:nvPr>
            <p:custDataLst>
              <p:tags r:id="rId34"/>
            </p:custDataLst>
          </p:nvPr>
        </p:nvSpPr>
        <p:spPr>
          <a:xfrm>
            <a:off x="4706360" y="5754248"/>
            <a:ext cx="606033" cy="60603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7" name="任意多边形 166"/>
          <p:cNvSpPr/>
          <p:nvPr>
            <p:custDataLst>
              <p:tags r:id="rId35"/>
            </p:custDataLst>
          </p:nvPr>
        </p:nvSpPr>
        <p:spPr bwMode="auto">
          <a:xfrm>
            <a:off x="4824239" y="5872127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4" name="文本框 163"/>
          <p:cNvSpPr txBox="1"/>
          <p:nvPr>
            <p:custDataLst>
              <p:tags r:id="rId36"/>
            </p:custDataLst>
          </p:nvPr>
        </p:nvSpPr>
        <p:spPr bwMode="auto">
          <a:xfrm>
            <a:off x="400027" y="5689627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提交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课下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任务</a:t>
            </a:r>
          </a:p>
        </p:txBody>
      </p:sp>
      <p:sp>
        <p:nvSpPr>
          <p:cNvPr id="165" name="文本框 164"/>
          <p:cNvSpPr txBox="1"/>
          <p:nvPr>
            <p:custDataLst>
              <p:tags r:id="rId37"/>
            </p:custDataLst>
          </p:nvPr>
        </p:nvSpPr>
        <p:spPr bwMode="auto">
          <a:xfrm>
            <a:off x="400028" y="6081424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在截止时间前提交课下任务</a:t>
            </a:r>
          </a:p>
        </p:txBody>
      </p:sp>
      <p:sp>
        <p:nvSpPr>
          <p:cNvPr id="163" name="文本框 162"/>
          <p:cNvSpPr txBox="1"/>
          <p:nvPr>
            <p:custDataLst>
              <p:tags r:id="rId38"/>
            </p:custDataLst>
          </p:nvPr>
        </p:nvSpPr>
        <p:spPr bwMode="auto">
          <a:xfrm>
            <a:off x="6028055" y="5791200"/>
            <a:ext cx="100647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FFC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截至日期前</a:t>
            </a:r>
          </a:p>
        </p:txBody>
      </p:sp>
      <p:sp>
        <p:nvSpPr>
          <p:cNvPr id="52" name="五边形 51"/>
          <p:cNvSpPr/>
          <p:nvPr>
            <p:custDataLst>
              <p:tags r:id="rId39"/>
            </p:custDataLst>
          </p:nvPr>
        </p:nvSpPr>
        <p:spPr>
          <a:xfrm rot="16200000">
            <a:off x="5688052" y="3536769"/>
            <a:ext cx="4778680" cy="1126834"/>
          </a:xfrm>
          <a:prstGeom prst="homePlat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0" name="五边形 39"/>
          <p:cNvSpPr/>
          <p:nvPr>
            <p:custDataLst>
              <p:tags r:id="rId40"/>
            </p:custDataLst>
          </p:nvPr>
        </p:nvSpPr>
        <p:spPr>
          <a:xfrm rot="16200000">
            <a:off x="7422779" y="2472637"/>
            <a:ext cx="1309226" cy="1126834"/>
          </a:xfrm>
          <a:prstGeom prst="homePlat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9" name="五边形 38"/>
          <p:cNvSpPr/>
          <p:nvPr>
            <p:custDataLst>
              <p:tags r:id="rId41"/>
            </p:custDataLst>
          </p:nvPr>
        </p:nvSpPr>
        <p:spPr>
          <a:xfrm rot="16200000">
            <a:off x="7422779" y="3223410"/>
            <a:ext cx="1309226" cy="1126834"/>
          </a:xfrm>
          <a:prstGeom prst="homePlat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8" name="五边形 37"/>
          <p:cNvSpPr/>
          <p:nvPr>
            <p:custDataLst>
              <p:tags r:id="rId42"/>
            </p:custDataLst>
          </p:nvPr>
        </p:nvSpPr>
        <p:spPr>
          <a:xfrm rot="16200000">
            <a:off x="7422779" y="3974181"/>
            <a:ext cx="1309226" cy="1126834"/>
          </a:xfrm>
          <a:prstGeom prst="homePlat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3" name="五边形 52"/>
          <p:cNvSpPr/>
          <p:nvPr>
            <p:custDataLst>
              <p:tags r:id="rId43"/>
            </p:custDataLst>
          </p:nvPr>
        </p:nvSpPr>
        <p:spPr>
          <a:xfrm rot="16200000">
            <a:off x="7422779" y="4724953"/>
            <a:ext cx="1309226" cy="1126834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4" name="五边形 53"/>
          <p:cNvSpPr/>
          <p:nvPr>
            <p:custDataLst>
              <p:tags r:id="rId44"/>
            </p:custDataLst>
          </p:nvPr>
        </p:nvSpPr>
        <p:spPr>
          <a:xfrm rot="16200000">
            <a:off x="7524893" y="5373608"/>
            <a:ext cx="1104996" cy="1126839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45"/>
            </p:custDataLst>
          </p:nvPr>
        </p:nvSpPr>
        <p:spPr bwMode="auto">
          <a:xfrm>
            <a:off x="7734679" y="2027973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课前</a:t>
            </a:r>
          </a:p>
        </p:txBody>
      </p:sp>
      <p:sp>
        <p:nvSpPr>
          <p:cNvPr id="168" name="文本框 167"/>
          <p:cNvSpPr txBox="1"/>
          <p:nvPr>
            <p:custDataLst>
              <p:tags r:id="rId46"/>
            </p:custDataLst>
          </p:nvPr>
        </p:nvSpPr>
        <p:spPr bwMode="auto">
          <a:xfrm>
            <a:off x="7734679" y="2735934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上课</a:t>
            </a:r>
          </a:p>
        </p:txBody>
      </p:sp>
      <p:sp>
        <p:nvSpPr>
          <p:cNvPr id="169" name="文本框 168"/>
          <p:cNvSpPr txBox="1"/>
          <p:nvPr>
            <p:custDataLst>
              <p:tags r:id="rId47"/>
            </p:custDataLst>
          </p:nvPr>
        </p:nvSpPr>
        <p:spPr bwMode="auto">
          <a:xfrm>
            <a:off x="7734679" y="3443894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课中</a:t>
            </a:r>
          </a:p>
        </p:txBody>
      </p:sp>
      <p:sp>
        <p:nvSpPr>
          <p:cNvPr id="170" name="文本框 169"/>
          <p:cNvSpPr txBox="1"/>
          <p:nvPr>
            <p:custDataLst>
              <p:tags r:id="rId48"/>
            </p:custDataLst>
          </p:nvPr>
        </p:nvSpPr>
        <p:spPr bwMode="auto">
          <a:xfrm>
            <a:off x="7734679" y="4151855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测试</a:t>
            </a:r>
          </a:p>
        </p:txBody>
      </p:sp>
      <p:sp>
        <p:nvSpPr>
          <p:cNvPr id="171" name="文本框 170"/>
          <p:cNvSpPr txBox="1"/>
          <p:nvPr>
            <p:custDataLst>
              <p:tags r:id="rId49"/>
            </p:custDataLst>
          </p:nvPr>
        </p:nvSpPr>
        <p:spPr bwMode="auto">
          <a:xfrm>
            <a:off x="7734679" y="4859816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ctr">
              <a:defRPr sz="1600" b="1" i="1">
                <a:solidFill>
                  <a:srgbClr val="000000">
                    <a:lumMod val="50000"/>
                    <a:lumOff val="50000"/>
                  </a:srgbClr>
                </a:solidFill>
              </a:defRPr>
            </a:lvl1pPr>
          </a:lstStyle>
          <a:p>
            <a:r>
              <a:rPr lang="zh-CN" altLang="en-US" sz="1200" i="0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下课</a:t>
            </a:r>
          </a:p>
        </p:txBody>
      </p:sp>
      <p:sp>
        <p:nvSpPr>
          <p:cNvPr id="172" name="文本框 171"/>
          <p:cNvSpPr txBox="1"/>
          <p:nvPr>
            <p:custDataLst>
              <p:tags r:id="rId50"/>
            </p:custDataLst>
          </p:nvPr>
        </p:nvSpPr>
        <p:spPr bwMode="auto">
          <a:xfrm>
            <a:off x="7734679" y="5567776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课后</a:t>
            </a:r>
          </a:p>
        </p:txBody>
      </p:sp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18367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3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总体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评分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方式及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785225" cy="51054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禁止抄袭</a:t>
            </a:r>
            <a:r>
              <a:rPr lang="" altLang="en-US" sz="2000" dirty="0">
                <a:ea typeface="宋体" panose="02010600030101010101" pitchFamily="2" charset="-122"/>
              </a:rPr>
              <a:t>，发现抄袭，一律</a:t>
            </a:r>
            <a:r>
              <a:rPr lang="" altLang="zh-CN" sz="2000" dirty="0">
                <a:ea typeface="宋体" panose="02010600030101010101" pitchFamily="2" charset="-122"/>
              </a:rPr>
              <a:t>0</a:t>
            </a:r>
            <a:r>
              <a:rPr lang="" altLang="en-US" sz="2000" dirty="0">
                <a:ea typeface="宋体" panose="02010600030101010101" pitchFamily="2" charset="-122"/>
              </a:rPr>
              <a:t>分处理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" altLang="en-US" sz="2000" dirty="0">
              <a:ea typeface="宋体" panose="02010600030101010101" pitchFamily="2" charset="-122"/>
            </a:endParaRPr>
          </a:p>
          <a:p>
            <a:pPr eaLnBrk="1" hangingPunct="1"/>
            <a:endParaRPr lang="" altLang="en-US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编程语言：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语言</a:t>
            </a:r>
            <a:endParaRPr lang="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endParaRPr lang="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 sz="2000" dirty="0">
                <a:ea typeface="宋体" panose="02010600030101010101" pitchFamily="2" charset="-122"/>
              </a:rPr>
              <a:t>本次实验</a:t>
            </a: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课上成绩占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40%</a:t>
            </a: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，课下成绩占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60%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上课前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分钟</a:t>
            </a:r>
            <a:r>
              <a:rPr lang="zh-CN" altLang="en-US" sz="2000" dirty="0">
                <a:ea typeface="宋体" panose="02010600030101010101" pitchFamily="2" charset="-122"/>
              </a:rPr>
              <a:t>发布实验任务，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下课前一小时</a:t>
            </a:r>
            <a:r>
              <a:rPr lang="zh-CN" altLang="en-US" sz="2000" dirty="0">
                <a:ea typeface="宋体" panose="02010600030101010101" pitchFamily="2" charset="-122"/>
              </a:rPr>
              <a:t>发布程序输入，实验课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ea typeface="宋体" panose="02010600030101010101" pitchFamily="2" charset="-122"/>
              </a:rPr>
              <a:t>后</a:t>
            </a:r>
            <a:r>
              <a:rPr lang="en-US" altLang="zh-CN" sz="2000" dirty="0">
                <a:ea typeface="宋体" panose="02010600030101010101" pitchFamily="2" charset="-122"/>
              </a:rPr>
              <a:t>40</a:t>
            </a:r>
            <a:r>
              <a:rPr lang="zh-CN" altLang="zh-CN" sz="2000" dirty="0">
                <a:ea typeface="宋体" panose="02010600030101010101" pitchFamily="2" charset="-122"/>
              </a:rPr>
              <a:t>分钟助教检查课上部分完成情况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（由于疫情原因，线上实验课检查流程请见</a:t>
            </a:r>
            <a:r>
              <a:rPr lang="en-US" altLang="zh-CN" sz="2000" dirty="0">
                <a:ea typeface="宋体" panose="02010600030101010101" pitchFamily="2" charset="-122"/>
              </a:rPr>
              <a:t>PPT</a:t>
            </a:r>
            <a:r>
              <a:rPr lang="zh-CN" altLang="en-US" sz="2000" dirty="0">
                <a:ea typeface="宋体" panose="02010600030101010101" pitchFamily="2" charset="-122"/>
              </a:rPr>
              <a:t>最后一页）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2000" dirty="0">
                <a:ea typeface="宋体" panose="02010600030101010101" pitchFamily="2" charset="-122"/>
              </a:rPr>
              <a:t>五次实验中</a:t>
            </a:r>
            <a:r>
              <a:rPr lang="zh-CN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最多两次</a:t>
            </a:r>
            <a:r>
              <a:rPr lang="zh-CN" altLang="zh-CN" sz="2000" dirty="0">
                <a:ea typeface="宋体" panose="02010600030101010101" pitchFamily="2" charset="-122"/>
              </a:rPr>
              <a:t>可以选择不提交课上检查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zh-CN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课后</a:t>
            </a:r>
            <a:r>
              <a:rPr lang="zh-CN" altLang="zh-CN" sz="2000" dirty="0">
                <a:ea typeface="宋体" panose="02010600030101010101" pitchFamily="2" charset="-122"/>
              </a:rPr>
              <a:t>未按时间点提交实验报告及源代码，</a:t>
            </a:r>
            <a:r>
              <a:rPr lang="zh-CN" altLang="en-US" sz="2000" dirty="0">
                <a:ea typeface="宋体" panose="02010600030101010101" pitchFamily="2" charset="-122"/>
              </a:rPr>
              <a:t>该次实验按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zh-CN" sz="2000" dirty="0">
                <a:ea typeface="宋体" panose="02010600030101010101" pitchFamily="2" charset="-122"/>
              </a:rPr>
              <a:t>分处理。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仅允许特殊情况一次</a:t>
            </a:r>
            <a:r>
              <a:rPr lang="zh-CN" altLang="zh-CN" sz="2000" dirty="0">
                <a:ea typeface="宋体" panose="02010600030101010101" pitchFamily="2" charset="-122"/>
              </a:rPr>
              <a:t>，需在截至时间后的</a:t>
            </a:r>
            <a:r>
              <a:rPr lang="en-US" altLang="zh-CN" sz="2000" dirty="0">
                <a:ea typeface="宋体" panose="02010600030101010101" pitchFamily="2" charset="-122"/>
              </a:rPr>
              <a:t>12</a:t>
            </a:r>
            <a:r>
              <a:rPr lang="zh-CN" altLang="zh-CN" sz="2000" dirty="0">
                <a:ea typeface="宋体" panose="02010600030101010101" pitchFamily="2" charset="-122"/>
              </a:rPr>
              <a:t>小时内提交。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" altLang="zh-CN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" altLang="zh-CN" dirty="0">
              <a:ea typeface="宋体" panose="02010600030101010101" pitchFamily="2" charset="-122"/>
            </a:endParaRPr>
          </a:p>
          <a:p>
            <a:pPr eaLnBrk="1" hangingPunct="1"/>
            <a:endParaRPr lang="" altLang="zh-CN" dirty="0">
              <a:ea typeface="宋体" panose="02010600030101010101" pitchFamily="2" charset="-122"/>
            </a:endParaRPr>
          </a:p>
          <a:p>
            <a:pPr eaLnBrk="1" hangingPunct="1"/>
            <a:endParaRPr lang="" altLang="en-US" dirty="0">
              <a:ea typeface="宋体" panose="02010600030101010101" pitchFamily="2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48C05D7-A000-DE4D-A292-0AF0AE5B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840199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>
            <a:extLst>
              <a:ext uri="{FF2B5EF4-FFF2-40B4-BE49-F238E27FC236}">
                <a16:creationId xmlns:a16="http://schemas.microsoft.com/office/drawing/2014/main" id="{2D75F994-D40E-2246-AD67-0DD7D31E59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en-US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A431145B-4A41-374C-8090-F0F039491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B061FE67-667F-EE4C-88FD-28436B12F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18" y="1295400"/>
            <a:ext cx="8688387" cy="5105400"/>
          </a:xfrm>
        </p:spPr>
        <p:txBody>
          <a:bodyPr/>
          <a:lstStyle/>
          <a:p>
            <a:pPr marL="0" indent="-358775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zh-CN" noProof="1">
                <a:latin typeface="Times New Roman" panose="02020603050405020304" pitchFamily="18" charset="0"/>
                <a:ea typeface="宋体" panose="02010600030101010101" pitchFamily="2" charset="-122"/>
              </a:rPr>
              <a:t> 实验1</a:t>
            </a:r>
          </a:p>
          <a:p>
            <a:pPr marL="0" lvl="1" indent="-358775">
              <a:lnSpc>
                <a:spcPct val="100000"/>
              </a:lnSpc>
              <a:spcBef>
                <a:spcPct val="0"/>
              </a:spcBef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输入一个任意大小的迷宫，用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的方法求出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从起点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到终点的路径，并将路径输出。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>
              <a:lnSpc>
                <a:spcPct val="100000"/>
              </a:lnSpc>
              <a:spcBef>
                <a:spcPct val="0"/>
              </a:spcBef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在输入中，第一行输入两个用空格隔开的整数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m(1&lt;=n, m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&lt;=1000)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，代表迷宫的行数和列数。接下来用“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代表墙壁，“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代表空地，“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”表示起点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,“!”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表示终点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。迷宫只会有一个起点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，一个终点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。假设每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一步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可以向上下左右四个方向移动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格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0" lvl="1" indent="-358775">
              <a:lnSpc>
                <a:spcPct val="100000"/>
              </a:lnSpc>
              <a:spcBef>
                <a:spcPct val="0"/>
              </a:spcBef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在输出中，用“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覆盖路径的点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。当没有可行路径时，输出“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impossible!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参考“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章：线性表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-2.ppt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”中的迷宫求解。输出路径不唯一。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B25E7-A6E4-AE42-9C7B-0BB11AAFB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61" y="4826000"/>
            <a:ext cx="4737100" cy="1879600"/>
          </a:xfrm>
          <a:prstGeom prst="rect">
            <a:avLst/>
          </a:prstGeom>
        </p:spPr>
      </p:pic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B7FADE2-BCEA-4D4E-BB05-D1F5B37E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6369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4">
            <a:extLst>
              <a:ext uri="{FF2B5EF4-FFF2-40B4-BE49-F238E27FC236}">
                <a16:creationId xmlns:a16="http://schemas.microsoft.com/office/drawing/2014/main" id="{407C5904-5765-4343-B694-804EFEF7FC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8A07239-05FD-8C41-A41F-80808C1196F1}" type="slidenum">
              <a:rPr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zh-CN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D506675-EFFE-0346-BE8D-4F7A1C583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8D04D9A0-B144-4B27-948A-7544C9F2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447800"/>
            <a:ext cx="8688387" cy="2743180"/>
          </a:xfrm>
        </p:spPr>
        <p:txBody>
          <a:bodyPr/>
          <a:lstStyle/>
          <a:p>
            <a:pPr eaLnBrk="1" hangingPunct="1"/>
            <a:r>
              <a:rPr lang="zh-CN" altLang="zh-CN" noProof="1">
                <a:latin typeface="Times New Roman" panose="02020603050405020304" pitchFamily="18" charset="0"/>
                <a:ea typeface="宋体" panose="02010600030101010101" pitchFamily="2" charset="-122"/>
              </a:rPr>
              <a:t> 实验2</a:t>
            </a:r>
          </a:p>
          <a:p>
            <a:pPr marL="0" lvl="1" indent="-358775" algn="just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对实验内容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中输入的迷宫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，用</a:t>
            </a:r>
            <a:r>
              <a:rPr lang="zh-CN" altLang="en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的方法求出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走出迷宫的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路径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并将路径输出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-358775">
              <a:lnSpc>
                <a:spcPct val="100000"/>
              </a:lnSpc>
              <a:spcBef>
                <a:spcPct val="0"/>
              </a:spcBef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在输入中，第一行输入两个用空格隔开的整数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m(1&lt;=n, m&lt;=1000)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，代表迷宫的行数和列数。接下来用“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代表墙壁，“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代表空地，“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”表示起点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”表示终点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。迷宫只会有一个起点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，一个终点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。假设每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一步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可以向上下左右四个方向移动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格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0" lvl="1" indent="-358775" algn="just"/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在输出中，用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覆盖路径的点。如果有多条路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径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，输出任意一条即可。当没有可行路径时，输出“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impossible!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BF0649C-0351-0E47-B6F4-C94BFA06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56" y="4343376"/>
            <a:ext cx="4737100" cy="2133600"/>
          </a:xfrm>
          <a:prstGeom prst="rect">
            <a:avLst/>
          </a:prstGeom>
        </p:spPr>
      </p:pic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29DFD17-65F9-8047-A956-46757135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47801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4">
            <a:extLst>
              <a:ext uri="{FF2B5EF4-FFF2-40B4-BE49-F238E27FC236}">
                <a16:creationId xmlns:a16="http://schemas.microsoft.com/office/drawing/2014/main" id="{407C5904-5765-4343-B694-804EFEF7FC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8A07239-05FD-8C41-A41F-80808C1196F1}" type="slidenum">
              <a:rPr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D506675-EFFE-0346-BE8D-4F7A1C583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8D04D9A0-B144-4B27-948A-7544C9F2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447800"/>
            <a:ext cx="8688387" cy="3581358"/>
          </a:xfrm>
        </p:spPr>
        <p:txBody>
          <a:bodyPr/>
          <a:lstStyle/>
          <a:p>
            <a:pPr algn="just" eaLnBrk="1" hangingPunct="1"/>
            <a:r>
              <a:rPr lang="zh-CN" altLang="zh-CN" noProof="1">
                <a:latin typeface="Times New Roman" panose="02020603050405020304" pitchFamily="18" charset="0"/>
                <a:ea typeface="宋体" panose="02010600030101010101" pitchFamily="2" charset="-122"/>
              </a:rPr>
              <a:t> 实验2</a:t>
            </a:r>
            <a:endParaRPr lang="zh-CN" altLang="en-US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求解思路：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）找到起点，并将起点入列。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）当队列非空时则继续执行，否则算法结束。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）出队列取队头位置，访问该位置并在矩阵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mark[][]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中标记该位置。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）查看该位置周围四个方向，将可通行且未访问的位置入队列，记录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此时的方向，随后转到步骤（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FB4AC99-07D4-CC41-AC50-ACD99640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43121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4">
            <a:extLst>
              <a:ext uri="{FF2B5EF4-FFF2-40B4-BE49-F238E27FC236}">
                <a16:creationId xmlns:a16="http://schemas.microsoft.com/office/drawing/2014/main" id="{407C5904-5765-4343-B694-804EFEF7FC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8A07239-05FD-8C41-A41F-80808C1196F1}" type="slidenum">
              <a:rPr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zh-CN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D506675-EFFE-0346-BE8D-4F7A1C583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8D04D9A0-B144-4B27-948A-7544C9F2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447800"/>
            <a:ext cx="8688387" cy="2743180"/>
          </a:xfrm>
        </p:spPr>
        <p:txBody>
          <a:bodyPr/>
          <a:lstStyle/>
          <a:p>
            <a:pPr eaLnBrk="1" hangingPunct="1"/>
            <a:r>
              <a:rPr lang="zh-CN" altLang="zh-CN" noProof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noProof="1">
                <a:latin typeface="Times New Roman" panose="02020603050405020304" pitchFamily="18" charset="0"/>
                <a:ea typeface="宋体" panose="02010600030101010101" pitchFamily="2" charset="-122"/>
              </a:rPr>
              <a:t>完整示例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D2D5E-FBCF-1D4E-B77E-F84D00D95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885930"/>
            <a:ext cx="8001000" cy="4610100"/>
          </a:xfrm>
          <a:prstGeom prst="rect">
            <a:avLst/>
          </a:prstGeom>
        </p:spPr>
      </p:pic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58F6BC3-24FD-3443-97E3-9B8D8BBC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1148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8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28714" y="190504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CN" sz="2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提供</a:t>
            </a:r>
            <a:r>
              <a:rPr kumimoji="0" lang="zh-CN" altLang="en-US" sz="2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模板</a:t>
            </a: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mazeMain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.c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，也可以自己编写程序</a:t>
            </a:r>
            <a:endParaRPr lang="en-US" altLang="zh-CN" sz="2000" noProof="1"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从文件中读取迷宫数据，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Maze.in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中</a:t>
            </a:r>
            <a:r>
              <a:rPr lang="zh-CN" altLang="en-CN" sz="2000" noProof="1">
                <a:ea typeface="宋体" panose="02010600030101010101" pitchFamily="2" charset="-122"/>
                <a:cs typeface="+mn-cs"/>
              </a:rPr>
              <a:t>已写好</a:t>
            </a:r>
            <a:endParaRPr lang="en-US" altLang="zh-CN" sz="2000" noProof="1"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sz="2000" noProof="1">
              <a:ea typeface="宋体" panose="02010600030101010101" pitchFamily="2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请同学们务必按照题目要求答题（实验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用栈的方法实现，实验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用队列的方法实现）</a:t>
            </a:r>
            <a:endParaRPr lang="en-US" altLang="zh-CN" sz="2000" noProof="1"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实验课上需要完成实验1</a:t>
            </a:r>
            <a:r>
              <a:rPr kumimoji="0" lang="zh-CN" altLang="en-CN" sz="2000" b="0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或者</a:t>
            </a:r>
            <a:r>
              <a:rPr kumimoji="0" lang="zh-CN" altLang="en-US" sz="2000" b="0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实验</a:t>
            </a: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，在课下完成</a:t>
            </a:r>
            <a:r>
              <a:rPr kumimoji="0" lang="zh-CN" altLang="en-US" sz="2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全部实验</a:t>
            </a: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并撰写实验报告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3ED15A4-996F-4D41-8D88-D5BE0059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1276168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rgbClr val="FF0000"/>
                </a:solidFill>
                <a:ea typeface="宋体" panose="02010600030101010101" pitchFamily="2" charset="-122"/>
              </a:rPr>
              <a:t>提交邮箱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ea typeface="宋体" panose="02010600030101010101" pitchFamily="2" charset="-122"/>
              </a:rPr>
              <a:t>实验小班指定邮箱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课上部分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ea typeface="宋体" panose="02010600030101010101" pitchFamily="2" charset="-122"/>
              </a:rPr>
              <a:t>请把程序输出结果截图为</a:t>
            </a:r>
            <a:r>
              <a:rPr lang="en-US" altLang="zh-CN" sz="1800" dirty="0">
                <a:ea typeface="宋体" panose="02010600030101010101" pitchFamily="2" charset="-122"/>
              </a:rPr>
              <a:t>jpg</a:t>
            </a:r>
            <a:r>
              <a:rPr lang="zh-CN" altLang="en-US" sz="1800" dirty="0">
                <a:ea typeface="宋体" panose="02010600030101010101" pitchFamily="2" charset="-122"/>
              </a:rPr>
              <a:t>图片，与课上源代码打包成一个压缩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 </a:t>
            </a:r>
            <a:r>
              <a:rPr lang="zh-CN" altLang="en-US" sz="1800" dirty="0">
                <a:ea typeface="宋体" panose="02010600030101010101" pitchFamily="2" charset="-122"/>
              </a:rPr>
              <a:t>包，命名格式如下：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zh-CN" altLang="en-US" sz="1800" dirty="0">
                <a:ea typeface="宋体" panose="02010600030101010101" pitchFamily="2" charset="-122"/>
              </a:rPr>
              <a:t>课上</a:t>
            </a:r>
            <a:r>
              <a:rPr lang="en-US" altLang="zh-CN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</a:rPr>
              <a:t>2_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zh-CN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课下部分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en-US" sz="1800" dirty="0" err="1">
                <a:ea typeface="宋体" panose="02010600030101010101" pitchFamily="2" charset="-122"/>
              </a:rPr>
              <a:t>请把电子版实验报告及源代码打包成一个压缩包，命名格式如下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ea typeface="宋体" panose="02010600030101010101" pitchFamily="2" charset="-122"/>
              </a:rPr>
              <a:t>实验报告</a:t>
            </a:r>
            <a:r>
              <a:rPr lang="en-US" altLang="en-US" sz="1800" dirty="0">
                <a:ea typeface="宋体" panose="02010600030101010101" pitchFamily="2" charset="-122"/>
              </a:rPr>
              <a:t>：</a:t>
            </a:r>
            <a:r>
              <a:rPr lang="zh-CN" altLang="en-US" sz="1800" dirty="0">
                <a:ea typeface="宋体" panose="02010600030101010101" pitchFamily="2" charset="-122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ea typeface="宋体" panose="02010600030101010101" pitchFamily="2" charset="-122"/>
              </a:rPr>
              <a:t>压缩包</a:t>
            </a:r>
            <a:r>
              <a:rPr lang="en-US" altLang="en-US" sz="1800" dirty="0">
                <a:ea typeface="宋体" panose="02010600030101010101" pitchFamily="2" charset="-122"/>
              </a:rPr>
              <a:t>：   </a:t>
            </a:r>
            <a:r>
              <a:rPr lang="zh-CN" altLang="en-US" sz="1800" dirty="0">
                <a:ea typeface="宋体" panose="02010600030101010101" pitchFamily="2" charset="-122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zh-CN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ea typeface="宋体" panose="02010600030101010101" pitchFamily="2" charset="-122"/>
              </a:rPr>
              <a:t>邮件标题</a:t>
            </a:r>
            <a:r>
              <a:rPr lang="en-US" altLang="en-US" sz="1800" dirty="0">
                <a:ea typeface="宋体" panose="02010600030101010101" pitchFamily="2" charset="-122"/>
              </a:rPr>
              <a:t>：</a:t>
            </a:r>
            <a:r>
              <a:rPr lang="zh-CN" altLang="en-US" sz="1800" dirty="0">
                <a:ea typeface="宋体" panose="02010600030101010101" pitchFamily="2" charset="-122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ea typeface="宋体" panose="02010600030101010101" pitchFamily="2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课下部分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提交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截止时间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：20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20年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4月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14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日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早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6点之前。</a:t>
            </a:r>
            <a:endParaRPr lang="en-US" altLang="en-US" dirty="0">
              <a:ea typeface="宋体" panose="02010600030101010101" pitchFamily="2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C99107C-4F88-5844-9B91-40C98F26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004396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193515_5*m_h_i*1_2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193515_5*m_h_i*1_2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3515_5*m_h_a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3515_5*m_h_f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193515_5*m_h_i*1_2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3515_5*m_h_i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3515_5*m_h_i*1_3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193515_5*m_h_i*1_3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3515_5*m_h_a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3515_5*m_h_f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3515_5*m_i*1_1"/>
  <p:tag name="KSO_WM_TEMPLATE_CATEGORY" val="diagram"/>
  <p:tag name="KSO_WM_TEMPLATE_INDEX" val="2019351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193515_5*m_h_i*1_3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3515_5*m_h_i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193515_5*m_h_i*1_4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193515_5*m_h_i*1_4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3515_5*m_h_a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3515_5*m_h_f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193515_5*m_h_i*1_4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193515_5*m_h_i*1_5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193515_5*m_h_i*1_5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193515_5*m_h_i*1_5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3515_5*m_h_i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193515_5*m_h_a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193515_5*m_h_f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6"/>
  <p:tag name="KSO_WM_UNIT_ID" val="diagram20193515_5*m_h_i*1_5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9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4"/>
  <p:tag name="KSO_WM_UNIT_ID" val="diagram20193515_5*m_h_i*1_6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20193515_5*m_h_i*1_6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LINE_FORE_SCHEMECOLOR_INDEX" val="10"/>
  <p:tag name="KSO_WM_UNIT_LINE_FILL_TYPE" val="2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193515_5*m_h_i*1_6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6_1"/>
  <p:tag name="KSO_WM_UNIT_ID" val="diagram20193515_5*m_h_a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193515_5*m_h_f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193515_5*m_h_i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0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93515_5*m_h_i*1_1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3515_5*m_h_i*1_1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3515_5*m_h_i*1_2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93515_5*m_h_i*1_3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93515_5*m_h_i*1_4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193515_5*m_h_i*1_5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5"/>
  <p:tag name="KSO_WM_UNIT_ID" val="diagram20193515_5*m_h_i*1_6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3515_5*m_h_i*1_1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3515_5*m_h_i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3515_5*m_h_i*1_3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3515_5*m_h_i*1_4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193515_5*m_h_i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3515_5*m_h_i*1_1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6"/>
  <p:tag name="KSO_WM_UNIT_ID" val="diagram20193515_5*m_h_i*1_6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3515_5*m_h_a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3515_5*m_h_f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93515_5*m_h_i*1_1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3515_5*m_h_i*1_2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2564</TotalTime>
  <Words>1538</Words>
  <Application>Microsoft Macintosh PowerPoint</Application>
  <PresentationFormat>On-screen Show (4:3)</PresentationFormat>
  <Paragraphs>210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宋体</vt:lpstr>
      <vt:lpstr>宋体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Presentation</vt:lpstr>
      <vt:lpstr>上课流程</vt:lpstr>
      <vt:lpstr>实验总体评分方式及标准</vt:lpstr>
      <vt:lpstr>实验内容</vt:lpstr>
      <vt:lpstr>实验内容</vt:lpstr>
      <vt:lpstr>实验内容</vt:lpstr>
      <vt:lpstr>实验内容</vt:lpstr>
      <vt:lpstr>实验要求</vt:lpstr>
      <vt:lpstr>作业提交</vt:lpstr>
      <vt:lpstr>实验二评分标准</vt:lpstr>
      <vt:lpstr>源程序代码评分标准</vt:lpstr>
      <vt:lpstr>实验报告评分标准</vt:lpstr>
      <vt:lpstr>线上检查流程</vt:lpstr>
      <vt:lpstr>流程图示例</vt:lpstr>
      <vt:lpstr>流程图示例</vt:lpstr>
      <vt:lpstr>流程图示例</vt:lpstr>
    </vt:vector>
  </TitlesOfParts>
  <Company>HITSZ-ICE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黄 晓嘉</cp:lastModifiedBy>
  <cp:revision>589</cp:revision>
  <cp:lastPrinted>2000-06-01T21:00:00Z</cp:lastPrinted>
  <dcterms:created xsi:type="dcterms:W3CDTF">1999-12-01T22:01:00Z</dcterms:created>
  <dcterms:modified xsi:type="dcterms:W3CDTF">2020-04-10T03:17:39Z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