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78" r:id="rId2"/>
    <p:sldId id="295" r:id="rId3"/>
    <p:sldId id="382" r:id="rId4"/>
    <p:sldId id="365" r:id="rId5"/>
    <p:sldId id="364" r:id="rId6"/>
    <p:sldId id="366" r:id="rId7"/>
    <p:sldId id="344" r:id="rId8"/>
    <p:sldId id="345" r:id="rId9"/>
    <p:sldId id="346" r:id="rId10"/>
    <p:sldId id="347" r:id="rId11"/>
    <p:sldId id="383" r:id="rId12"/>
    <p:sldId id="296" r:id="rId13"/>
    <p:sldId id="298" r:id="rId14"/>
    <p:sldId id="367" r:id="rId15"/>
    <p:sldId id="368" r:id="rId16"/>
    <p:sldId id="369" r:id="rId17"/>
    <p:sldId id="338" r:id="rId18"/>
    <p:sldId id="337" r:id="rId19"/>
    <p:sldId id="335" r:id="rId20"/>
    <p:sldId id="299" r:id="rId21"/>
    <p:sldId id="377" r:id="rId22"/>
    <p:sldId id="384" r:id="rId23"/>
    <p:sldId id="333" r:id="rId24"/>
    <p:sldId id="334" r:id="rId25"/>
    <p:sldId id="300" r:id="rId26"/>
    <p:sldId id="351" r:id="rId27"/>
    <p:sldId id="370" r:id="rId28"/>
    <p:sldId id="336" r:id="rId29"/>
    <p:sldId id="301" r:id="rId30"/>
    <p:sldId id="373" r:id="rId31"/>
  </p:sldIdLst>
  <p:sldSz cx="9144000" cy="6858000" type="screen4x3"/>
  <p:notesSz cx="6669088" cy="9820275"/>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45" userDrawn="1">
          <p15:clr>
            <a:srgbClr val="A4A3A4"/>
          </p15:clr>
        </p15:guide>
        <p15:guide id="2" pos="278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CF480"/>
    <a:srgbClr val="FFFFFF"/>
    <a:srgbClr val="DEDEDE"/>
    <a:srgbClr val="00CCFF"/>
    <a:srgbClr val="FF00FF"/>
    <a:srgbClr val="00FF00"/>
    <a:srgbClr val="E4E4E4"/>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5191" autoAdjust="0"/>
  </p:normalViewPr>
  <p:slideViewPr>
    <p:cSldViewPr>
      <p:cViewPr varScale="1">
        <p:scale>
          <a:sx n="60" d="100"/>
          <a:sy n="60" d="100"/>
        </p:scale>
        <p:origin x="1388" y="40"/>
      </p:cViewPr>
      <p:guideLst>
        <p:guide orient="horz" pos="845"/>
        <p:guide pos="278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0" d="100"/>
          <a:sy n="60" d="100"/>
        </p:scale>
        <p:origin x="2722"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26A8188-4E08-43D2-9E3F-501582841F8D}"/>
              </a:ext>
            </a:extLst>
          </p:cNvPr>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solidFill>
                  <a:schemeClr val="bg1"/>
                </a:solidFill>
              </a:defRPr>
            </a:lvl1p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10243" name="Rectangle 3">
            <a:extLst>
              <a:ext uri="{FF2B5EF4-FFF2-40B4-BE49-F238E27FC236}">
                <a16:creationId xmlns:a16="http://schemas.microsoft.com/office/drawing/2014/main" id="{BFFCCF42-BB96-4F0B-8F4E-8F624A7F2AE5}"/>
              </a:ext>
            </a:extLst>
          </p:cNvPr>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bg1"/>
                </a:solidFill>
              </a:defRPr>
            </a:lvl1pPr>
          </a:lstStyle>
          <a:p>
            <a:pPr>
              <a:defRPr/>
            </a:pPr>
            <a:endParaRPr lang="en-US" altLang="zh-CN"/>
          </a:p>
        </p:txBody>
      </p:sp>
      <p:sp>
        <p:nvSpPr>
          <p:cNvPr id="10244" name="Rectangle 4">
            <a:extLst>
              <a:ext uri="{FF2B5EF4-FFF2-40B4-BE49-F238E27FC236}">
                <a16:creationId xmlns:a16="http://schemas.microsoft.com/office/drawing/2014/main" id="{6AF295E0-3B26-441A-A0B1-191BAEB3DA16}"/>
              </a:ext>
            </a:extLst>
          </p:cNvPr>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solidFill>
                  <a:schemeClr val="bg1"/>
                </a:solidFill>
              </a:defRPr>
            </a:lvl1pPr>
          </a:lstStyle>
          <a:p>
            <a:pPr>
              <a:defRPr/>
            </a:pPr>
            <a:r>
              <a:rPr lang="en-US" altLang="zh-CN"/>
              <a:t>---</a:t>
            </a:r>
            <a:r>
              <a:rPr lang="zh-CN" altLang="en-US"/>
              <a:t>计算机科学与技术学院</a:t>
            </a:r>
            <a:endParaRPr lang="en-US" altLang="zh-CN"/>
          </a:p>
        </p:txBody>
      </p:sp>
      <p:sp>
        <p:nvSpPr>
          <p:cNvPr id="10245" name="Rectangle 5">
            <a:extLst>
              <a:ext uri="{FF2B5EF4-FFF2-40B4-BE49-F238E27FC236}">
                <a16:creationId xmlns:a16="http://schemas.microsoft.com/office/drawing/2014/main" id="{742E571C-0EFF-4E8F-B2F9-8845B6E371E4}"/>
              </a:ext>
            </a:extLst>
          </p:cNvPr>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bg1"/>
                </a:solidFill>
              </a:defRPr>
            </a:lvl1pPr>
          </a:lstStyle>
          <a:p>
            <a:pPr>
              <a:defRPr/>
            </a:pPr>
            <a:fld id="{06A44202-934B-4150-BA01-95D0B888C9E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71739D2-949B-46CE-B010-359422C94DD9}"/>
              </a:ext>
            </a:extLst>
          </p:cNvPr>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solidFill>
                  <a:schemeClr val="bg1"/>
                </a:solidFill>
              </a:defRPr>
            </a:lvl1p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15363" name="Rectangle 3">
            <a:extLst>
              <a:ext uri="{FF2B5EF4-FFF2-40B4-BE49-F238E27FC236}">
                <a16:creationId xmlns:a16="http://schemas.microsoft.com/office/drawing/2014/main" id="{03F46998-D8BF-4021-9DF5-B42F62C3D239}"/>
              </a:ext>
            </a:extLst>
          </p:cNvPr>
          <p:cNvSpPr>
            <a:spLocks noGrp="1" noChangeArrowheads="1"/>
          </p:cNvSpPr>
          <p:nvPr>
            <p:ph type="dt"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bg1"/>
                </a:solidFill>
              </a:defRPr>
            </a:lvl1pPr>
          </a:lstStyle>
          <a:p>
            <a:pPr>
              <a:defRPr/>
            </a:pPr>
            <a:endParaRPr lang="en-US" altLang="zh-CN"/>
          </a:p>
        </p:txBody>
      </p:sp>
      <p:sp>
        <p:nvSpPr>
          <p:cNvPr id="3076" name="Rectangle 4">
            <a:extLst>
              <a:ext uri="{FF2B5EF4-FFF2-40B4-BE49-F238E27FC236}">
                <a16:creationId xmlns:a16="http://schemas.microsoft.com/office/drawing/2014/main" id="{FCD3C4C9-9D0D-4210-99E5-FF92F3167B46}"/>
              </a:ext>
            </a:extLst>
          </p:cNvPr>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a:extLst>
              <a:ext uri="{FF2B5EF4-FFF2-40B4-BE49-F238E27FC236}">
                <a16:creationId xmlns:a16="http://schemas.microsoft.com/office/drawing/2014/main" id="{A9C45958-0E36-4068-896C-8719575048DC}"/>
              </a:ext>
            </a:extLst>
          </p:cNvPr>
          <p:cNvSpPr>
            <a:spLocks noGrp="1" noChangeArrowheads="1"/>
          </p:cNvSpPr>
          <p:nvPr>
            <p:ph type="body" sz="quarter" idx="3"/>
          </p:nvPr>
        </p:nvSpPr>
        <p:spPr bwMode="auto">
          <a:xfrm>
            <a:off x="889000" y="4664075"/>
            <a:ext cx="489108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Rectangle 6">
            <a:extLst>
              <a:ext uri="{FF2B5EF4-FFF2-40B4-BE49-F238E27FC236}">
                <a16:creationId xmlns:a16="http://schemas.microsoft.com/office/drawing/2014/main" id="{655A5216-33F6-4D72-AF47-E02C3B26E6A2}"/>
              </a:ext>
            </a:extLst>
          </p:cNvPr>
          <p:cNvSpPr>
            <a:spLocks noGrp="1" noChangeArrowheads="1"/>
          </p:cNvSpPr>
          <p:nvPr>
            <p:ph type="ftr" sz="quarter" idx="4"/>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solidFill>
                  <a:schemeClr val="bg1"/>
                </a:solidFill>
              </a:defRPr>
            </a:lvl1pPr>
          </a:lstStyle>
          <a:p>
            <a:pPr>
              <a:defRPr/>
            </a:pPr>
            <a:r>
              <a:rPr lang="en-US" altLang="zh-CN"/>
              <a:t>---</a:t>
            </a:r>
            <a:r>
              <a:rPr lang="zh-CN" altLang="en-US"/>
              <a:t>计算机科学与技术学院</a:t>
            </a:r>
            <a:endParaRPr lang="en-US" altLang="zh-CN"/>
          </a:p>
        </p:txBody>
      </p:sp>
      <p:sp>
        <p:nvSpPr>
          <p:cNvPr id="15367" name="Rectangle 7">
            <a:extLst>
              <a:ext uri="{FF2B5EF4-FFF2-40B4-BE49-F238E27FC236}">
                <a16:creationId xmlns:a16="http://schemas.microsoft.com/office/drawing/2014/main" id="{091A3C00-A471-4448-B9C6-11771E8CC04E}"/>
              </a:ext>
            </a:extLst>
          </p:cNvPr>
          <p:cNvSpPr>
            <a:spLocks noGrp="1" noChangeArrowheads="1"/>
          </p:cNvSpPr>
          <p:nvPr>
            <p:ph type="sldNum" sz="quarter" idx="5"/>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bg1"/>
                </a:solidFill>
              </a:defRPr>
            </a:lvl1pPr>
          </a:lstStyle>
          <a:p>
            <a:pPr>
              <a:defRPr/>
            </a:pPr>
            <a:fld id="{8DC613A5-E91B-4369-A49F-DBAB6508046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247E6DDC-60CC-44F2-9A35-53246E7005BA}"/>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188CA2E-A3F7-4B32-B6C8-4F8E2D533069}" type="slidenum">
              <a:rPr lang="en-US" altLang="zh-CN" sz="1200" smtClean="0">
                <a:solidFill>
                  <a:schemeClr val="bg1"/>
                </a:solidFill>
              </a:rPr>
              <a:pPr/>
              <a:t>2</a:t>
            </a:fld>
            <a:endParaRPr lang="en-US" altLang="zh-CN" sz="1200">
              <a:solidFill>
                <a:schemeClr val="bg1"/>
              </a:solidFill>
            </a:endParaRPr>
          </a:p>
        </p:txBody>
      </p:sp>
      <p:sp>
        <p:nvSpPr>
          <p:cNvPr id="113667" name="Rectangle 2">
            <a:extLst>
              <a:ext uri="{FF2B5EF4-FFF2-40B4-BE49-F238E27FC236}">
                <a16:creationId xmlns:a16="http://schemas.microsoft.com/office/drawing/2014/main" id="{1E0BCF02-12A6-407D-9AD7-AF02C9F8BD4F}"/>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D1800E72-1CD2-4BE3-A80E-820799EA921A}"/>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695E5BC8-346D-4171-81C7-5E7A5873B501}"/>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9057993-7C9F-4C29-A592-1789E7779E65}" type="slidenum">
              <a:rPr lang="en-US" altLang="zh-CN" sz="1200" smtClean="0">
                <a:solidFill>
                  <a:schemeClr val="bg1"/>
                </a:solidFill>
              </a:rPr>
              <a:pPr/>
              <a:t>12</a:t>
            </a:fld>
            <a:endParaRPr lang="en-US" altLang="zh-CN" sz="1200">
              <a:solidFill>
                <a:schemeClr val="bg1"/>
              </a:solidFill>
            </a:endParaRPr>
          </a:p>
        </p:txBody>
      </p:sp>
      <p:sp>
        <p:nvSpPr>
          <p:cNvPr id="123907" name="Rectangle 2">
            <a:extLst>
              <a:ext uri="{FF2B5EF4-FFF2-40B4-BE49-F238E27FC236}">
                <a16:creationId xmlns:a16="http://schemas.microsoft.com/office/drawing/2014/main" id="{8BE5C066-9626-4564-9F44-8449569B0824}"/>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8927A524-337F-46BA-BF73-20122BFF51D3}"/>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E91D80CD-9CE3-46DB-9E4B-95EB6464D5D3}"/>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07B4C03-FFD7-4013-908C-3144E0CACCFE}" type="slidenum">
              <a:rPr lang="en-US" altLang="zh-CN" sz="1200" smtClean="0">
                <a:solidFill>
                  <a:schemeClr val="bg1"/>
                </a:solidFill>
              </a:rPr>
              <a:pPr/>
              <a:t>13</a:t>
            </a:fld>
            <a:endParaRPr lang="en-US" altLang="zh-CN" sz="1200">
              <a:solidFill>
                <a:schemeClr val="bg1"/>
              </a:solidFill>
            </a:endParaRPr>
          </a:p>
        </p:txBody>
      </p:sp>
      <p:sp>
        <p:nvSpPr>
          <p:cNvPr id="125955" name="Rectangle 2">
            <a:extLst>
              <a:ext uri="{FF2B5EF4-FFF2-40B4-BE49-F238E27FC236}">
                <a16:creationId xmlns:a16="http://schemas.microsoft.com/office/drawing/2014/main" id="{8B98FF8C-C1DD-4ACD-ABA6-F0B921B28157}"/>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E66B148F-907A-4A14-B16A-9A53A713410D}"/>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7CC71A0F-2C31-4856-A321-2A9DC27B51FA}"/>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8AD3187-3E14-42BB-8E3A-5A704F34B8EA}" type="slidenum">
              <a:rPr lang="en-US" altLang="zh-CN" sz="1200" smtClean="0">
                <a:solidFill>
                  <a:schemeClr val="bg1"/>
                </a:solidFill>
              </a:rPr>
              <a:pPr/>
              <a:t>20</a:t>
            </a:fld>
            <a:endParaRPr lang="en-US" altLang="zh-CN" sz="1200">
              <a:solidFill>
                <a:schemeClr val="bg1"/>
              </a:solidFill>
            </a:endParaRPr>
          </a:p>
        </p:txBody>
      </p:sp>
      <p:sp>
        <p:nvSpPr>
          <p:cNvPr id="131075" name="Rectangle 2">
            <a:extLst>
              <a:ext uri="{FF2B5EF4-FFF2-40B4-BE49-F238E27FC236}">
                <a16:creationId xmlns:a16="http://schemas.microsoft.com/office/drawing/2014/main" id="{135A081B-04EB-4F32-9A1A-EE3892A22C6A}"/>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65D81BB7-C49D-41D3-931C-5F1306FD77C2}"/>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D0CDF1D5-81C1-45B7-84A1-D06A04EE84D3}"/>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E8BFB7D-8754-47F4-82C4-927178EE6479}" type="slidenum">
              <a:rPr lang="en-US" altLang="zh-CN" sz="1200" smtClean="0">
                <a:solidFill>
                  <a:schemeClr val="bg1"/>
                </a:solidFill>
              </a:rPr>
              <a:pPr/>
              <a:t>23</a:t>
            </a:fld>
            <a:endParaRPr lang="en-US" altLang="zh-CN" sz="1200">
              <a:solidFill>
                <a:schemeClr val="bg1"/>
              </a:solidFill>
            </a:endParaRPr>
          </a:p>
        </p:txBody>
      </p:sp>
      <p:sp>
        <p:nvSpPr>
          <p:cNvPr id="133123" name="Rectangle 2">
            <a:extLst>
              <a:ext uri="{FF2B5EF4-FFF2-40B4-BE49-F238E27FC236}">
                <a16:creationId xmlns:a16="http://schemas.microsoft.com/office/drawing/2014/main" id="{25E0C61C-B6D5-4B54-A037-2D3583B0BA55}"/>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F0E2BD03-C816-4AD6-8889-C7BD961D3BAA}"/>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C70660E3-D238-4367-9AF2-2E4858A8EED0}"/>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D13C65D-D58E-40A5-B4AB-B5A522DCA56D}" type="slidenum">
              <a:rPr lang="en-US" altLang="zh-CN" sz="1200" smtClean="0">
                <a:solidFill>
                  <a:schemeClr val="bg1"/>
                </a:solidFill>
              </a:rPr>
              <a:pPr/>
              <a:t>24</a:t>
            </a:fld>
            <a:endParaRPr lang="en-US" altLang="zh-CN" sz="1200">
              <a:solidFill>
                <a:schemeClr val="bg1"/>
              </a:solidFill>
            </a:endParaRPr>
          </a:p>
        </p:txBody>
      </p:sp>
      <p:sp>
        <p:nvSpPr>
          <p:cNvPr id="135171" name="Rectangle 2">
            <a:extLst>
              <a:ext uri="{FF2B5EF4-FFF2-40B4-BE49-F238E27FC236}">
                <a16:creationId xmlns:a16="http://schemas.microsoft.com/office/drawing/2014/main" id="{CBE62BF1-1EEF-444F-9556-59BC6A4E6F90}"/>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516BE191-0A2A-4C91-BEBD-32A10E830C4F}"/>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13ECA888-24A7-431C-B431-19069482ACFF}"/>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833B382-524B-4F0A-B847-0435E81C87A1}" type="slidenum">
              <a:rPr lang="en-US" altLang="zh-CN" sz="1200" smtClean="0">
                <a:solidFill>
                  <a:schemeClr val="bg1"/>
                </a:solidFill>
              </a:rPr>
              <a:pPr/>
              <a:t>25</a:t>
            </a:fld>
            <a:endParaRPr lang="en-US" altLang="zh-CN" sz="1200">
              <a:solidFill>
                <a:schemeClr val="bg1"/>
              </a:solidFill>
            </a:endParaRPr>
          </a:p>
        </p:txBody>
      </p:sp>
      <p:sp>
        <p:nvSpPr>
          <p:cNvPr id="137219" name="Rectangle 2">
            <a:extLst>
              <a:ext uri="{FF2B5EF4-FFF2-40B4-BE49-F238E27FC236}">
                <a16:creationId xmlns:a16="http://schemas.microsoft.com/office/drawing/2014/main" id="{477C05E7-364C-467C-888F-DB61733441EB}"/>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961143C9-7467-44EB-A681-12AE808FBB38}"/>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2C091F37-82F9-401F-BB35-B388E8BC1806}"/>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EA5AB8A-4DCD-42E8-9FD2-B318896B7DE2}" type="slidenum">
              <a:rPr lang="en-US" altLang="zh-CN" sz="1200" smtClean="0">
                <a:solidFill>
                  <a:schemeClr val="bg1"/>
                </a:solidFill>
              </a:rPr>
              <a:pPr/>
              <a:t>29</a:t>
            </a:fld>
            <a:endParaRPr lang="en-US" altLang="zh-CN" sz="1200">
              <a:solidFill>
                <a:schemeClr val="bg1"/>
              </a:solidFill>
            </a:endParaRPr>
          </a:p>
        </p:txBody>
      </p:sp>
      <p:sp>
        <p:nvSpPr>
          <p:cNvPr id="141315" name="Rectangle 2">
            <a:extLst>
              <a:ext uri="{FF2B5EF4-FFF2-40B4-BE49-F238E27FC236}">
                <a16:creationId xmlns:a16="http://schemas.microsoft.com/office/drawing/2014/main" id="{3B593E7A-5486-433F-9EF8-64A75E92F386}"/>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70F53315-4DAE-4CAF-A70C-37C17DE20A74}"/>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66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42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542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extBox 10">
            <a:extLst>
              <a:ext uri="{FF2B5EF4-FFF2-40B4-BE49-F238E27FC236}">
                <a16:creationId xmlns:a16="http://schemas.microsoft.com/office/drawing/2014/main" id="{D9309333-DCB7-4BDD-85B6-DEEE5F6D7374}"/>
              </a:ext>
            </a:extLst>
          </p:cNvPr>
          <p:cNvSpPr txBox="1">
            <a:spLocks noChangeArrowheads="1"/>
          </p:cNvSpPr>
          <p:nvPr userDrawn="1"/>
        </p:nvSpPr>
        <p:spPr bwMode="auto">
          <a:xfrm>
            <a:off x="3704431" y="43657"/>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sz="2000" b="1" dirty="0">
                <a:latin typeface="华文楷体" panose="02010600040101010101" pitchFamily="2" charset="-122"/>
                <a:ea typeface="华文楷体" panose="02010600040101010101" pitchFamily="2" charset="-122"/>
              </a:rPr>
              <a:t>第</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章  树</a:t>
            </a:r>
          </a:p>
        </p:txBody>
      </p:sp>
      <p:sp>
        <p:nvSpPr>
          <p:cNvPr id="9" name="文本框 1">
            <a:extLst>
              <a:ext uri="{FF2B5EF4-FFF2-40B4-BE49-F238E27FC236}">
                <a16:creationId xmlns:a16="http://schemas.microsoft.com/office/drawing/2014/main" id="{2E12EA5E-148D-4302-9829-CE04F7208BC8}"/>
              </a:ext>
            </a:extLst>
          </p:cNvPr>
          <p:cNvSpPr txBox="1">
            <a:spLocks noChangeArrowheads="1"/>
          </p:cNvSpPr>
          <p:nvPr userDrawn="1"/>
        </p:nvSpPr>
        <p:spPr bwMode="auto">
          <a:xfrm>
            <a:off x="1587" y="54607"/>
            <a:ext cx="1870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1800" b="1" dirty="0">
                <a:solidFill>
                  <a:srgbClr val="0000CC"/>
                </a:solidFill>
                <a:latin typeface="华文楷体" panose="02010600040101010101" pitchFamily="2" charset="-122"/>
                <a:ea typeface="华文楷体" panose="02010600040101010101" pitchFamily="2" charset="-122"/>
              </a:rPr>
              <a:t>数据结构与算法 </a:t>
            </a:r>
          </a:p>
        </p:txBody>
      </p:sp>
      <p:cxnSp>
        <p:nvCxnSpPr>
          <p:cNvPr id="10" name="直接连接符 9">
            <a:extLst>
              <a:ext uri="{FF2B5EF4-FFF2-40B4-BE49-F238E27FC236}">
                <a16:creationId xmlns:a16="http://schemas.microsoft.com/office/drawing/2014/main" id="{F426EF5D-A64D-4B4A-923E-A60B795105D2}"/>
              </a:ext>
            </a:extLst>
          </p:cNvPr>
          <p:cNvCxnSpPr>
            <a:cxnSpLocks/>
          </p:cNvCxnSpPr>
          <p:nvPr userDrawn="1"/>
        </p:nvCxnSpPr>
        <p:spPr bwMode="auto">
          <a:xfrm>
            <a:off x="1587" y="6585200"/>
            <a:ext cx="8675688" cy="0"/>
          </a:xfrm>
          <a:prstGeom prst="lin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1" name="椭圆 10">
            <a:extLst>
              <a:ext uri="{FF2B5EF4-FFF2-40B4-BE49-F238E27FC236}">
                <a16:creationId xmlns:a16="http://schemas.microsoft.com/office/drawing/2014/main" id="{708856CF-82EE-48B3-A6A3-297554F31B30}"/>
              </a:ext>
            </a:extLst>
          </p:cNvPr>
          <p:cNvSpPr/>
          <p:nvPr userDrawn="1"/>
        </p:nvSpPr>
        <p:spPr bwMode="auto">
          <a:xfrm>
            <a:off x="8172400" y="6327337"/>
            <a:ext cx="970013" cy="444592"/>
          </a:xfrm>
          <a:prstGeom prst="ellipse">
            <a:avLst/>
          </a:prstGeom>
          <a:solidFill>
            <a:schemeClr val="bg1"/>
          </a:solidFill>
          <a:ln w="28575" cap="flat" cmpd="sng" algn="ctr">
            <a:noFill/>
            <a:prstDash val="solid"/>
            <a:round/>
            <a:headEnd type="none" w="med" len="med"/>
            <a:tailEnd type="none" w="med" len="med"/>
          </a:ln>
          <a:effectLst/>
        </p:spPr>
        <p:txBody>
          <a:bodyPr wrap="square" lIns="36000" tIns="0" rIns="36000" bIns="0">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en-US" altLang="zh-CN" sz="2000" b="1" dirty="0"/>
              <a:t>3-</a:t>
            </a:r>
            <a:fld id="{5AF70107-24F6-41EE-964F-38D25B8CA9E6}" type="slidenum">
              <a:rPr lang="zh-CN" altLang="en-US" sz="2000" b="1" smtClean="0"/>
              <a:t>‹#›</a:t>
            </a:fld>
            <a:endParaRPr lang="zh-CN" altLang="en-US" sz="2000" b="1" dirty="0"/>
          </a:p>
        </p:txBody>
      </p:sp>
      <p:sp>
        <p:nvSpPr>
          <p:cNvPr id="12" name="文本框 15">
            <a:extLst>
              <a:ext uri="{FF2B5EF4-FFF2-40B4-BE49-F238E27FC236}">
                <a16:creationId xmlns:a16="http://schemas.microsoft.com/office/drawing/2014/main" id="{54334693-14DE-444C-9E43-39C1D2F5EAD0}"/>
              </a:ext>
            </a:extLst>
          </p:cNvPr>
          <p:cNvSpPr txBox="1">
            <a:spLocks noChangeArrowheads="1"/>
          </p:cNvSpPr>
          <p:nvPr userDrawn="1"/>
        </p:nvSpPr>
        <p:spPr bwMode="auto">
          <a:xfrm>
            <a:off x="2987824" y="6577607"/>
            <a:ext cx="3281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1400" b="1" dirty="0">
                <a:solidFill>
                  <a:schemeClr val="bg2"/>
                </a:solidFill>
                <a:latin typeface="华文楷体" panose="02010600040101010101" pitchFamily="2" charset="-122"/>
                <a:ea typeface="华文楷体" panose="02010600040101010101" pitchFamily="2" charset="-122"/>
              </a:rPr>
              <a:t>计算机科学与技术学院（</a:t>
            </a:r>
            <a:r>
              <a:rPr lang="en-US" altLang="zh-CN" sz="1400" b="1" dirty="0">
                <a:solidFill>
                  <a:schemeClr val="bg2"/>
                </a:solidFill>
                <a:latin typeface="华文楷体" panose="02010600040101010101" pitchFamily="2" charset="-122"/>
                <a:ea typeface="华文楷体" panose="02010600040101010101" pitchFamily="2" charset="-122"/>
              </a:rPr>
              <a:t>2020</a:t>
            </a:r>
            <a:r>
              <a:rPr lang="zh-CN" altLang="en-US" sz="1400" b="1" dirty="0">
                <a:solidFill>
                  <a:schemeClr val="bg2"/>
                </a:solidFill>
                <a:latin typeface="华文楷体" panose="02010600040101010101" pitchFamily="2" charset="-122"/>
                <a:ea typeface="华文楷体" panose="02010600040101010101" pitchFamily="2" charset="-122"/>
              </a:rPr>
              <a:t>春</a:t>
            </a:r>
            <a:r>
              <a:rPr lang="en-US" altLang="zh-CN" sz="1400" b="1" dirty="0">
                <a:solidFill>
                  <a:schemeClr val="bg2"/>
                </a:solidFill>
                <a:latin typeface="华文楷体" panose="02010600040101010101" pitchFamily="2" charset="-122"/>
                <a:ea typeface="华文楷体" panose="02010600040101010101" pitchFamily="2" charset="-122"/>
              </a:rPr>
              <a:t>•</a:t>
            </a:r>
            <a:r>
              <a:rPr lang="zh-CN" altLang="en-US" sz="1400" b="1" dirty="0">
                <a:solidFill>
                  <a:schemeClr val="bg2"/>
                </a:solidFill>
                <a:latin typeface="华文楷体" panose="02010600040101010101" pitchFamily="2" charset="-122"/>
                <a:ea typeface="华文楷体" panose="02010600040101010101" pitchFamily="2" charset="-122"/>
              </a:rPr>
              <a:t>深圳）</a:t>
            </a:r>
          </a:p>
        </p:txBody>
      </p:sp>
      <p:pic>
        <p:nvPicPr>
          <p:cNvPr id="13" name="图片 12">
            <a:extLst>
              <a:ext uri="{FF2B5EF4-FFF2-40B4-BE49-F238E27FC236}">
                <a16:creationId xmlns:a16="http://schemas.microsoft.com/office/drawing/2014/main" id="{C05EAEEB-B14A-4FCE-9CD8-D85147FF7E90}"/>
              </a:ext>
            </a:extLst>
          </p:cNvPr>
          <p:cNvPicPr>
            <a:picLocks noChangeAspect="1"/>
          </p:cNvPicPr>
          <p:nvPr userDrawn="1"/>
        </p:nvPicPr>
        <p:blipFill>
          <a:blip r:embed="rId5"/>
          <a:stretch>
            <a:fillRect/>
          </a:stretch>
        </p:blipFill>
        <p:spPr>
          <a:xfrm>
            <a:off x="7392965" y="6101"/>
            <a:ext cx="1749446" cy="403718"/>
          </a:xfrm>
          <a:prstGeom prst="rect">
            <a:avLst/>
          </a:prstGeom>
        </p:spPr>
      </p:pic>
      <p:cxnSp>
        <p:nvCxnSpPr>
          <p:cNvPr id="14" name="直接连接符 13">
            <a:extLst>
              <a:ext uri="{FF2B5EF4-FFF2-40B4-BE49-F238E27FC236}">
                <a16:creationId xmlns:a16="http://schemas.microsoft.com/office/drawing/2014/main" id="{78BC4EB4-5600-4CF9-A749-D1913582A846}"/>
              </a:ext>
            </a:extLst>
          </p:cNvPr>
          <p:cNvCxnSpPr>
            <a:cxnSpLocks/>
          </p:cNvCxnSpPr>
          <p:nvPr userDrawn="1"/>
        </p:nvCxnSpPr>
        <p:spPr bwMode="auto">
          <a:xfrm flipV="1">
            <a:off x="2381" y="391802"/>
            <a:ext cx="8712423" cy="18017"/>
          </a:xfrm>
          <a:prstGeom prst="lin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D49B6E-B8BD-47C0-A121-2D36543A9368}"/>
              </a:ext>
            </a:extLst>
          </p:cNvPr>
          <p:cNvSpPr txBox="1"/>
          <p:nvPr/>
        </p:nvSpPr>
        <p:spPr>
          <a:xfrm>
            <a:off x="3309283" y="2132856"/>
            <a:ext cx="2242922" cy="707886"/>
          </a:xfrm>
          <a:prstGeom prst="rect">
            <a:avLst/>
          </a:prstGeom>
          <a:noFill/>
        </p:spPr>
        <p:txBody>
          <a:bodyPr wrap="none" rtlCol="0">
            <a:spAutoFit/>
          </a:bodyPr>
          <a:lstStyle/>
          <a:p>
            <a:r>
              <a:rPr lang="zh-CN" altLang="en-US" sz="4000" b="1" dirty="0"/>
              <a:t>第四部分</a:t>
            </a:r>
          </a:p>
        </p:txBody>
      </p:sp>
    </p:spTree>
    <p:extLst>
      <p:ext uri="{BB962C8B-B14F-4D97-AF65-F5344CB8AC3E}">
        <p14:creationId xmlns:p14="http://schemas.microsoft.com/office/powerpoint/2010/main" val="458507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4">
            <a:extLst>
              <a:ext uri="{FF2B5EF4-FFF2-40B4-BE49-F238E27FC236}">
                <a16:creationId xmlns:a16="http://schemas.microsoft.com/office/drawing/2014/main" id="{F564FDEE-4602-49D1-BB80-71205BEBDF95}"/>
              </a:ext>
            </a:extLst>
          </p:cNvPr>
          <p:cNvSpPr>
            <a:spLocks noChangeArrowheads="1"/>
          </p:cNvSpPr>
          <p:nvPr/>
        </p:nvSpPr>
        <p:spPr bwMode="auto">
          <a:xfrm>
            <a:off x="323528" y="623019"/>
            <a:ext cx="7704137" cy="4803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dirty="0"/>
              <a:t>void Huffman(HTREE *H)     </a:t>
            </a:r>
            <a:r>
              <a:rPr lang="en-US" altLang="zh-CN" sz="1800" b="1" dirty="0">
                <a:solidFill>
                  <a:schemeClr val="accent2"/>
                </a:solidFill>
              </a:rPr>
              <a:t>//</a:t>
            </a:r>
            <a:r>
              <a:rPr lang="zh-CN" altLang="en-US" sz="1800" b="1" dirty="0">
                <a:solidFill>
                  <a:schemeClr val="accent2"/>
                </a:solidFill>
              </a:rPr>
              <a:t>创建哈夫曼树</a:t>
            </a:r>
            <a:endParaRPr lang="en-US" altLang="zh-CN" sz="1800" b="1" dirty="0">
              <a:solidFill>
                <a:schemeClr val="accent2"/>
              </a:solidFill>
            </a:endParaRPr>
          </a:p>
          <a:p>
            <a:r>
              <a:rPr lang="en-US" altLang="zh-CN" sz="1800" dirty="0"/>
              <a:t>{   HTREE *p,*q,*r;</a:t>
            </a:r>
          </a:p>
          <a:p>
            <a:r>
              <a:rPr lang="en-US" altLang="zh-CN" sz="1800" dirty="0"/>
              <a:t>     while(H-&gt;next-&gt;next!=Null)</a:t>
            </a:r>
          </a:p>
          <a:p>
            <a:r>
              <a:rPr lang="en-US" altLang="zh-CN" sz="1800" dirty="0"/>
              <a:t>    {</a:t>
            </a:r>
          </a:p>
          <a:p>
            <a:r>
              <a:rPr lang="en-US" altLang="zh-CN" sz="1800" dirty="0"/>
              <a:t>           p=H-&gt;next;</a:t>
            </a:r>
          </a:p>
          <a:p>
            <a:r>
              <a:rPr lang="en-US" altLang="zh-CN" sz="1800" dirty="0"/>
              <a:t>           q=H-&gt;next-&gt;next;</a:t>
            </a:r>
          </a:p>
          <a:p>
            <a:r>
              <a:rPr lang="en-US" altLang="zh-CN" sz="1800" dirty="0"/>
              <a:t>           H-&gt;next=q-&gt;next;</a:t>
            </a:r>
          </a:p>
          <a:p>
            <a:r>
              <a:rPr lang="en-US" altLang="zh-CN" sz="1800" dirty="0"/>
              <a:t>           r=(HTREE *)</a:t>
            </a:r>
            <a:r>
              <a:rPr lang="en-US" altLang="zh-CN" sz="1800" dirty="0" err="1"/>
              <a:t>malloc</a:t>
            </a:r>
            <a:r>
              <a:rPr lang="en-US" altLang="zh-CN" sz="1800" dirty="0"/>
              <a:t>(</a:t>
            </a:r>
            <a:r>
              <a:rPr lang="en-US" altLang="zh-CN" sz="1800" dirty="0" err="1"/>
              <a:t>sizeof</a:t>
            </a:r>
            <a:r>
              <a:rPr lang="en-US" altLang="zh-CN" sz="1800" dirty="0"/>
              <a:t>(</a:t>
            </a:r>
            <a:r>
              <a:rPr lang="en-US" altLang="zh-CN" sz="1800" dirty="0" err="1"/>
              <a:t>struct</a:t>
            </a:r>
            <a:r>
              <a:rPr lang="en-US" altLang="zh-CN" sz="1800" dirty="0"/>
              <a:t> HNODE));</a:t>
            </a:r>
          </a:p>
          <a:p>
            <a:r>
              <a:rPr lang="en-US" altLang="zh-CN" sz="1800" dirty="0"/>
              <a:t>           if(!r)  {    </a:t>
            </a:r>
            <a:r>
              <a:rPr lang="en-US" altLang="zh-CN" sz="1800" dirty="0" err="1"/>
              <a:t>printf</a:t>
            </a:r>
            <a:r>
              <a:rPr lang="en-US" altLang="zh-CN" sz="1800" dirty="0"/>
              <a:t>("***</a:t>
            </a:r>
            <a:r>
              <a:rPr lang="zh-CN" altLang="en-US" sz="1800" dirty="0"/>
              <a:t>内存错误</a:t>
            </a:r>
            <a:r>
              <a:rPr lang="en-US" altLang="zh-CN" sz="1800" dirty="0"/>
              <a:t>!\n");    exit(0); }</a:t>
            </a:r>
          </a:p>
          <a:p>
            <a:r>
              <a:rPr lang="en-US" altLang="zh-CN" sz="1800" dirty="0"/>
              <a:t>           r-&gt;data=p-&gt;</a:t>
            </a:r>
            <a:r>
              <a:rPr lang="en-US" altLang="zh-CN" sz="1800" dirty="0" err="1"/>
              <a:t>data+q</a:t>
            </a:r>
            <a:r>
              <a:rPr lang="en-US" altLang="zh-CN" sz="1800" dirty="0"/>
              <a:t>-&gt;data;</a:t>
            </a:r>
          </a:p>
          <a:p>
            <a:r>
              <a:rPr lang="en-US" altLang="zh-CN" sz="1800" dirty="0"/>
              <a:t>           r-&gt;lev=(p-&gt;lev&gt;q-&gt;</a:t>
            </a:r>
            <a:r>
              <a:rPr lang="en-US" altLang="zh-CN" sz="1800" dirty="0" err="1"/>
              <a:t>lev?p</a:t>
            </a:r>
            <a:r>
              <a:rPr lang="en-US" altLang="zh-CN" sz="1800" dirty="0"/>
              <a:t>-&gt;lev+1:q-&gt;lev+1);</a:t>
            </a:r>
          </a:p>
          <a:p>
            <a:r>
              <a:rPr lang="en-US" altLang="zh-CN" sz="1800" dirty="0"/>
              <a:t>           p-&gt;lev=q-&gt;lev=r-&gt;lev-1;</a:t>
            </a:r>
          </a:p>
          <a:p>
            <a:r>
              <a:rPr lang="en-US" altLang="zh-CN" sz="1800" dirty="0"/>
              <a:t>           r-&gt;</a:t>
            </a:r>
            <a:r>
              <a:rPr lang="en-US" altLang="zh-CN" sz="1800" dirty="0" err="1"/>
              <a:t>lchild</a:t>
            </a:r>
            <a:r>
              <a:rPr lang="en-US" altLang="zh-CN" sz="1800" dirty="0"/>
              <a:t>=p;</a:t>
            </a:r>
          </a:p>
          <a:p>
            <a:r>
              <a:rPr lang="en-US" altLang="zh-CN" sz="1800" dirty="0"/>
              <a:t>           r-&gt;</a:t>
            </a:r>
            <a:r>
              <a:rPr lang="en-US" altLang="zh-CN" sz="1800" dirty="0" err="1"/>
              <a:t>rchild</a:t>
            </a:r>
            <a:r>
              <a:rPr lang="en-US" altLang="zh-CN" sz="1800" dirty="0"/>
              <a:t>=q;</a:t>
            </a:r>
          </a:p>
          <a:p>
            <a:r>
              <a:rPr lang="en-US" altLang="zh-CN" sz="1800" dirty="0"/>
              <a:t>          Insert(</a:t>
            </a:r>
            <a:r>
              <a:rPr lang="en-US" altLang="zh-CN" sz="1800" dirty="0" err="1"/>
              <a:t>H,r</a:t>
            </a:r>
            <a:r>
              <a:rPr lang="en-US" altLang="zh-CN" sz="1800" dirty="0"/>
              <a:t>);</a:t>
            </a:r>
          </a:p>
          <a:p>
            <a:r>
              <a:rPr lang="en-US" altLang="zh-CN" sz="1800" dirty="0"/>
              <a:t>   }</a:t>
            </a:r>
          </a:p>
          <a:p>
            <a:r>
              <a:rPr lang="en-US" altLang="zh-CN" sz="1800" dirty="0"/>
              <a:t>}</a:t>
            </a:r>
            <a:endParaRPr lang="zh-CN" altLang="en-US" sz="1800" dirty="0"/>
          </a:p>
        </p:txBody>
      </p:sp>
      <p:sp>
        <p:nvSpPr>
          <p:cNvPr id="121859" name="Rectangle 5">
            <a:extLst>
              <a:ext uri="{FF2B5EF4-FFF2-40B4-BE49-F238E27FC236}">
                <a16:creationId xmlns:a16="http://schemas.microsoft.com/office/drawing/2014/main" id="{0094A2BD-1EAF-4DF1-989C-58E5CCD1A270}"/>
              </a:ext>
            </a:extLst>
          </p:cNvPr>
          <p:cNvSpPr>
            <a:spLocks noChangeArrowheads="1"/>
          </p:cNvSpPr>
          <p:nvPr/>
        </p:nvSpPr>
        <p:spPr bwMode="auto">
          <a:xfrm>
            <a:off x="3635896" y="3789040"/>
            <a:ext cx="5400675" cy="2864503"/>
          </a:xfrm>
          <a:prstGeom prst="rect">
            <a:avLst/>
          </a:prstGeom>
          <a:noFill/>
          <a:ln w="9525" algn="ctr">
            <a:solidFill>
              <a:srgbClr val="0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dirty="0"/>
              <a:t>void Insert(HTREE  *&amp;H, HTREE*q)        </a:t>
            </a:r>
          </a:p>
          <a:p>
            <a:r>
              <a:rPr lang="en-US" altLang="zh-CN" sz="1800" dirty="0"/>
              <a:t> //</a:t>
            </a:r>
            <a:r>
              <a:rPr lang="zh-CN" altLang="en-US" sz="1800" dirty="0"/>
              <a:t>向哈夫曼树中插入一个结点，保持权的和有序</a:t>
            </a:r>
          </a:p>
          <a:p>
            <a:r>
              <a:rPr lang="en-US" altLang="zh-CN" sz="1800" dirty="0"/>
              <a:t>{      HTREE *p;</a:t>
            </a:r>
          </a:p>
          <a:p>
            <a:r>
              <a:rPr lang="en-US" altLang="zh-CN" sz="1800" dirty="0"/>
              <a:t>        p=H;</a:t>
            </a:r>
          </a:p>
          <a:p>
            <a:r>
              <a:rPr lang="en-US" altLang="zh-CN" sz="1800" dirty="0"/>
              <a:t>        while((p-&gt;next!=Null)&amp;&amp;(p-&gt;next-&gt;data&lt;=q-&gt;data))</a:t>
            </a:r>
          </a:p>
          <a:p>
            <a:r>
              <a:rPr lang="en-US" altLang="zh-CN" sz="1800" dirty="0"/>
              <a:t>  	 p=p-&gt;next;</a:t>
            </a:r>
          </a:p>
          <a:p>
            <a:r>
              <a:rPr lang="en-US" altLang="zh-CN" sz="1800" dirty="0"/>
              <a:t>        q-&gt;next=p-&gt;next;</a:t>
            </a:r>
          </a:p>
          <a:p>
            <a:r>
              <a:rPr lang="en-US" altLang="zh-CN" sz="1800" dirty="0"/>
              <a:t>        p-&gt;next=q;</a:t>
            </a:r>
          </a:p>
          <a:p>
            <a:r>
              <a:rPr lang="en-US" altLang="zh-CN" sz="1800" dirty="0"/>
              <a:t>}</a:t>
            </a:r>
            <a:endParaRPr lang="zh-CN" altLang="en-US" sz="1800" dirty="0"/>
          </a:p>
        </p:txBody>
      </p:sp>
      <p:pic>
        <p:nvPicPr>
          <p:cNvPr id="3" name="图片 2">
            <a:extLst>
              <a:ext uri="{FF2B5EF4-FFF2-40B4-BE49-F238E27FC236}">
                <a16:creationId xmlns:a16="http://schemas.microsoft.com/office/drawing/2014/main" id="{9AC5C647-7E20-4331-A769-0572C79DC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1052736"/>
            <a:ext cx="2606027" cy="18627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5C446AA9-699E-4364-8A3D-9D417ACA60A2}"/>
              </a:ext>
            </a:extLst>
          </p:cNvPr>
          <p:cNvSpPr txBox="1">
            <a:spLocks noChangeArrowheads="1"/>
          </p:cNvSpPr>
          <p:nvPr/>
        </p:nvSpPr>
        <p:spPr bwMode="auto">
          <a:xfrm>
            <a:off x="214312" y="692696"/>
            <a:ext cx="72974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例：输入一批学生成绩，将百分制转换成五级分制。</a:t>
            </a:r>
          </a:p>
        </p:txBody>
      </p:sp>
      <p:sp>
        <p:nvSpPr>
          <p:cNvPr id="11" name="Text Box 13">
            <a:extLst>
              <a:ext uri="{FF2B5EF4-FFF2-40B4-BE49-F238E27FC236}">
                <a16:creationId xmlns:a16="http://schemas.microsoft.com/office/drawing/2014/main" id="{83A67FF3-166E-4449-8826-00876D4D301A}"/>
              </a:ext>
            </a:extLst>
          </p:cNvPr>
          <p:cNvSpPr txBox="1">
            <a:spLocks noChangeArrowheads="1"/>
          </p:cNvSpPr>
          <p:nvPr/>
        </p:nvSpPr>
        <p:spPr bwMode="auto">
          <a:xfrm>
            <a:off x="993304" y="2649978"/>
            <a:ext cx="4205754" cy="378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scanf</a:t>
            </a:r>
            <a:r>
              <a:rPr lang="en-US" altLang="zh-CN" dirty="0"/>
              <a:t>(“%</a:t>
            </a:r>
            <a:r>
              <a:rPr lang="en-US" altLang="zh-CN" dirty="0" err="1"/>
              <a:t>d”,&amp;a</a:t>
            </a:r>
            <a:r>
              <a:rPr lang="en-US" altLang="zh-CN" dirty="0"/>
              <a:t>);</a:t>
            </a:r>
          </a:p>
          <a:p>
            <a:pPr eaLnBrk="1" hangingPunct="1"/>
            <a:r>
              <a:rPr lang="en-US" altLang="zh-CN" dirty="0"/>
              <a:t>while(a!=999)</a:t>
            </a:r>
          </a:p>
          <a:p>
            <a:pPr eaLnBrk="1" hangingPunct="1"/>
            <a:r>
              <a:rPr lang="en-US" altLang="zh-CN" dirty="0"/>
              <a:t>{   </a:t>
            </a:r>
          </a:p>
          <a:p>
            <a:pPr eaLnBrk="1" hangingPunct="1"/>
            <a:r>
              <a:rPr lang="en-US" altLang="zh-CN" dirty="0"/>
              <a:t>     if (a&lt;60) b=“Fail”</a:t>
            </a:r>
          </a:p>
          <a:p>
            <a:pPr eaLnBrk="1" hangingPunct="1"/>
            <a:r>
              <a:rPr lang="en-US" altLang="zh-CN" dirty="0"/>
              <a:t>      else if (a&lt;70)  b=“Pass”</a:t>
            </a:r>
          </a:p>
          <a:p>
            <a:pPr eaLnBrk="1" hangingPunct="1"/>
            <a:r>
              <a:rPr lang="en-US" altLang="zh-CN" dirty="0"/>
              <a:t>      else if (a&lt;80) b=“General”</a:t>
            </a:r>
          </a:p>
          <a:p>
            <a:pPr eaLnBrk="1" hangingPunct="1"/>
            <a:r>
              <a:rPr lang="en-US" altLang="zh-CN" dirty="0"/>
              <a:t>      else if(a&lt;90) b=“Good”</a:t>
            </a:r>
          </a:p>
          <a:p>
            <a:pPr eaLnBrk="1" hangingPunct="1"/>
            <a:r>
              <a:rPr lang="en-US" altLang="zh-CN" dirty="0"/>
              <a:t>      else b=“Excellent”;      </a:t>
            </a:r>
          </a:p>
          <a:p>
            <a:pPr eaLnBrk="1" hangingPunct="1"/>
            <a:r>
              <a:rPr lang="en-US" altLang="zh-CN" dirty="0"/>
              <a:t>      </a:t>
            </a:r>
            <a:r>
              <a:rPr lang="en-US" altLang="zh-CN" dirty="0" err="1"/>
              <a:t>scanf</a:t>
            </a:r>
            <a:r>
              <a:rPr lang="en-US" altLang="zh-CN" dirty="0"/>
              <a:t>(“%</a:t>
            </a:r>
            <a:r>
              <a:rPr lang="en-US" altLang="zh-CN" dirty="0" err="1"/>
              <a:t>d”,&amp;a</a:t>
            </a:r>
            <a:r>
              <a:rPr lang="en-US" altLang="zh-CN" dirty="0"/>
              <a:t>);</a:t>
            </a:r>
          </a:p>
          <a:p>
            <a:pPr eaLnBrk="1" hangingPunct="1"/>
            <a:r>
              <a:rPr lang="en-US" altLang="zh-CN" dirty="0"/>
              <a:t>}</a:t>
            </a:r>
          </a:p>
        </p:txBody>
      </p:sp>
      <p:graphicFrame>
        <p:nvGraphicFramePr>
          <p:cNvPr id="12" name="表格 11">
            <a:extLst>
              <a:ext uri="{FF2B5EF4-FFF2-40B4-BE49-F238E27FC236}">
                <a16:creationId xmlns:a16="http://schemas.microsoft.com/office/drawing/2014/main" id="{A93A395F-D295-4F09-BEF8-2BA74548D955}"/>
              </a:ext>
            </a:extLst>
          </p:cNvPr>
          <p:cNvGraphicFramePr>
            <a:graphicFrameLocks noGrp="1"/>
          </p:cNvGraphicFramePr>
          <p:nvPr>
            <p:extLst>
              <p:ext uri="{D42A27DB-BD31-4B8C-83A1-F6EECF244321}">
                <p14:modId xmlns:p14="http://schemas.microsoft.com/office/powerpoint/2010/main" val="2724700247"/>
              </p:ext>
            </p:extLst>
          </p:nvPr>
        </p:nvGraphicFramePr>
        <p:xfrm>
          <a:off x="868515" y="1503856"/>
          <a:ext cx="6936434" cy="798808"/>
        </p:xfrm>
        <a:graphic>
          <a:graphicData uri="http://schemas.openxmlformats.org/drawingml/2006/table">
            <a:tbl>
              <a:tblPr firstRow="1" bandRow="1">
                <a:tableStyleId>{5C22544A-7EE6-4342-B048-85BDC9FD1C3A}</a:tableStyleId>
              </a:tblPr>
              <a:tblGrid>
                <a:gridCol w="743744">
                  <a:extLst>
                    <a:ext uri="{9D8B030D-6E8A-4147-A177-3AD203B41FA5}">
                      <a16:colId xmlns:a16="http://schemas.microsoft.com/office/drawing/2014/main" val="981622724"/>
                    </a:ext>
                  </a:extLst>
                </a:gridCol>
                <a:gridCol w="1238538">
                  <a:extLst>
                    <a:ext uri="{9D8B030D-6E8A-4147-A177-3AD203B41FA5}">
                      <a16:colId xmlns:a16="http://schemas.microsoft.com/office/drawing/2014/main" val="2803313919"/>
                    </a:ext>
                  </a:extLst>
                </a:gridCol>
                <a:gridCol w="1238538">
                  <a:extLst>
                    <a:ext uri="{9D8B030D-6E8A-4147-A177-3AD203B41FA5}">
                      <a16:colId xmlns:a16="http://schemas.microsoft.com/office/drawing/2014/main" val="1500687247"/>
                    </a:ext>
                  </a:extLst>
                </a:gridCol>
                <a:gridCol w="1238538">
                  <a:extLst>
                    <a:ext uri="{9D8B030D-6E8A-4147-A177-3AD203B41FA5}">
                      <a16:colId xmlns:a16="http://schemas.microsoft.com/office/drawing/2014/main" val="154550741"/>
                    </a:ext>
                  </a:extLst>
                </a:gridCol>
                <a:gridCol w="1238538">
                  <a:extLst>
                    <a:ext uri="{9D8B030D-6E8A-4147-A177-3AD203B41FA5}">
                      <a16:colId xmlns:a16="http://schemas.microsoft.com/office/drawing/2014/main" val="476858988"/>
                    </a:ext>
                  </a:extLst>
                </a:gridCol>
                <a:gridCol w="1238538">
                  <a:extLst>
                    <a:ext uri="{9D8B030D-6E8A-4147-A177-3AD203B41FA5}">
                      <a16:colId xmlns:a16="http://schemas.microsoft.com/office/drawing/2014/main" val="4096752376"/>
                    </a:ext>
                  </a:extLst>
                </a:gridCol>
              </a:tblGrid>
              <a:tr h="402568">
                <a:tc>
                  <a:txBody>
                    <a:bodyPr/>
                    <a:lstStyle/>
                    <a:p>
                      <a:r>
                        <a:rPr lang="zh-CN" altLang="en-US" sz="2000" dirty="0">
                          <a:solidFill>
                            <a:schemeClr val="tx1"/>
                          </a:solidFill>
                          <a:latin typeface="+mn-ea"/>
                          <a:ea typeface="+mn-ea"/>
                        </a:rPr>
                        <a:t>分数</a:t>
                      </a:r>
                      <a:r>
                        <a:rPr lang="en-US" altLang="zh-CN" sz="2000" dirty="0">
                          <a:solidFill>
                            <a:schemeClr val="tx1"/>
                          </a:solidFill>
                          <a:latin typeface="+mn-ea"/>
                          <a:ea typeface="+mn-ea"/>
                        </a:rPr>
                        <a:t>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chemeClr val="tx1"/>
                          </a:solidFill>
                          <a:latin typeface="+mn-lt"/>
                          <a:ea typeface="+mn-ea"/>
                        </a:rPr>
                        <a:t>0~59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mn-lt"/>
                          <a:ea typeface="+mn-ea"/>
                        </a:rPr>
                        <a:t>60~69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mn-lt"/>
                          <a:ea typeface="+mn-ea"/>
                        </a:rPr>
                        <a:t>70~79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mn-lt"/>
                          <a:ea typeface="+mn-ea"/>
                        </a:rPr>
                        <a:t>80~89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mn-lt"/>
                          <a:ea typeface="+mn-ea"/>
                        </a:rPr>
                        <a:t>90~100</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8759756"/>
                  </a:ext>
                </a:extLst>
              </a:tr>
              <a:tr h="370840">
                <a:tc>
                  <a:txBody>
                    <a:bodyPr/>
                    <a:lstStyle/>
                    <a:p>
                      <a:r>
                        <a:rPr lang="zh-CN" altLang="en-US" sz="2000" b="1" dirty="0">
                          <a:solidFill>
                            <a:schemeClr val="tx1"/>
                          </a:solidFill>
                          <a:latin typeface="+mn-ea"/>
                          <a:ea typeface="+mn-ea"/>
                        </a:rPr>
                        <a:t>等级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Fail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Pass</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General</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Good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t>Excellent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5587224"/>
                  </a:ext>
                </a:extLst>
              </a:tr>
            </a:tbl>
          </a:graphicData>
        </a:graphic>
      </p:graphicFrame>
      <p:pic>
        <p:nvPicPr>
          <p:cNvPr id="4" name="图片 3">
            <a:extLst>
              <a:ext uri="{FF2B5EF4-FFF2-40B4-BE49-F238E27FC236}">
                <a16:creationId xmlns:a16="http://schemas.microsoft.com/office/drawing/2014/main" id="{85DD068C-360A-4725-8C25-1DABD08F9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913" y="2924944"/>
            <a:ext cx="2410487" cy="1460910"/>
          </a:xfrm>
          <a:prstGeom prst="rect">
            <a:avLst/>
          </a:prstGeom>
        </p:spPr>
      </p:pic>
      <p:pic>
        <p:nvPicPr>
          <p:cNvPr id="5" name="图片 4">
            <a:extLst>
              <a:ext uri="{FF2B5EF4-FFF2-40B4-BE49-F238E27FC236}">
                <a16:creationId xmlns:a16="http://schemas.microsoft.com/office/drawing/2014/main" id="{E95DC7E6-7E35-4470-8754-AE00E389608B}"/>
              </a:ext>
            </a:extLst>
          </p:cNvPr>
          <p:cNvPicPr>
            <a:picLocks noChangeAspect="1"/>
          </p:cNvPicPr>
          <p:nvPr/>
        </p:nvPicPr>
        <p:blipFill>
          <a:blip r:embed="rId3"/>
          <a:stretch>
            <a:fillRect/>
          </a:stretch>
        </p:blipFill>
        <p:spPr>
          <a:xfrm>
            <a:off x="6154756" y="4791025"/>
            <a:ext cx="2014635" cy="1374279"/>
          </a:xfrm>
          <a:prstGeom prst="rect">
            <a:avLst/>
          </a:prstGeom>
        </p:spPr>
      </p:pic>
    </p:spTree>
    <p:extLst>
      <p:ext uri="{BB962C8B-B14F-4D97-AF65-F5344CB8AC3E}">
        <p14:creationId xmlns:p14="http://schemas.microsoft.com/office/powerpoint/2010/main" val="170201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1+#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4">
            <a:extLst>
              <a:ext uri="{FF2B5EF4-FFF2-40B4-BE49-F238E27FC236}">
                <a16:creationId xmlns:a16="http://schemas.microsoft.com/office/drawing/2014/main" id="{976457AD-150D-4C1E-8885-25535A02757E}"/>
              </a:ext>
            </a:extLst>
          </p:cNvPr>
          <p:cNvSpPr txBox="1">
            <a:spLocks noChangeArrowheads="1"/>
          </p:cNvSpPr>
          <p:nvPr/>
        </p:nvSpPr>
        <p:spPr bwMode="auto">
          <a:xfrm>
            <a:off x="274204" y="924849"/>
            <a:ext cx="1247055"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solidFill>
                  <a:srgbClr val="0000CC"/>
                </a:solidFill>
              </a:rPr>
              <a:t>若同时</a:t>
            </a:r>
            <a:endParaRPr lang="en-US" altLang="zh-CN" b="1" dirty="0">
              <a:solidFill>
                <a:srgbClr val="0000CC"/>
              </a:solidFill>
            </a:endParaRPr>
          </a:p>
          <a:p>
            <a:pPr algn="ctr" eaLnBrk="1" hangingPunct="1"/>
            <a:r>
              <a:rPr lang="zh-CN" altLang="en-US" b="1" dirty="0">
                <a:solidFill>
                  <a:srgbClr val="0000CC"/>
                </a:solidFill>
              </a:rPr>
              <a:t>已知</a:t>
            </a:r>
          </a:p>
        </p:txBody>
      </p:sp>
      <p:sp>
        <p:nvSpPr>
          <p:cNvPr id="122885" name="Text Box 18">
            <a:extLst>
              <a:ext uri="{FF2B5EF4-FFF2-40B4-BE49-F238E27FC236}">
                <a16:creationId xmlns:a16="http://schemas.microsoft.com/office/drawing/2014/main" id="{CF801F91-94C5-4546-A61A-2C0C53C0BEA6}"/>
              </a:ext>
            </a:extLst>
          </p:cNvPr>
          <p:cNvSpPr txBox="1">
            <a:spLocks noChangeArrowheads="1"/>
          </p:cNvSpPr>
          <p:nvPr/>
        </p:nvSpPr>
        <p:spPr bwMode="auto">
          <a:xfrm>
            <a:off x="231769" y="2203251"/>
            <a:ext cx="2578981" cy="224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b="1" dirty="0">
                <a:latin typeface="+mn-lt"/>
                <a:ea typeface="+mn-ea"/>
              </a:rPr>
              <a:t>则：</a:t>
            </a:r>
            <a:endParaRPr lang="en-US" altLang="zh-CN" sz="2000" b="1" dirty="0">
              <a:latin typeface="+mn-lt"/>
              <a:ea typeface="+mn-ea"/>
            </a:endParaRPr>
          </a:p>
          <a:p>
            <a:pPr algn="just" eaLnBrk="1" hangingPunct="1"/>
            <a:r>
              <a:rPr lang="en-US" altLang="zh-CN" sz="2000" b="1" dirty="0">
                <a:latin typeface="+mn-lt"/>
                <a:ea typeface="+mn-ea"/>
              </a:rPr>
              <a:t>W</a:t>
            </a:r>
            <a:r>
              <a:rPr lang="en-US" altLang="zh-CN" sz="2000" b="1" i="1" baseline="-25000" dirty="0">
                <a:latin typeface="+mn-lt"/>
                <a:ea typeface="+mn-ea"/>
              </a:rPr>
              <a:t>i</a:t>
            </a:r>
            <a:r>
              <a:rPr lang="en-US" altLang="zh-CN" sz="2000" b="1" dirty="0">
                <a:latin typeface="+mn-lt"/>
                <a:ea typeface="+mn-ea"/>
              </a:rPr>
              <a:t>={5,15,40,30,10}</a:t>
            </a:r>
          </a:p>
          <a:p>
            <a:pPr algn="just" eaLnBrk="1" hangingPunct="1"/>
            <a:r>
              <a:rPr lang="zh-CN" altLang="en-US" sz="2000" b="1" dirty="0">
                <a:latin typeface="+mn-lt"/>
                <a:ea typeface="+mn-ea"/>
              </a:rPr>
              <a:t>为权</a:t>
            </a:r>
            <a:r>
              <a:rPr lang="en-US" altLang="zh-CN" sz="2000" b="1" dirty="0">
                <a:latin typeface="+mn-lt"/>
                <a:ea typeface="+mn-ea"/>
              </a:rPr>
              <a:t>;</a:t>
            </a:r>
          </a:p>
          <a:p>
            <a:pPr algn="just" eaLnBrk="1" hangingPunct="1"/>
            <a:r>
              <a:rPr lang="zh-CN" altLang="en-US" sz="2000" b="1" dirty="0">
                <a:latin typeface="+mn-lt"/>
                <a:ea typeface="+mn-ea"/>
              </a:rPr>
              <a:t>构造哈夫曼树如图</a:t>
            </a:r>
            <a:r>
              <a:rPr lang="en-US" altLang="zh-CN" sz="2000" b="1" dirty="0">
                <a:latin typeface="+mn-lt"/>
                <a:ea typeface="+mn-ea"/>
              </a:rPr>
              <a:t>(b)</a:t>
            </a:r>
            <a:r>
              <a:rPr lang="zh-CN" altLang="en-US" sz="2000" b="1" dirty="0">
                <a:latin typeface="+mn-lt"/>
                <a:ea typeface="+mn-ea"/>
              </a:rPr>
              <a:t>所示</a:t>
            </a:r>
            <a:r>
              <a:rPr lang="en-US" altLang="zh-CN" sz="2000" b="1" dirty="0">
                <a:latin typeface="+mn-lt"/>
                <a:ea typeface="+mn-ea"/>
              </a:rPr>
              <a:t>;</a:t>
            </a:r>
          </a:p>
          <a:p>
            <a:pPr algn="just" eaLnBrk="1" hangingPunct="1"/>
            <a:r>
              <a:rPr lang="zh-CN" altLang="en-US" sz="2000" b="1" dirty="0">
                <a:latin typeface="+mn-lt"/>
                <a:ea typeface="+mn-ea"/>
              </a:rPr>
              <a:t>将判定框中的条件分开，可得到</a:t>
            </a:r>
            <a:r>
              <a:rPr lang="en-US" altLang="zh-CN" sz="2000" b="1" dirty="0">
                <a:latin typeface="+mn-lt"/>
                <a:ea typeface="+mn-ea"/>
              </a:rPr>
              <a:t>(c)</a:t>
            </a:r>
            <a:r>
              <a:rPr lang="zh-CN" altLang="en-US" sz="2000" b="1" dirty="0">
                <a:latin typeface="+mn-lt"/>
                <a:ea typeface="+mn-ea"/>
              </a:rPr>
              <a:t>。</a:t>
            </a:r>
            <a:endParaRPr lang="en-US" altLang="zh-CN" sz="2000" b="1" dirty="0">
              <a:latin typeface="+mn-lt"/>
              <a:ea typeface="+mn-ea"/>
            </a:endParaRPr>
          </a:p>
        </p:txBody>
      </p:sp>
      <p:grpSp>
        <p:nvGrpSpPr>
          <p:cNvPr id="122886" name="Group 21">
            <a:extLst>
              <a:ext uri="{FF2B5EF4-FFF2-40B4-BE49-F238E27FC236}">
                <a16:creationId xmlns:a16="http://schemas.microsoft.com/office/drawing/2014/main" id="{85DDEBC4-AFA6-4529-B7B6-DAFF13F2558D}"/>
              </a:ext>
            </a:extLst>
          </p:cNvPr>
          <p:cNvGrpSpPr>
            <a:grpSpLocks/>
          </p:cNvGrpSpPr>
          <p:nvPr/>
        </p:nvGrpSpPr>
        <p:grpSpPr bwMode="auto">
          <a:xfrm>
            <a:off x="3203559" y="2112882"/>
            <a:ext cx="5669657" cy="4538471"/>
            <a:chOff x="521" y="572"/>
            <a:chExt cx="3390" cy="2817"/>
          </a:xfrm>
        </p:grpSpPr>
        <p:grpSp>
          <p:nvGrpSpPr>
            <p:cNvPr id="122887" name="Group 22">
              <a:extLst>
                <a:ext uri="{FF2B5EF4-FFF2-40B4-BE49-F238E27FC236}">
                  <a16:creationId xmlns:a16="http://schemas.microsoft.com/office/drawing/2014/main" id="{CB7C9763-CEE4-49E5-92F3-CAF172CD6368}"/>
                </a:ext>
              </a:extLst>
            </p:cNvPr>
            <p:cNvGrpSpPr>
              <a:grpSpLocks/>
            </p:cNvGrpSpPr>
            <p:nvPr/>
          </p:nvGrpSpPr>
          <p:grpSpPr bwMode="auto">
            <a:xfrm>
              <a:off x="2063" y="590"/>
              <a:ext cx="1848" cy="1434"/>
              <a:chOff x="2157" y="590"/>
              <a:chExt cx="1848" cy="1434"/>
            </a:xfrm>
          </p:grpSpPr>
          <p:sp>
            <p:nvSpPr>
              <p:cNvPr id="122951" name="AutoShape 23">
                <a:extLst>
                  <a:ext uri="{FF2B5EF4-FFF2-40B4-BE49-F238E27FC236}">
                    <a16:creationId xmlns:a16="http://schemas.microsoft.com/office/drawing/2014/main" id="{9C327F8E-D69D-4CB7-B79D-319DB123CC54}"/>
                  </a:ext>
                </a:extLst>
              </p:cNvPr>
              <p:cNvSpPr>
                <a:spLocks noChangeArrowheads="1"/>
              </p:cNvSpPr>
              <p:nvPr/>
            </p:nvSpPr>
            <p:spPr bwMode="auto">
              <a:xfrm>
                <a:off x="2170" y="590"/>
                <a:ext cx="1063"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70 &lt;=a &lt; 80</a:t>
                </a:r>
              </a:p>
            </p:txBody>
          </p:sp>
          <p:sp>
            <p:nvSpPr>
              <p:cNvPr id="122952" name="AutoShape 24">
                <a:extLst>
                  <a:ext uri="{FF2B5EF4-FFF2-40B4-BE49-F238E27FC236}">
                    <a16:creationId xmlns:a16="http://schemas.microsoft.com/office/drawing/2014/main" id="{838F62DB-4BC1-459F-85C7-E74BB813A4EE}"/>
                  </a:ext>
                </a:extLst>
              </p:cNvPr>
              <p:cNvSpPr>
                <a:spLocks noChangeArrowheads="1"/>
              </p:cNvSpPr>
              <p:nvPr/>
            </p:nvSpPr>
            <p:spPr bwMode="auto">
              <a:xfrm>
                <a:off x="2519" y="906"/>
                <a:ext cx="1104"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80&lt;=a &lt; 90</a:t>
                </a:r>
              </a:p>
            </p:txBody>
          </p:sp>
          <p:sp>
            <p:nvSpPr>
              <p:cNvPr id="122953" name="AutoShape 25">
                <a:extLst>
                  <a:ext uri="{FF2B5EF4-FFF2-40B4-BE49-F238E27FC236}">
                    <a16:creationId xmlns:a16="http://schemas.microsoft.com/office/drawing/2014/main" id="{1775A4E5-0DD6-4109-8F8B-357045E9A27E}"/>
                  </a:ext>
                </a:extLst>
              </p:cNvPr>
              <p:cNvSpPr>
                <a:spLocks noChangeArrowheads="1"/>
              </p:cNvSpPr>
              <p:nvPr/>
            </p:nvSpPr>
            <p:spPr bwMode="auto">
              <a:xfrm>
                <a:off x="2959" y="1230"/>
                <a:ext cx="1046"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60&lt;=a &lt; 70</a:t>
                </a:r>
              </a:p>
            </p:txBody>
          </p:sp>
          <p:sp>
            <p:nvSpPr>
              <p:cNvPr id="122954" name="AutoShape 26">
                <a:extLst>
                  <a:ext uri="{FF2B5EF4-FFF2-40B4-BE49-F238E27FC236}">
                    <a16:creationId xmlns:a16="http://schemas.microsoft.com/office/drawing/2014/main" id="{FCB65FC7-8AD0-4432-8760-8D2703AEB744}"/>
                  </a:ext>
                </a:extLst>
              </p:cNvPr>
              <p:cNvSpPr>
                <a:spLocks noChangeArrowheads="1"/>
              </p:cNvSpPr>
              <p:nvPr/>
            </p:nvSpPr>
            <p:spPr bwMode="auto">
              <a:xfrm>
                <a:off x="2947" y="1548"/>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60</a:t>
                </a:r>
              </a:p>
            </p:txBody>
          </p:sp>
          <p:sp>
            <p:nvSpPr>
              <p:cNvPr id="122955" name="Rectangle 27">
                <a:extLst>
                  <a:ext uri="{FF2B5EF4-FFF2-40B4-BE49-F238E27FC236}">
                    <a16:creationId xmlns:a16="http://schemas.microsoft.com/office/drawing/2014/main" id="{641FB5C0-710F-4229-92A8-CCF43354C5F7}"/>
                  </a:ext>
                </a:extLst>
              </p:cNvPr>
              <p:cNvSpPr>
                <a:spLocks noChangeArrowheads="1"/>
              </p:cNvSpPr>
              <p:nvPr/>
            </p:nvSpPr>
            <p:spPr bwMode="auto">
              <a:xfrm>
                <a:off x="2157" y="938"/>
                <a:ext cx="360"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中等 </a:t>
                </a:r>
              </a:p>
            </p:txBody>
          </p:sp>
          <p:sp>
            <p:nvSpPr>
              <p:cNvPr id="122956" name="Rectangle 28">
                <a:extLst>
                  <a:ext uri="{FF2B5EF4-FFF2-40B4-BE49-F238E27FC236}">
                    <a16:creationId xmlns:a16="http://schemas.microsoft.com/office/drawing/2014/main" id="{C49EB6BC-57E5-459A-B0F6-AC1E5B38DB7F}"/>
                  </a:ext>
                </a:extLst>
              </p:cNvPr>
              <p:cNvSpPr>
                <a:spLocks noChangeArrowheads="1"/>
              </p:cNvSpPr>
              <p:nvPr/>
            </p:nvSpPr>
            <p:spPr bwMode="auto">
              <a:xfrm>
                <a:off x="2622" y="1258"/>
                <a:ext cx="384"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良好 </a:t>
                </a:r>
              </a:p>
            </p:txBody>
          </p:sp>
          <p:sp>
            <p:nvSpPr>
              <p:cNvPr id="122957" name="Rectangle 29">
                <a:extLst>
                  <a:ext uri="{FF2B5EF4-FFF2-40B4-BE49-F238E27FC236}">
                    <a16:creationId xmlns:a16="http://schemas.microsoft.com/office/drawing/2014/main" id="{5371E1DD-D770-482D-A7DD-50D6E354ACF7}"/>
                  </a:ext>
                </a:extLst>
              </p:cNvPr>
              <p:cNvSpPr>
                <a:spLocks noChangeArrowheads="1"/>
              </p:cNvSpPr>
              <p:nvPr/>
            </p:nvSpPr>
            <p:spPr bwMode="auto">
              <a:xfrm>
                <a:off x="3494" y="1570"/>
                <a:ext cx="408"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及格  </a:t>
                </a:r>
              </a:p>
            </p:txBody>
          </p:sp>
          <p:sp>
            <p:nvSpPr>
              <p:cNvPr id="122958" name="Line 30">
                <a:extLst>
                  <a:ext uri="{FF2B5EF4-FFF2-40B4-BE49-F238E27FC236}">
                    <a16:creationId xmlns:a16="http://schemas.microsoft.com/office/drawing/2014/main" id="{35A55B14-5713-47A7-8BA5-5CD43C1C0E19}"/>
                  </a:ext>
                </a:extLst>
              </p:cNvPr>
              <p:cNvSpPr>
                <a:spLocks noChangeShapeType="1"/>
              </p:cNvSpPr>
              <p:nvPr/>
            </p:nvSpPr>
            <p:spPr bwMode="auto">
              <a:xfrm flipH="1">
                <a:off x="2495" y="802"/>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59" name="Line 31">
                <a:extLst>
                  <a:ext uri="{FF2B5EF4-FFF2-40B4-BE49-F238E27FC236}">
                    <a16:creationId xmlns:a16="http://schemas.microsoft.com/office/drawing/2014/main" id="{014AD34E-2905-467A-8978-1273283B1BC4}"/>
                  </a:ext>
                </a:extLst>
              </p:cNvPr>
              <p:cNvSpPr>
                <a:spLocks noChangeShapeType="1"/>
              </p:cNvSpPr>
              <p:nvPr/>
            </p:nvSpPr>
            <p:spPr bwMode="auto">
              <a:xfrm flipH="1">
                <a:off x="3017" y="175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60" name="Rectangle 32">
                <a:extLst>
                  <a:ext uri="{FF2B5EF4-FFF2-40B4-BE49-F238E27FC236}">
                    <a16:creationId xmlns:a16="http://schemas.microsoft.com/office/drawing/2014/main" id="{161C1C2F-53AE-4A1A-80C4-3AF4A471ED83}"/>
                  </a:ext>
                </a:extLst>
              </p:cNvPr>
              <p:cNvSpPr>
                <a:spLocks noChangeArrowheads="1"/>
              </p:cNvSpPr>
              <p:nvPr/>
            </p:nvSpPr>
            <p:spPr bwMode="auto">
              <a:xfrm>
                <a:off x="3244" y="1845"/>
                <a:ext cx="408"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优良  </a:t>
                </a:r>
              </a:p>
            </p:txBody>
          </p:sp>
          <p:sp>
            <p:nvSpPr>
              <p:cNvPr id="122961" name="Line 33">
                <a:extLst>
                  <a:ext uri="{FF2B5EF4-FFF2-40B4-BE49-F238E27FC236}">
                    <a16:creationId xmlns:a16="http://schemas.microsoft.com/office/drawing/2014/main" id="{20301B7E-BE2A-47D3-8549-3371717270FF}"/>
                  </a:ext>
                </a:extLst>
              </p:cNvPr>
              <p:cNvSpPr>
                <a:spLocks noChangeShapeType="1"/>
              </p:cNvSpPr>
              <p:nvPr/>
            </p:nvSpPr>
            <p:spPr bwMode="auto">
              <a:xfrm>
                <a:off x="3334" y="1752"/>
                <a:ext cx="91"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62" name="Rectangle 34">
                <a:extLst>
                  <a:ext uri="{FF2B5EF4-FFF2-40B4-BE49-F238E27FC236}">
                    <a16:creationId xmlns:a16="http://schemas.microsoft.com/office/drawing/2014/main" id="{1CBE11F3-E87D-4CF9-944C-5C2FA1C25F8B}"/>
                  </a:ext>
                </a:extLst>
              </p:cNvPr>
              <p:cNvSpPr>
                <a:spLocks noChangeArrowheads="1"/>
              </p:cNvSpPr>
              <p:nvPr/>
            </p:nvSpPr>
            <p:spPr bwMode="auto">
              <a:xfrm>
                <a:off x="2768" y="1845"/>
                <a:ext cx="432"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不及格</a:t>
                </a:r>
              </a:p>
            </p:txBody>
          </p:sp>
          <p:sp>
            <p:nvSpPr>
              <p:cNvPr id="122963" name="Line 35">
                <a:extLst>
                  <a:ext uri="{FF2B5EF4-FFF2-40B4-BE49-F238E27FC236}">
                    <a16:creationId xmlns:a16="http://schemas.microsoft.com/office/drawing/2014/main" id="{2ECA306B-CE6D-4028-9B7A-19988D8F4FA6}"/>
                  </a:ext>
                </a:extLst>
              </p:cNvPr>
              <p:cNvSpPr>
                <a:spLocks noChangeShapeType="1"/>
              </p:cNvSpPr>
              <p:nvPr/>
            </p:nvSpPr>
            <p:spPr bwMode="auto">
              <a:xfrm>
                <a:off x="2789" y="799"/>
                <a:ext cx="230" cy="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64" name="Line 36">
                <a:extLst>
                  <a:ext uri="{FF2B5EF4-FFF2-40B4-BE49-F238E27FC236}">
                    <a16:creationId xmlns:a16="http://schemas.microsoft.com/office/drawing/2014/main" id="{082E1DDA-A959-4A1F-ABB5-C5A5AD957E6B}"/>
                  </a:ext>
                </a:extLst>
              </p:cNvPr>
              <p:cNvSpPr>
                <a:spLocks noChangeShapeType="1"/>
              </p:cNvSpPr>
              <p:nvPr/>
            </p:nvSpPr>
            <p:spPr bwMode="auto">
              <a:xfrm>
                <a:off x="3197" y="1117"/>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65" name="Line 37">
                <a:extLst>
                  <a:ext uri="{FF2B5EF4-FFF2-40B4-BE49-F238E27FC236}">
                    <a16:creationId xmlns:a16="http://schemas.microsoft.com/office/drawing/2014/main" id="{8B70CD15-0756-4F30-A040-D94E955008CA}"/>
                  </a:ext>
                </a:extLst>
              </p:cNvPr>
              <p:cNvSpPr>
                <a:spLocks noChangeShapeType="1"/>
              </p:cNvSpPr>
              <p:nvPr/>
            </p:nvSpPr>
            <p:spPr bwMode="auto">
              <a:xfrm>
                <a:off x="3560" y="1434"/>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66" name="Line 38">
                <a:extLst>
                  <a:ext uri="{FF2B5EF4-FFF2-40B4-BE49-F238E27FC236}">
                    <a16:creationId xmlns:a16="http://schemas.microsoft.com/office/drawing/2014/main" id="{E1CFF4FF-0EF0-4738-B193-F80F8C51FB4A}"/>
                  </a:ext>
                </a:extLst>
              </p:cNvPr>
              <p:cNvSpPr>
                <a:spLocks noChangeShapeType="1"/>
              </p:cNvSpPr>
              <p:nvPr/>
            </p:nvSpPr>
            <p:spPr bwMode="auto">
              <a:xfrm flipH="1">
                <a:off x="2880" y="1117"/>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67" name="Line 39">
                <a:extLst>
                  <a:ext uri="{FF2B5EF4-FFF2-40B4-BE49-F238E27FC236}">
                    <a16:creationId xmlns:a16="http://schemas.microsoft.com/office/drawing/2014/main" id="{3E850B3E-80D5-4885-8671-A2287A50F01E}"/>
                  </a:ext>
                </a:extLst>
              </p:cNvPr>
              <p:cNvSpPr>
                <a:spLocks noChangeShapeType="1"/>
              </p:cNvSpPr>
              <p:nvPr/>
            </p:nvSpPr>
            <p:spPr bwMode="auto">
              <a:xfrm flipH="1">
                <a:off x="3288" y="1434"/>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22888" name="Text Box 40">
              <a:extLst>
                <a:ext uri="{FF2B5EF4-FFF2-40B4-BE49-F238E27FC236}">
                  <a16:creationId xmlns:a16="http://schemas.microsoft.com/office/drawing/2014/main" id="{D1E006EA-72C2-4286-AC1F-ED87D3C60799}"/>
                </a:ext>
              </a:extLst>
            </p:cNvPr>
            <p:cNvSpPr txBox="1">
              <a:spLocks noChangeArrowheads="1"/>
            </p:cNvSpPr>
            <p:nvPr/>
          </p:nvSpPr>
          <p:spPr bwMode="auto">
            <a:xfrm>
              <a:off x="1338" y="572"/>
              <a:ext cx="8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accent2"/>
                  </a:solidFill>
                </a:rPr>
                <a:t>10000</a:t>
              </a:r>
              <a:r>
                <a:rPr lang="zh-CN" altLang="en-US" sz="1600" b="1">
                  <a:solidFill>
                    <a:schemeClr val="accent2"/>
                  </a:solidFill>
                </a:rPr>
                <a:t>个分数</a:t>
              </a:r>
            </a:p>
          </p:txBody>
        </p:sp>
        <p:grpSp>
          <p:nvGrpSpPr>
            <p:cNvPr id="122889" name="Group 41">
              <a:extLst>
                <a:ext uri="{FF2B5EF4-FFF2-40B4-BE49-F238E27FC236}">
                  <a16:creationId xmlns:a16="http://schemas.microsoft.com/office/drawing/2014/main" id="{6886FDF9-CCCA-4E08-AA3C-7F139BD501D2}"/>
                </a:ext>
              </a:extLst>
            </p:cNvPr>
            <p:cNvGrpSpPr>
              <a:grpSpLocks/>
            </p:cNvGrpSpPr>
            <p:nvPr/>
          </p:nvGrpSpPr>
          <p:grpSpPr bwMode="auto">
            <a:xfrm>
              <a:off x="521" y="586"/>
              <a:ext cx="1701" cy="1468"/>
              <a:chOff x="521" y="586"/>
              <a:chExt cx="1701" cy="1468"/>
            </a:xfrm>
          </p:grpSpPr>
          <p:sp>
            <p:nvSpPr>
              <p:cNvPr id="122936" name="Line 42">
                <a:extLst>
                  <a:ext uri="{FF2B5EF4-FFF2-40B4-BE49-F238E27FC236}">
                    <a16:creationId xmlns:a16="http://schemas.microsoft.com/office/drawing/2014/main" id="{2F4EB9C3-152D-4AB7-8715-BD836A97921C}"/>
                  </a:ext>
                </a:extLst>
              </p:cNvPr>
              <p:cNvSpPr>
                <a:spLocks noChangeShapeType="1"/>
              </p:cNvSpPr>
              <p:nvPr/>
            </p:nvSpPr>
            <p:spPr bwMode="auto">
              <a:xfrm>
                <a:off x="1156" y="799"/>
                <a:ext cx="862" cy="10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37" name="AutoShape 43">
                <a:extLst>
                  <a:ext uri="{FF2B5EF4-FFF2-40B4-BE49-F238E27FC236}">
                    <a16:creationId xmlns:a16="http://schemas.microsoft.com/office/drawing/2014/main" id="{7D4198AA-3D7A-453B-9F50-1B38CDCFA4B5}"/>
                  </a:ext>
                </a:extLst>
              </p:cNvPr>
              <p:cNvSpPr>
                <a:spLocks noChangeArrowheads="1"/>
              </p:cNvSpPr>
              <p:nvPr/>
            </p:nvSpPr>
            <p:spPr bwMode="auto">
              <a:xfrm>
                <a:off x="769" y="586"/>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60</a:t>
                </a:r>
              </a:p>
            </p:txBody>
          </p:sp>
          <p:sp>
            <p:nvSpPr>
              <p:cNvPr id="122938" name="AutoShape 44">
                <a:extLst>
                  <a:ext uri="{FF2B5EF4-FFF2-40B4-BE49-F238E27FC236}">
                    <a16:creationId xmlns:a16="http://schemas.microsoft.com/office/drawing/2014/main" id="{58B2A324-6778-4B93-90EC-A5C799EBBF65}"/>
                  </a:ext>
                </a:extLst>
              </p:cNvPr>
              <p:cNvSpPr>
                <a:spLocks noChangeArrowheads="1"/>
              </p:cNvSpPr>
              <p:nvPr/>
            </p:nvSpPr>
            <p:spPr bwMode="auto">
              <a:xfrm>
                <a:off x="1044" y="910"/>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70</a:t>
                </a:r>
              </a:p>
            </p:txBody>
          </p:sp>
          <p:sp>
            <p:nvSpPr>
              <p:cNvPr id="122939" name="AutoShape 45">
                <a:extLst>
                  <a:ext uri="{FF2B5EF4-FFF2-40B4-BE49-F238E27FC236}">
                    <a16:creationId xmlns:a16="http://schemas.microsoft.com/office/drawing/2014/main" id="{8FD9D852-8193-43F9-9552-66346C712D48}"/>
                  </a:ext>
                </a:extLst>
              </p:cNvPr>
              <p:cNvSpPr>
                <a:spLocks noChangeArrowheads="1"/>
              </p:cNvSpPr>
              <p:nvPr/>
            </p:nvSpPr>
            <p:spPr bwMode="auto">
              <a:xfrm>
                <a:off x="1270" y="1227"/>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80</a:t>
                </a:r>
              </a:p>
            </p:txBody>
          </p:sp>
          <p:sp>
            <p:nvSpPr>
              <p:cNvPr id="122940" name="AutoShape 46">
                <a:extLst>
                  <a:ext uri="{FF2B5EF4-FFF2-40B4-BE49-F238E27FC236}">
                    <a16:creationId xmlns:a16="http://schemas.microsoft.com/office/drawing/2014/main" id="{F4A59565-5688-4A93-8CCE-8D5561DF2533}"/>
                  </a:ext>
                </a:extLst>
              </p:cNvPr>
              <p:cNvSpPr>
                <a:spLocks noChangeArrowheads="1"/>
              </p:cNvSpPr>
              <p:nvPr/>
            </p:nvSpPr>
            <p:spPr bwMode="auto">
              <a:xfrm>
                <a:off x="1543" y="1545"/>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90</a:t>
                </a:r>
              </a:p>
            </p:txBody>
          </p:sp>
          <p:sp>
            <p:nvSpPr>
              <p:cNvPr id="122941" name="Rectangle 47">
                <a:extLst>
                  <a:ext uri="{FF2B5EF4-FFF2-40B4-BE49-F238E27FC236}">
                    <a16:creationId xmlns:a16="http://schemas.microsoft.com/office/drawing/2014/main" id="{C38AF9D5-08A3-48B7-B8F6-FB6FB4C6CB06}"/>
                  </a:ext>
                </a:extLst>
              </p:cNvPr>
              <p:cNvSpPr>
                <a:spLocks noChangeArrowheads="1"/>
              </p:cNvSpPr>
              <p:nvPr/>
            </p:nvSpPr>
            <p:spPr bwMode="auto">
              <a:xfrm>
                <a:off x="612" y="935"/>
                <a:ext cx="408"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200" b="1"/>
                  <a:t>不及格</a:t>
                </a:r>
              </a:p>
            </p:txBody>
          </p:sp>
          <p:sp>
            <p:nvSpPr>
              <p:cNvPr id="122942" name="Rectangle 48">
                <a:extLst>
                  <a:ext uri="{FF2B5EF4-FFF2-40B4-BE49-F238E27FC236}">
                    <a16:creationId xmlns:a16="http://schemas.microsoft.com/office/drawing/2014/main" id="{E05152F7-64C3-4742-8725-371F7622CA90}"/>
                  </a:ext>
                </a:extLst>
              </p:cNvPr>
              <p:cNvSpPr>
                <a:spLocks noChangeArrowheads="1"/>
              </p:cNvSpPr>
              <p:nvPr/>
            </p:nvSpPr>
            <p:spPr bwMode="auto">
              <a:xfrm>
                <a:off x="851" y="1255"/>
                <a:ext cx="384"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及格 </a:t>
                </a:r>
              </a:p>
            </p:txBody>
          </p:sp>
          <p:sp>
            <p:nvSpPr>
              <p:cNvPr id="122943" name="Rectangle 49">
                <a:extLst>
                  <a:ext uri="{FF2B5EF4-FFF2-40B4-BE49-F238E27FC236}">
                    <a16:creationId xmlns:a16="http://schemas.microsoft.com/office/drawing/2014/main" id="{A0E3396B-4CC3-4619-9D63-94E45F16EC34}"/>
                  </a:ext>
                </a:extLst>
              </p:cNvPr>
              <p:cNvSpPr>
                <a:spLocks noChangeArrowheads="1"/>
              </p:cNvSpPr>
              <p:nvPr/>
            </p:nvSpPr>
            <p:spPr bwMode="auto">
              <a:xfrm>
                <a:off x="1079" y="1573"/>
                <a:ext cx="384"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中等 </a:t>
                </a:r>
              </a:p>
            </p:txBody>
          </p:sp>
          <p:sp>
            <p:nvSpPr>
              <p:cNvPr id="122944" name="Rectangle 50">
                <a:extLst>
                  <a:ext uri="{FF2B5EF4-FFF2-40B4-BE49-F238E27FC236}">
                    <a16:creationId xmlns:a16="http://schemas.microsoft.com/office/drawing/2014/main" id="{AE0C92B8-62C0-4AAD-97C1-66242D3603F1}"/>
                  </a:ext>
                </a:extLst>
              </p:cNvPr>
              <p:cNvSpPr>
                <a:spLocks noChangeArrowheads="1"/>
              </p:cNvSpPr>
              <p:nvPr/>
            </p:nvSpPr>
            <p:spPr bwMode="auto">
              <a:xfrm>
                <a:off x="1862" y="1842"/>
                <a:ext cx="360"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优良 </a:t>
                </a:r>
              </a:p>
            </p:txBody>
          </p:sp>
          <p:sp>
            <p:nvSpPr>
              <p:cNvPr id="122945" name="Line 51">
                <a:extLst>
                  <a:ext uri="{FF2B5EF4-FFF2-40B4-BE49-F238E27FC236}">
                    <a16:creationId xmlns:a16="http://schemas.microsoft.com/office/drawing/2014/main" id="{88C6069A-3BD6-4F17-85E3-80117056BACB}"/>
                  </a:ext>
                </a:extLst>
              </p:cNvPr>
              <p:cNvSpPr>
                <a:spLocks noChangeShapeType="1"/>
              </p:cNvSpPr>
              <p:nvPr/>
            </p:nvSpPr>
            <p:spPr bwMode="auto">
              <a:xfrm flipH="1">
                <a:off x="884" y="799"/>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46" name="Line 52">
                <a:extLst>
                  <a:ext uri="{FF2B5EF4-FFF2-40B4-BE49-F238E27FC236}">
                    <a16:creationId xmlns:a16="http://schemas.microsoft.com/office/drawing/2014/main" id="{763FCDC4-A72F-4AEA-9E9B-B4F10F1AD5A7}"/>
                  </a:ext>
                </a:extLst>
              </p:cNvPr>
              <p:cNvSpPr>
                <a:spLocks noChangeShapeType="1"/>
              </p:cNvSpPr>
              <p:nvPr/>
            </p:nvSpPr>
            <p:spPr bwMode="auto">
              <a:xfrm flipH="1">
                <a:off x="1111" y="1117"/>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47" name="Line 53">
                <a:extLst>
                  <a:ext uri="{FF2B5EF4-FFF2-40B4-BE49-F238E27FC236}">
                    <a16:creationId xmlns:a16="http://schemas.microsoft.com/office/drawing/2014/main" id="{11287022-89CF-4625-85C2-47FD677A850F}"/>
                  </a:ext>
                </a:extLst>
              </p:cNvPr>
              <p:cNvSpPr>
                <a:spLocks noChangeShapeType="1"/>
              </p:cNvSpPr>
              <p:nvPr/>
            </p:nvSpPr>
            <p:spPr bwMode="auto">
              <a:xfrm flipH="1">
                <a:off x="1338" y="1434"/>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48" name="Line 54">
                <a:extLst>
                  <a:ext uri="{FF2B5EF4-FFF2-40B4-BE49-F238E27FC236}">
                    <a16:creationId xmlns:a16="http://schemas.microsoft.com/office/drawing/2014/main" id="{F165A2DE-2A75-41C9-98D5-92AA79C99BBE}"/>
                  </a:ext>
                </a:extLst>
              </p:cNvPr>
              <p:cNvSpPr>
                <a:spLocks noChangeShapeType="1"/>
              </p:cNvSpPr>
              <p:nvPr/>
            </p:nvSpPr>
            <p:spPr bwMode="auto">
              <a:xfrm flipH="1">
                <a:off x="1610" y="1752"/>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49" name="Rectangle 55">
                <a:extLst>
                  <a:ext uri="{FF2B5EF4-FFF2-40B4-BE49-F238E27FC236}">
                    <a16:creationId xmlns:a16="http://schemas.microsoft.com/office/drawing/2014/main" id="{3A1D0A14-4618-48EA-9C57-519FD3149E16}"/>
                  </a:ext>
                </a:extLst>
              </p:cNvPr>
              <p:cNvSpPr>
                <a:spLocks noChangeArrowheads="1"/>
              </p:cNvSpPr>
              <p:nvPr/>
            </p:nvSpPr>
            <p:spPr bwMode="auto">
              <a:xfrm>
                <a:off x="1319" y="1842"/>
                <a:ext cx="360"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良好 </a:t>
                </a:r>
              </a:p>
            </p:txBody>
          </p:sp>
          <p:sp>
            <p:nvSpPr>
              <p:cNvPr id="122950" name="Text Box 56">
                <a:extLst>
                  <a:ext uri="{FF2B5EF4-FFF2-40B4-BE49-F238E27FC236}">
                    <a16:creationId xmlns:a16="http://schemas.microsoft.com/office/drawing/2014/main" id="{F0FFC4C3-EAF3-4D37-9965-5BD71484DACB}"/>
                  </a:ext>
                </a:extLst>
              </p:cNvPr>
              <p:cNvSpPr txBox="1">
                <a:spLocks noChangeArrowheads="1"/>
              </p:cNvSpPr>
              <p:nvPr/>
            </p:nvSpPr>
            <p:spPr bwMode="auto">
              <a:xfrm>
                <a:off x="521" y="1842"/>
                <a:ext cx="5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accent2"/>
                    </a:solidFill>
                  </a:rPr>
                  <a:t>31500</a:t>
                </a:r>
                <a:r>
                  <a:rPr lang="zh-CN" altLang="en-US" sz="1600" b="1">
                    <a:solidFill>
                      <a:schemeClr val="accent2"/>
                    </a:solidFill>
                  </a:rPr>
                  <a:t>次</a:t>
                </a:r>
              </a:p>
            </p:txBody>
          </p:sp>
        </p:grpSp>
        <p:grpSp>
          <p:nvGrpSpPr>
            <p:cNvPr id="122890" name="Group 57">
              <a:extLst>
                <a:ext uri="{FF2B5EF4-FFF2-40B4-BE49-F238E27FC236}">
                  <a16:creationId xmlns:a16="http://schemas.microsoft.com/office/drawing/2014/main" id="{15480B95-2AEB-4BA8-8FB7-B71FD00EAB58}"/>
                </a:ext>
              </a:extLst>
            </p:cNvPr>
            <p:cNvGrpSpPr>
              <a:grpSpLocks/>
            </p:cNvGrpSpPr>
            <p:nvPr/>
          </p:nvGrpSpPr>
          <p:grpSpPr bwMode="auto">
            <a:xfrm>
              <a:off x="975" y="2117"/>
              <a:ext cx="2060" cy="1177"/>
              <a:chOff x="975" y="2494"/>
              <a:chExt cx="2060" cy="1177"/>
            </a:xfrm>
          </p:grpSpPr>
          <p:sp>
            <p:nvSpPr>
              <p:cNvPr id="122918" name="AutoShape 58">
                <a:extLst>
                  <a:ext uri="{FF2B5EF4-FFF2-40B4-BE49-F238E27FC236}">
                    <a16:creationId xmlns:a16="http://schemas.microsoft.com/office/drawing/2014/main" id="{32B79542-6C05-4386-A41E-E63527CA866A}"/>
                  </a:ext>
                </a:extLst>
              </p:cNvPr>
              <p:cNvSpPr>
                <a:spLocks noChangeArrowheads="1"/>
              </p:cNvSpPr>
              <p:nvPr/>
            </p:nvSpPr>
            <p:spPr bwMode="auto">
              <a:xfrm>
                <a:off x="1834" y="2494"/>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80</a:t>
                </a:r>
              </a:p>
            </p:txBody>
          </p:sp>
          <p:sp>
            <p:nvSpPr>
              <p:cNvPr id="122919" name="AutoShape 59">
                <a:extLst>
                  <a:ext uri="{FF2B5EF4-FFF2-40B4-BE49-F238E27FC236}">
                    <a16:creationId xmlns:a16="http://schemas.microsoft.com/office/drawing/2014/main" id="{BB1BEB6B-9AAD-40F9-B863-2F2D29FCBA4A}"/>
                  </a:ext>
                </a:extLst>
              </p:cNvPr>
              <p:cNvSpPr>
                <a:spLocks noChangeArrowheads="1"/>
              </p:cNvSpPr>
              <p:nvPr/>
            </p:nvSpPr>
            <p:spPr bwMode="auto">
              <a:xfrm>
                <a:off x="2290" y="2818"/>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90</a:t>
                </a:r>
              </a:p>
            </p:txBody>
          </p:sp>
          <p:sp>
            <p:nvSpPr>
              <p:cNvPr id="122920" name="AutoShape 60">
                <a:extLst>
                  <a:ext uri="{FF2B5EF4-FFF2-40B4-BE49-F238E27FC236}">
                    <a16:creationId xmlns:a16="http://schemas.microsoft.com/office/drawing/2014/main" id="{B6D89E38-34F3-4CE9-AE23-B6764039DF8E}"/>
                  </a:ext>
                </a:extLst>
              </p:cNvPr>
              <p:cNvSpPr>
                <a:spLocks noChangeArrowheads="1"/>
              </p:cNvSpPr>
              <p:nvPr/>
            </p:nvSpPr>
            <p:spPr bwMode="auto">
              <a:xfrm>
                <a:off x="1380" y="2815"/>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70</a:t>
                </a:r>
              </a:p>
            </p:txBody>
          </p:sp>
          <p:sp>
            <p:nvSpPr>
              <p:cNvPr id="122921" name="AutoShape 61">
                <a:extLst>
                  <a:ext uri="{FF2B5EF4-FFF2-40B4-BE49-F238E27FC236}">
                    <a16:creationId xmlns:a16="http://schemas.microsoft.com/office/drawing/2014/main" id="{74FDB890-E558-47D8-BA97-2A0BC01E79F5}"/>
                  </a:ext>
                </a:extLst>
              </p:cNvPr>
              <p:cNvSpPr>
                <a:spLocks noChangeArrowheads="1"/>
              </p:cNvSpPr>
              <p:nvPr/>
            </p:nvSpPr>
            <p:spPr bwMode="auto">
              <a:xfrm>
                <a:off x="1132" y="3129"/>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60</a:t>
                </a:r>
              </a:p>
            </p:txBody>
          </p:sp>
          <p:sp>
            <p:nvSpPr>
              <p:cNvPr id="122922" name="Rectangle 62">
                <a:extLst>
                  <a:ext uri="{FF2B5EF4-FFF2-40B4-BE49-F238E27FC236}">
                    <a16:creationId xmlns:a16="http://schemas.microsoft.com/office/drawing/2014/main" id="{AA3A4029-7259-4086-9D25-F8ED14FFABD9}"/>
                  </a:ext>
                </a:extLst>
              </p:cNvPr>
              <p:cNvSpPr>
                <a:spLocks noChangeArrowheads="1"/>
              </p:cNvSpPr>
              <p:nvPr/>
            </p:nvSpPr>
            <p:spPr bwMode="auto">
              <a:xfrm>
                <a:off x="975" y="3475"/>
                <a:ext cx="408"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200" b="1"/>
                  <a:t>不及格</a:t>
                </a:r>
              </a:p>
            </p:txBody>
          </p:sp>
          <p:sp>
            <p:nvSpPr>
              <p:cNvPr id="122923" name="Rectangle 63">
                <a:extLst>
                  <a:ext uri="{FF2B5EF4-FFF2-40B4-BE49-F238E27FC236}">
                    <a16:creationId xmlns:a16="http://schemas.microsoft.com/office/drawing/2014/main" id="{850422D0-4B9A-4EFC-8322-63893EFE0CF2}"/>
                  </a:ext>
                </a:extLst>
              </p:cNvPr>
              <p:cNvSpPr>
                <a:spLocks noChangeArrowheads="1"/>
              </p:cNvSpPr>
              <p:nvPr/>
            </p:nvSpPr>
            <p:spPr bwMode="auto">
              <a:xfrm>
                <a:off x="1474" y="3475"/>
                <a:ext cx="384"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及格 </a:t>
                </a:r>
              </a:p>
            </p:txBody>
          </p:sp>
          <p:sp>
            <p:nvSpPr>
              <p:cNvPr id="122924" name="Rectangle 64">
                <a:extLst>
                  <a:ext uri="{FF2B5EF4-FFF2-40B4-BE49-F238E27FC236}">
                    <a16:creationId xmlns:a16="http://schemas.microsoft.com/office/drawing/2014/main" id="{518EB9E2-1467-4853-B910-3CE7659A5EF0}"/>
                  </a:ext>
                </a:extLst>
              </p:cNvPr>
              <p:cNvSpPr>
                <a:spLocks noChangeArrowheads="1"/>
              </p:cNvSpPr>
              <p:nvPr/>
            </p:nvSpPr>
            <p:spPr bwMode="auto">
              <a:xfrm>
                <a:off x="1722" y="3158"/>
                <a:ext cx="384"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中等 </a:t>
                </a:r>
              </a:p>
            </p:txBody>
          </p:sp>
          <p:sp>
            <p:nvSpPr>
              <p:cNvPr id="122925" name="Rectangle 65">
                <a:extLst>
                  <a:ext uri="{FF2B5EF4-FFF2-40B4-BE49-F238E27FC236}">
                    <a16:creationId xmlns:a16="http://schemas.microsoft.com/office/drawing/2014/main" id="{7249BE9D-0E5F-4321-B426-DE6D6EAA9001}"/>
                  </a:ext>
                </a:extLst>
              </p:cNvPr>
              <p:cNvSpPr>
                <a:spLocks noChangeArrowheads="1"/>
              </p:cNvSpPr>
              <p:nvPr/>
            </p:nvSpPr>
            <p:spPr bwMode="auto">
              <a:xfrm>
                <a:off x="2675" y="3160"/>
                <a:ext cx="360"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优良 </a:t>
                </a:r>
              </a:p>
            </p:txBody>
          </p:sp>
          <p:sp>
            <p:nvSpPr>
              <p:cNvPr id="122926" name="Line 66">
                <a:extLst>
                  <a:ext uri="{FF2B5EF4-FFF2-40B4-BE49-F238E27FC236}">
                    <a16:creationId xmlns:a16="http://schemas.microsoft.com/office/drawing/2014/main" id="{4282446B-4222-4D3E-823E-AF901A34E646}"/>
                  </a:ext>
                </a:extLst>
              </p:cNvPr>
              <p:cNvSpPr>
                <a:spLocks noChangeShapeType="1"/>
              </p:cNvSpPr>
              <p:nvPr/>
            </p:nvSpPr>
            <p:spPr bwMode="auto">
              <a:xfrm flipH="1">
                <a:off x="1677" y="2704"/>
                <a:ext cx="408"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27" name="Line 67">
                <a:extLst>
                  <a:ext uri="{FF2B5EF4-FFF2-40B4-BE49-F238E27FC236}">
                    <a16:creationId xmlns:a16="http://schemas.microsoft.com/office/drawing/2014/main" id="{99F11207-88D1-4A05-B886-996732DA7C10}"/>
                  </a:ext>
                </a:extLst>
              </p:cNvPr>
              <p:cNvSpPr>
                <a:spLocks noChangeShapeType="1"/>
              </p:cNvSpPr>
              <p:nvPr/>
            </p:nvSpPr>
            <p:spPr bwMode="auto">
              <a:xfrm flipH="1">
                <a:off x="1450" y="3022"/>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28" name="Line 68">
                <a:extLst>
                  <a:ext uri="{FF2B5EF4-FFF2-40B4-BE49-F238E27FC236}">
                    <a16:creationId xmlns:a16="http://schemas.microsoft.com/office/drawing/2014/main" id="{42749944-2DD8-4422-AB48-4D4D1774BA96}"/>
                  </a:ext>
                </a:extLst>
              </p:cNvPr>
              <p:cNvSpPr>
                <a:spLocks noChangeShapeType="1"/>
              </p:cNvSpPr>
              <p:nvPr/>
            </p:nvSpPr>
            <p:spPr bwMode="auto">
              <a:xfrm flipH="1">
                <a:off x="1202" y="3339"/>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29" name="Rectangle 69">
                <a:extLst>
                  <a:ext uri="{FF2B5EF4-FFF2-40B4-BE49-F238E27FC236}">
                    <a16:creationId xmlns:a16="http://schemas.microsoft.com/office/drawing/2014/main" id="{0FC74212-4B6A-485B-BCF1-456B14E1E7A7}"/>
                  </a:ext>
                </a:extLst>
              </p:cNvPr>
              <p:cNvSpPr>
                <a:spLocks noChangeArrowheads="1"/>
              </p:cNvSpPr>
              <p:nvPr/>
            </p:nvSpPr>
            <p:spPr bwMode="auto">
              <a:xfrm>
                <a:off x="2176" y="3158"/>
                <a:ext cx="360"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良好 </a:t>
                </a:r>
              </a:p>
            </p:txBody>
          </p:sp>
          <p:sp>
            <p:nvSpPr>
              <p:cNvPr id="122930" name="Line 70">
                <a:extLst>
                  <a:ext uri="{FF2B5EF4-FFF2-40B4-BE49-F238E27FC236}">
                    <a16:creationId xmlns:a16="http://schemas.microsoft.com/office/drawing/2014/main" id="{91A4A200-1046-4474-93B5-9904E9B188EA}"/>
                  </a:ext>
                </a:extLst>
              </p:cNvPr>
              <p:cNvSpPr>
                <a:spLocks noChangeShapeType="1"/>
              </p:cNvSpPr>
              <p:nvPr/>
            </p:nvSpPr>
            <p:spPr bwMode="auto">
              <a:xfrm>
                <a:off x="2176" y="2704"/>
                <a:ext cx="454"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31" name="Line 71">
                <a:extLst>
                  <a:ext uri="{FF2B5EF4-FFF2-40B4-BE49-F238E27FC236}">
                    <a16:creationId xmlns:a16="http://schemas.microsoft.com/office/drawing/2014/main" id="{6E82565E-54E4-42EA-93A2-2057FCBBBB60}"/>
                  </a:ext>
                </a:extLst>
              </p:cNvPr>
              <p:cNvSpPr>
                <a:spLocks noChangeShapeType="1"/>
              </p:cNvSpPr>
              <p:nvPr/>
            </p:nvSpPr>
            <p:spPr bwMode="auto">
              <a:xfrm>
                <a:off x="1520" y="3339"/>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32" name="Line 72">
                <a:extLst>
                  <a:ext uri="{FF2B5EF4-FFF2-40B4-BE49-F238E27FC236}">
                    <a16:creationId xmlns:a16="http://schemas.microsoft.com/office/drawing/2014/main" id="{4208092C-3240-4F70-A6EB-CFC16E2A69FD}"/>
                  </a:ext>
                </a:extLst>
              </p:cNvPr>
              <p:cNvSpPr>
                <a:spLocks noChangeShapeType="1"/>
              </p:cNvSpPr>
              <p:nvPr/>
            </p:nvSpPr>
            <p:spPr bwMode="auto">
              <a:xfrm>
                <a:off x="1768" y="3022"/>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33" name="Line 73">
                <a:extLst>
                  <a:ext uri="{FF2B5EF4-FFF2-40B4-BE49-F238E27FC236}">
                    <a16:creationId xmlns:a16="http://schemas.microsoft.com/office/drawing/2014/main" id="{53A2A381-7DC5-4E5E-9570-35394DDF47D4}"/>
                  </a:ext>
                </a:extLst>
              </p:cNvPr>
              <p:cNvSpPr>
                <a:spLocks noChangeShapeType="1"/>
              </p:cNvSpPr>
              <p:nvPr/>
            </p:nvSpPr>
            <p:spPr bwMode="auto">
              <a:xfrm flipH="1">
                <a:off x="2373" y="3022"/>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34" name="Line 74">
                <a:extLst>
                  <a:ext uri="{FF2B5EF4-FFF2-40B4-BE49-F238E27FC236}">
                    <a16:creationId xmlns:a16="http://schemas.microsoft.com/office/drawing/2014/main" id="{733CE3EE-A5B4-43B3-B95B-FD936AE62F22}"/>
                  </a:ext>
                </a:extLst>
              </p:cNvPr>
              <p:cNvSpPr>
                <a:spLocks noChangeShapeType="1"/>
              </p:cNvSpPr>
              <p:nvPr/>
            </p:nvSpPr>
            <p:spPr bwMode="auto">
              <a:xfrm>
                <a:off x="2691" y="3022"/>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35" name="Text Box 75">
                <a:extLst>
                  <a:ext uri="{FF2B5EF4-FFF2-40B4-BE49-F238E27FC236}">
                    <a16:creationId xmlns:a16="http://schemas.microsoft.com/office/drawing/2014/main" id="{B6250E6C-0F6C-46EA-A073-C21530A1B712}"/>
                  </a:ext>
                </a:extLst>
              </p:cNvPr>
              <p:cNvSpPr txBox="1">
                <a:spLocks noChangeArrowheads="1"/>
              </p:cNvSpPr>
              <p:nvPr/>
            </p:nvSpPr>
            <p:spPr bwMode="auto">
              <a:xfrm>
                <a:off x="2204" y="3459"/>
                <a:ext cx="5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accent2"/>
                    </a:solidFill>
                  </a:rPr>
                  <a:t>22000</a:t>
                </a:r>
                <a:r>
                  <a:rPr lang="zh-CN" altLang="en-US" sz="1600" b="1">
                    <a:solidFill>
                      <a:schemeClr val="accent2"/>
                    </a:solidFill>
                  </a:rPr>
                  <a:t>次</a:t>
                </a:r>
              </a:p>
            </p:txBody>
          </p:sp>
        </p:grpSp>
        <p:sp>
          <p:nvSpPr>
            <p:cNvPr id="122891" name="Text Box 76">
              <a:extLst>
                <a:ext uri="{FF2B5EF4-FFF2-40B4-BE49-F238E27FC236}">
                  <a16:creationId xmlns:a16="http://schemas.microsoft.com/office/drawing/2014/main" id="{6DA3939A-63A8-43D0-9DB2-2C092DF1F267}"/>
                </a:ext>
              </a:extLst>
            </p:cNvPr>
            <p:cNvSpPr txBox="1">
              <a:spLocks noChangeArrowheads="1"/>
            </p:cNvSpPr>
            <p:nvPr/>
          </p:nvSpPr>
          <p:spPr bwMode="auto">
            <a:xfrm>
              <a:off x="970" y="1979"/>
              <a:ext cx="2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(a)</a:t>
              </a:r>
            </a:p>
          </p:txBody>
        </p:sp>
        <p:sp>
          <p:nvSpPr>
            <p:cNvPr id="122892" name="Text Box 77">
              <a:extLst>
                <a:ext uri="{FF2B5EF4-FFF2-40B4-BE49-F238E27FC236}">
                  <a16:creationId xmlns:a16="http://schemas.microsoft.com/office/drawing/2014/main" id="{1FC3F32A-A921-46A1-9F60-2FA92A4EA4E0}"/>
                </a:ext>
              </a:extLst>
            </p:cNvPr>
            <p:cNvSpPr txBox="1">
              <a:spLocks noChangeArrowheads="1"/>
            </p:cNvSpPr>
            <p:nvPr/>
          </p:nvSpPr>
          <p:spPr bwMode="auto">
            <a:xfrm>
              <a:off x="2870" y="2020"/>
              <a:ext cx="2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(b)</a:t>
              </a:r>
            </a:p>
          </p:txBody>
        </p:sp>
        <p:sp>
          <p:nvSpPr>
            <p:cNvPr id="122893" name="Text Box 78">
              <a:extLst>
                <a:ext uri="{FF2B5EF4-FFF2-40B4-BE49-F238E27FC236}">
                  <a16:creationId xmlns:a16="http://schemas.microsoft.com/office/drawing/2014/main" id="{2399A74B-56E5-44E7-9691-E20714DB47F1}"/>
                </a:ext>
              </a:extLst>
            </p:cNvPr>
            <p:cNvSpPr txBox="1">
              <a:spLocks noChangeArrowheads="1"/>
            </p:cNvSpPr>
            <p:nvPr/>
          </p:nvSpPr>
          <p:spPr bwMode="auto">
            <a:xfrm>
              <a:off x="1971" y="3158"/>
              <a:ext cx="2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(c)</a:t>
              </a:r>
            </a:p>
          </p:txBody>
        </p:sp>
        <p:sp>
          <p:nvSpPr>
            <p:cNvPr id="122894" name="Text Box 79">
              <a:extLst>
                <a:ext uri="{FF2B5EF4-FFF2-40B4-BE49-F238E27FC236}">
                  <a16:creationId xmlns:a16="http://schemas.microsoft.com/office/drawing/2014/main" id="{971FC24C-DDFC-4BED-AD3A-D1515478A720}"/>
                </a:ext>
              </a:extLst>
            </p:cNvPr>
            <p:cNvSpPr txBox="1">
              <a:spLocks noChangeArrowheads="1"/>
            </p:cNvSpPr>
            <p:nvPr/>
          </p:nvSpPr>
          <p:spPr bwMode="auto">
            <a:xfrm>
              <a:off x="748" y="754"/>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895" name="Text Box 80">
              <a:extLst>
                <a:ext uri="{FF2B5EF4-FFF2-40B4-BE49-F238E27FC236}">
                  <a16:creationId xmlns:a16="http://schemas.microsoft.com/office/drawing/2014/main" id="{C4F4B811-FF04-4856-BB19-E253F4538035}"/>
                </a:ext>
              </a:extLst>
            </p:cNvPr>
            <p:cNvSpPr txBox="1">
              <a:spLocks noChangeArrowheads="1"/>
            </p:cNvSpPr>
            <p:nvPr/>
          </p:nvSpPr>
          <p:spPr bwMode="auto">
            <a:xfrm>
              <a:off x="1188" y="754"/>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896" name="Text Box 81">
              <a:extLst>
                <a:ext uri="{FF2B5EF4-FFF2-40B4-BE49-F238E27FC236}">
                  <a16:creationId xmlns:a16="http://schemas.microsoft.com/office/drawing/2014/main" id="{F17BDF8D-FEA2-416F-8E0E-0206ED864F46}"/>
                </a:ext>
              </a:extLst>
            </p:cNvPr>
            <p:cNvSpPr txBox="1">
              <a:spLocks noChangeArrowheads="1"/>
            </p:cNvSpPr>
            <p:nvPr/>
          </p:nvSpPr>
          <p:spPr bwMode="auto">
            <a:xfrm>
              <a:off x="1015" y="1071"/>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897" name="Text Box 82">
              <a:extLst>
                <a:ext uri="{FF2B5EF4-FFF2-40B4-BE49-F238E27FC236}">
                  <a16:creationId xmlns:a16="http://schemas.microsoft.com/office/drawing/2014/main" id="{04F02549-07F7-4C9A-96C4-6E0883BC6A19}"/>
                </a:ext>
              </a:extLst>
            </p:cNvPr>
            <p:cNvSpPr txBox="1">
              <a:spLocks noChangeArrowheads="1"/>
            </p:cNvSpPr>
            <p:nvPr/>
          </p:nvSpPr>
          <p:spPr bwMode="auto">
            <a:xfrm>
              <a:off x="1234" y="1400"/>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898" name="Text Box 83">
              <a:extLst>
                <a:ext uri="{FF2B5EF4-FFF2-40B4-BE49-F238E27FC236}">
                  <a16:creationId xmlns:a16="http://schemas.microsoft.com/office/drawing/2014/main" id="{76CB03C1-4D3F-4500-94F3-5BC53E473DC9}"/>
                </a:ext>
              </a:extLst>
            </p:cNvPr>
            <p:cNvSpPr txBox="1">
              <a:spLocks noChangeArrowheads="1"/>
            </p:cNvSpPr>
            <p:nvPr/>
          </p:nvSpPr>
          <p:spPr bwMode="auto">
            <a:xfrm>
              <a:off x="1543" y="1677"/>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899" name="Text Box 84">
              <a:extLst>
                <a:ext uri="{FF2B5EF4-FFF2-40B4-BE49-F238E27FC236}">
                  <a16:creationId xmlns:a16="http://schemas.microsoft.com/office/drawing/2014/main" id="{A50BE05C-2525-433C-AE20-047DAEBABAC0}"/>
                </a:ext>
              </a:extLst>
            </p:cNvPr>
            <p:cNvSpPr txBox="1">
              <a:spLocks noChangeArrowheads="1"/>
            </p:cNvSpPr>
            <p:nvPr/>
          </p:nvSpPr>
          <p:spPr bwMode="auto">
            <a:xfrm>
              <a:off x="2277" y="778"/>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900" name="Text Box 85">
              <a:extLst>
                <a:ext uri="{FF2B5EF4-FFF2-40B4-BE49-F238E27FC236}">
                  <a16:creationId xmlns:a16="http://schemas.microsoft.com/office/drawing/2014/main" id="{4D51E3DE-0F2C-4D8B-89EA-87CC9A76ED35}"/>
                </a:ext>
              </a:extLst>
            </p:cNvPr>
            <p:cNvSpPr txBox="1">
              <a:spLocks noChangeArrowheads="1"/>
            </p:cNvSpPr>
            <p:nvPr/>
          </p:nvSpPr>
          <p:spPr bwMode="auto">
            <a:xfrm>
              <a:off x="3064" y="1418"/>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901" name="Text Box 86">
              <a:extLst>
                <a:ext uri="{FF2B5EF4-FFF2-40B4-BE49-F238E27FC236}">
                  <a16:creationId xmlns:a16="http://schemas.microsoft.com/office/drawing/2014/main" id="{879524F3-4BC3-4493-BF9E-7AA4344A63F1}"/>
                </a:ext>
              </a:extLst>
            </p:cNvPr>
            <p:cNvSpPr txBox="1">
              <a:spLocks noChangeArrowheads="1"/>
            </p:cNvSpPr>
            <p:nvPr/>
          </p:nvSpPr>
          <p:spPr bwMode="auto">
            <a:xfrm>
              <a:off x="2669" y="1101"/>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902" name="Text Box 87">
              <a:extLst>
                <a:ext uri="{FF2B5EF4-FFF2-40B4-BE49-F238E27FC236}">
                  <a16:creationId xmlns:a16="http://schemas.microsoft.com/office/drawing/2014/main" id="{9483CC31-FD1D-4457-8173-70867FA5B191}"/>
                </a:ext>
              </a:extLst>
            </p:cNvPr>
            <p:cNvSpPr txBox="1">
              <a:spLocks noChangeArrowheads="1"/>
            </p:cNvSpPr>
            <p:nvPr/>
          </p:nvSpPr>
          <p:spPr bwMode="auto">
            <a:xfrm>
              <a:off x="2858" y="1696"/>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903" name="Text Box 88">
              <a:extLst>
                <a:ext uri="{FF2B5EF4-FFF2-40B4-BE49-F238E27FC236}">
                  <a16:creationId xmlns:a16="http://schemas.microsoft.com/office/drawing/2014/main" id="{66824628-E980-4DE3-A57C-1F8CA74D2805}"/>
                </a:ext>
              </a:extLst>
            </p:cNvPr>
            <p:cNvSpPr txBox="1">
              <a:spLocks noChangeArrowheads="1"/>
            </p:cNvSpPr>
            <p:nvPr/>
          </p:nvSpPr>
          <p:spPr bwMode="auto">
            <a:xfrm>
              <a:off x="1746" y="2251"/>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904" name="Text Box 89">
              <a:extLst>
                <a:ext uri="{FF2B5EF4-FFF2-40B4-BE49-F238E27FC236}">
                  <a16:creationId xmlns:a16="http://schemas.microsoft.com/office/drawing/2014/main" id="{6CD3C5D4-7E50-4D97-BECB-FE03ABA9F67B}"/>
                </a:ext>
              </a:extLst>
            </p:cNvPr>
            <p:cNvSpPr txBox="1">
              <a:spLocks noChangeArrowheads="1"/>
            </p:cNvSpPr>
            <p:nvPr/>
          </p:nvSpPr>
          <p:spPr bwMode="auto">
            <a:xfrm>
              <a:off x="2277" y="2603"/>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905" name="Text Box 90">
              <a:extLst>
                <a:ext uri="{FF2B5EF4-FFF2-40B4-BE49-F238E27FC236}">
                  <a16:creationId xmlns:a16="http://schemas.microsoft.com/office/drawing/2014/main" id="{9C7ECFD6-BA28-4376-9859-EF06B2B78757}"/>
                </a:ext>
              </a:extLst>
            </p:cNvPr>
            <p:cNvSpPr txBox="1">
              <a:spLocks noChangeArrowheads="1"/>
            </p:cNvSpPr>
            <p:nvPr/>
          </p:nvSpPr>
          <p:spPr bwMode="auto">
            <a:xfrm>
              <a:off x="1370" y="2603"/>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906" name="Text Box 91">
              <a:extLst>
                <a:ext uri="{FF2B5EF4-FFF2-40B4-BE49-F238E27FC236}">
                  <a16:creationId xmlns:a16="http://schemas.microsoft.com/office/drawing/2014/main" id="{9D7D4483-98AF-4433-B131-10E125E6F0EC}"/>
                </a:ext>
              </a:extLst>
            </p:cNvPr>
            <p:cNvSpPr txBox="1">
              <a:spLocks noChangeArrowheads="1"/>
            </p:cNvSpPr>
            <p:nvPr/>
          </p:nvSpPr>
          <p:spPr bwMode="auto">
            <a:xfrm>
              <a:off x="1111" y="2921"/>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907" name="Text Box 92">
              <a:extLst>
                <a:ext uri="{FF2B5EF4-FFF2-40B4-BE49-F238E27FC236}">
                  <a16:creationId xmlns:a16="http://schemas.microsoft.com/office/drawing/2014/main" id="{2E47C669-82CA-4E90-8BC2-4DD3201ED6A1}"/>
                </a:ext>
              </a:extLst>
            </p:cNvPr>
            <p:cNvSpPr txBox="1">
              <a:spLocks noChangeArrowheads="1"/>
            </p:cNvSpPr>
            <p:nvPr/>
          </p:nvSpPr>
          <p:spPr bwMode="auto">
            <a:xfrm>
              <a:off x="1460" y="1071"/>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08" name="Text Box 93">
              <a:extLst>
                <a:ext uri="{FF2B5EF4-FFF2-40B4-BE49-F238E27FC236}">
                  <a16:creationId xmlns:a16="http://schemas.microsoft.com/office/drawing/2014/main" id="{EA9AF5D7-5B63-4079-B8F9-0AEF50AAA7B4}"/>
                </a:ext>
              </a:extLst>
            </p:cNvPr>
            <p:cNvSpPr txBox="1">
              <a:spLocks noChangeArrowheads="1"/>
            </p:cNvSpPr>
            <p:nvPr/>
          </p:nvSpPr>
          <p:spPr bwMode="auto">
            <a:xfrm>
              <a:off x="1732" y="1405"/>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09" name="Text Box 94">
              <a:extLst>
                <a:ext uri="{FF2B5EF4-FFF2-40B4-BE49-F238E27FC236}">
                  <a16:creationId xmlns:a16="http://schemas.microsoft.com/office/drawing/2014/main" id="{644C93EC-BB28-4636-8280-7E82D4B09E47}"/>
                </a:ext>
              </a:extLst>
            </p:cNvPr>
            <p:cNvSpPr txBox="1">
              <a:spLocks noChangeArrowheads="1"/>
            </p:cNvSpPr>
            <p:nvPr/>
          </p:nvSpPr>
          <p:spPr bwMode="auto">
            <a:xfrm>
              <a:off x="2730" y="789"/>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10" name="Text Box 95">
              <a:extLst>
                <a:ext uri="{FF2B5EF4-FFF2-40B4-BE49-F238E27FC236}">
                  <a16:creationId xmlns:a16="http://schemas.microsoft.com/office/drawing/2014/main" id="{E320306F-7491-421D-8C38-5DD01BC579A4}"/>
                </a:ext>
              </a:extLst>
            </p:cNvPr>
            <p:cNvSpPr txBox="1">
              <a:spLocks noChangeArrowheads="1"/>
            </p:cNvSpPr>
            <p:nvPr/>
          </p:nvSpPr>
          <p:spPr bwMode="auto">
            <a:xfrm>
              <a:off x="3139" y="1106"/>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11" name="Text Box 96">
              <a:extLst>
                <a:ext uri="{FF2B5EF4-FFF2-40B4-BE49-F238E27FC236}">
                  <a16:creationId xmlns:a16="http://schemas.microsoft.com/office/drawing/2014/main" id="{1E8C8217-AAAC-4C29-B4F2-50FDF7E89D84}"/>
                </a:ext>
              </a:extLst>
            </p:cNvPr>
            <p:cNvSpPr txBox="1">
              <a:spLocks noChangeArrowheads="1"/>
            </p:cNvSpPr>
            <p:nvPr/>
          </p:nvSpPr>
          <p:spPr bwMode="auto">
            <a:xfrm>
              <a:off x="3501" y="1424"/>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12" name="Text Box 97">
              <a:extLst>
                <a:ext uri="{FF2B5EF4-FFF2-40B4-BE49-F238E27FC236}">
                  <a16:creationId xmlns:a16="http://schemas.microsoft.com/office/drawing/2014/main" id="{9AC9FEC7-FEBD-45EC-9516-B08C5DDB5B17}"/>
                </a:ext>
              </a:extLst>
            </p:cNvPr>
            <p:cNvSpPr txBox="1">
              <a:spLocks noChangeArrowheads="1"/>
            </p:cNvSpPr>
            <p:nvPr/>
          </p:nvSpPr>
          <p:spPr bwMode="auto">
            <a:xfrm>
              <a:off x="1959" y="1680"/>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13" name="Text Box 98">
              <a:extLst>
                <a:ext uri="{FF2B5EF4-FFF2-40B4-BE49-F238E27FC236}">
                  <a16:creationId xmlns:a16="http://schemas.microsoft.com/office/drawing/2014/main" id="{E346EC46-F24B-4459-B361-D4E9E62C1CC4}"/>
                </a:ext>
              </a:extLst>
            </p:cNvPr>
            <p:cNvSpPr txBox="1">
              <a:spLocks noChangeArrowheads="1"/>
            </p:cNvSpPr>
            <p:nvPr/>
          </p:nvSpPr>
          <p:spPr bwMode="auto">
            <a:xfrm>
              <a:off x="3251" y="1698"/>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14" name="Text Box 99">
              <a:extLst>
                <a:ext uri="{FF2B5EF4-FFF2-40B4-BE49-F238E27FC236}">
                  <a16:creationId xmlns:a16="http://schemas.microsoft.com/office/drawing/2014/main" id="{5EA43580-33C9-4373-A6E4-16A699D0D65B}"/>
                </a:ext>
              </a:extLst>
            </p:cNvPr>
            <p:cNvSpPr txBox="1">
              <a:spLocks noChangeArrowheads="1"/>
            </p:cNvSpPr>
            <p:nvPr/>
          </p:nvSpPr>
          <p:spPr bwMode="auto">
            <a:xfrm>
              <a:off x="2328" y="2243"/>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15" name="Text Box 100">
              <a:extLst>
                <a:ext uri="{FF2B5EF4-FFF2-40B4-BE49-F238E27FC236}">
                  <a16:creationId xmlns:a16="http://schemas.microsoft.com/office/drawing/2014/main" id="{C70D187A-3D1B-4DBF-8008-A93BADAC5A5D}"/>
                </a:ext>
              </a:extLst>
            </p:cNvPr>
            <p:cNvSpPr txBox="1">
              <a:spLocks noChangeArrowheads="1"/>
            </p:cNvSpPr>
            <p:nvPr/>
          </p:nvSpPr>
          <p:spPr bwMode="auto">
            <a:xfrm>
              <a:off x="1791" y="2603"/>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16" name="Text Box 101">
              <a:extLst>
                <a:ext uri="{FF2B5EF4-FFF2-40B4-BE49-F238E27FC236}">
                  <a16:creationId xmlns:a16="http://schemas.microsoft.com/office/drawing/2014/main" id="{94B68665-E965-49F9-9E7E-F59ADF8706F0}"/>
                </a:ext>
              </a:extLst>
            </p:cNvPr>
            <p:cNvSpPr txBox="1">
              <a:spLocks noChangeArrowheads="1"/>
            </p:cNvSpPr>
            <p:nvPr/>
          </p:nvSpPr>
          <p:spPr bwMode="auto">
            <a:xfrm>
              <a:off x="2730" y="2603"/>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17" name="Text Box 102">
              <a:extLst>
                <a:ext uri="{FF2B5EF4-FFF2-40B4-BE49-F238E27FC236}">
                  <a16:creationId xmlns:a16="http://schemas.microsoft.com/office/drawing/2014/main" id="{D330ACA8-57CA-4DAB-BAE7-7A8D2E73C59B}"/>
                </a:ext>
              </a:extLst>
            </p:cNvPr>
            <p:cNvSpPr txBox="1">
              <a:spLocks noChangeArrowheads="1"/>
            </p:cNvSpPr>
            <p:nvPr/>
          </p:nvSpPr>
          <p:spPr bwMode="auto">
            <a:xfrm>
              <a:off x="1565" y="2926"/>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grpSp>
      <p:graphicFrame>
        <p:nvGraphicFramePr>
          <p:cNvPr id="95" name="表格 94">
            <a:extLst>
              <a:ext uri="{FF2B5EF4-FFF2-40B4-BE49-F238E27FC236}">
                <a16:creationId xmlns:a16="http://schemas.microsoft.com/office/drawing/2014/main" id="{149B6353-EB8A-4748-A2C5-C5609E0CF591}"/>
              </a:ext>
            </a:extLst>
          </p:cNvPr>
          <p:cNvGraphicFramePr>
            <a:graphicFrameLocks noGrp="1"/>
          </p:cNvGraphicFramePr>
          <p:nvPr>
            <p:extLst>
              <p:ext uri="{D42A27DB-BD31-4B8C-83A1-F6EECF244321}">
                <p14:modId xmlns:p14="http://schemas.microsoft.com/office/powerpoint/2010/main" val="1484933559"/>
              </p:ext>
            </p:extLst>
          </p:nvPr>
        </p:nvGraphicFramePr>
        <p:xfrm>
          <a:off x="1907704" y="621169"/>
          <a:ext cx="6552727" cy="1195269"/>
        </p:xfrm>
        <a:graphic>
          <a:graphicData uri="http://schemas.openxmlformats.org/drawingml/2006/table">
            <a:tbl>
              <a:tblPr firstRow="1" bandRow="1">
                <a:tableStyleId>{5C22544A-7EE6-4342-B048-85BDC9FD1C3A}</a:tableStyleId>
              </a:tblPr>
              <a:tblGrid>
                <a:gridCol w="855257">
                  <a:extLst>
                    <a:ext uri="{9D8B030D-6E8A-4147-A177-3AD203B41FA5}">
                      <a16:colId xmlns:a16="http://schemas.microsoft.com/office/drawing/2014/main" val="981622724"/>
                    </a:ext>
                  </a:extLst>
                </a:gridCol>
                <a:gridCol w="1055887">
                  <a:extLst>
                    <a:ext uri="{9D8B030D-6E8A-4147-A177-3AD203B41FA5}">
                      <a16:colId xmlns:a16="http://schemas.microsoft.com/office/drawing/2014/main" val="2803313919"/>
                    </a:ext>
                  </a:extLst>
                </a:gridCol>
                <a:gridCol w="967924">
                  <a:extLst>
                    <a:ext uri="{9D8B030D-6E8A-4147-A177-3AD203B41FA5}">
                      <a16:colId xmlns:a16="http://schemas.microsoft.com/office/drawing/2014/main" val="1500687247"/>
                    </a:ext>
                  </a:extLst>
                </a:gridCol>
                <a:gridCol w="1278761">
                  <a:extLst>
                    <a:ext uri="{9D8B030D-6E8A-4147-A177-3AD203B41FA5}">
                      <a16:colId xmlns:a16="http://schemas.microsoft.com/office/drawing/2014/main" val="154550741"/>
                    </a:ext>
                  </a:extLst>
                </a:gridCol>
                <a:gridCol w="1050264">
                  <a:extLst>
                    <a:ext uri="{9D8B030D-6E8A-4147-A177-3AD203B41FA5}">
                      <a16:colId xmlns:a16="http://schemas.microsoft.com/office/drawing/2014/main" val="476858988"/>
                    </a:ext>
                  </a:extLst>
                </a:gridCol>
                <a:gridCol w="1344634">
                  <a:extLst>
                    <a:ext uri="{9D8B030D-6E8A-4147-A177-3AD203B41FA5}">
                      <a16:colId xmlns:a16="http://schemas.microsoft.com/office/drawing/2014/main" val="4096752376"/>
                    </a:ext>
                  </a:extLst>
                </a:gridCol>
              </a:tblGrid>
              <a:tr h="398423">
                <a:tc>
                  <a:txBody>
                    <a:bodyPr/>
                    <a:lstStyle/>
                    <a:p>
                      <a:r>
                        <a:rPr lang="zh-CN" altLang="en-US" sz="2000" dirty="0">
                          <a:solidFill>
                            <a:schemeClr val="tx1"/>
                          </a:solidFill>
                          <a:latin typeface="+mn-ea"/>
                          <a:ea typeface="+mn-ea"/>
                        </a:rPr>
                        <a:t>分数</a:t>
                      </a:r>
                      <a:r>
                        <a:rPr lang="en-US" altLang="zh-CN" sz="2000" dirty="0">
                          <a:solidFill>
                            <a:schemeClr val="tx1"/>
                          </a:solidFill>
                          <a:latin typeface="+mn-ea"/>
                          <a:ea typeface="+mn-ea"/>
                        </a:rPr>
                        <a:t>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chemeClr val="tx1"/>
                          </a:solidFill>
                          <a:latin typeface="+mn-lt"/>
                          <a:ea typeface="+mn-ea"/>
                        </a:rPr>
                        <a:t>0~59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mn-lt"/>
                          <a:ea typeface="+mn-ea"/>
                        </a:rPr>
                        <a:t>60~69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mn-lt"/>
                          <a:ea typeface="+mn-ea"/>
                        </a:rPr>
                        <a:t>70~79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mn-lt"/>
                          <a:ea typeface="+mn-ea"/>
                        </a:rPr>
                        <a:t>80~89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mn-lt"/>
                          <a:ea typeface="+mn-ea"/>
                        </a:rPr>
                        <a:t>90~100</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8759756"/>
                  </a:ext>
                </a:extLst>
              </a:tr>
              <a:tr h="398423">
                <a:tc>
                  <a:txBody>
                    <a:bodyPr/>
                    <a:lstStyle/>
                    <a:p>
                      <a:r>
                        <a:rPr lang="zh-CN" altLang="en-US" sz="2000" b="1" dirty="0">
                          <a:solidFill>
                            <a:schemeClr val="tx1"/>
                          </a:solidFill>
                          <a:latin typeface="+mn-ea"/>
                          <a:ea typeface="+mn-ea"/>
                        </a:rPr>
                        <a:t>等级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Fail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Pass</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General</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Good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t>Excellent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5587224"/>
                  </a:ext>
                </a:extLst>
              </a:tr>
              <a:tr h="398423">
                <a:tc>
                  <a:txBody>
                    <a:bodyPr/>
                    <a:lstStyle/>
                    <a:p>
                      <a:r>
                        <a:rPr lang="zh-CN" altLang="en-US" sz="2000" b="1" dirty="0">
                          <a:solidFill>
                            <a:schemeClr val="tx1"/>
                          </a:solidFill>
                          <a:latin typeface="+mn-ea"/>
                          <a:ea typeface="+mn-ea"/>
                        </a:rPr>
                        <a:t>概率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mn-lt"/>
                          <a:ea typeface="+mn-ea"/>
                        </a:rPr>
                        <a:t>0.05</a:t>
                      </a:r>
                      <a:endParaRPr lang="zh-CN" altLang="en-US" sz="2000" b="1"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mn-lt"/>
                          <a:ea typeface="+mn-ea"/>
                        </a:rPr>
                        <a:t>0.15</a:t>
                      </a:r>
                      <a:endParaRPr lang="zh-CN" altLang="en-US" sz="2000" b="1"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mn-lt"/>
                          <a:ea typeface="+mn-ea"/>
                        </a:rPr>
                        <a:t>0.40</a:t>
                      </a:r>
                      <a:endParaRPr lang="zh-CN" altLang="en-US" sz="2000" b="1"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mn-lt"/>
                          <a:ea typeface="+mn-ea"/>
                        </a:rPr>
                        <a:t>0.30</a:t>
                      </a:r>
                      <a:endParaRPr lang="zh-CN" altLang="en-US" sz="2000" b="1"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mn-lt"/>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888308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F24BC2C6-1329-4B27-AF52-B37859DB6D68}"/>
              </a:ext>
            </a:extLst>
          </p:cNvPr>
          <p:cNvSpPr txBox="1">
            <a:spLocks noChangeArrowheads="1"/>
          </p:cNvSpPr>
          <p:nvPr/>
        </p:nvSpPr>
        <p:spPr bwMode="auto">
          <a:xfrm>
            <a:off x="425916" y="620688"/>
            <a:ext cx="601829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C00000"/>
                </a:solidFill>
              </a:rPr>
              <a:t>哈夫曼树应用</a:t>
            </a:r>
            <a:r>
              <a:rPr lang="en-US" altLang="zh-CN" b="1" dirty="0">
                <a:solidFill>
                  <a:srgbClr val="C00000"/>
                </a:solidFill>
              </a:rPr>
              <a:t>—</a:t>
            </a:r>
            <a:r>
              <a:rPr lang="zh-CN" altLang="en-US" b="1" dirty="0">
                <a:solidFill>
                  <a:srgbClr val="C00000"/>
                </a:solidFill>
              </a:rPr>
              <a:t>最优编码（</a:t>
            </a:r>
            <a:r>
              <a:rPr lang="en-US" altLang="zh-CN" b="1" dirty="0">
                <a:solidFill>
                  <a:srgbClr val="C00000"/>
                </a:solidFill>
              </a:rPr>
              <a:t>Huffman</a:t>
            </a:r>
            <a:r>
              <a:rPr lang="zh-CN" altLang="en-US" b="1" dirty="0">
                <a:solidFill>
                  <a:srgbClr val="C00000"/>
                </a:solidFill>
              </a:rPr>
              <a:t>编码）</a:t>
            </a:r>
          </a:p>
        </p:txBody>
      </p:sp>
      <p:sp>
        <p:nvSpPr>
          <p:cNvPr id="68611" name="Text Box 3">
            <a:extLst>
              <a:ext uri="{FF2B5EF4-FFF2-40B4-BE49-F238E27FC236}">
                <a16:creationId xmlns:a16="http://schemas.microsoft.com/office/drawing/2014/main" id="{782F399C-289C-4184-A39F-4527A123E9E4}"/>
              </a:ext>
            </a:extLst>
          </p:cNvPr>
          <p:cNvSpPr txBox="1">
            <a:spLocks noChangeArrowheads="1"/>
          </p:cNvSpPr>
          <p:nvPr/>
        </p:nvSpPr>
        <p:spPr bwMode="auto">
          <a:xfrm>
            <a:off x="313433" y="1197124"/>
            <a:ext cx="200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CC"/>
                </a:solidFill>
              </a:rPr>
              <a:t>问题的提出：</a:t>
            </a:r>
          </a:p>
        </p:txBody>
      </p:sp>
      <p:grpSp>
        <p:nvGrpSpPr>
          <p:cNvPr id="68612" name="Group 12">
            <a:extLst>
              <a:ext uri="{FF2B5EF4-FFF2-40B4-BE49-F238E27FC236}">
                <a16:creationId xmlns:a16="http://schemas.microsoft.com/office/drawing/2014/main" id="{63582F8C-9C97-434F-9046-97C09A150665}"/>
              </a:ext>
            </a:extLst>
          </p:cNvPr>
          <p:cNvGrpSpPr>
            <a:grpSpLocks/>
          </p:cNvGrpSpPr>
          <p:nvPr/>
        </p:nvGrpSpPr>
        <p:grpSpPr bwMode="auto">
          <a:xfrm>
            <a:off x="621408" y="5234136"/>
            <a:ext cx="7038975" cy="1219200"/>
            <a:chOff x="903" y="816"/>
            <a:chExt cx="4434" cy="768"/>
          </a:xfrm>
        </p:grpSpPr>
        <p:grpSp>
          <p:nvGrpSpPr>
            <p:cNvPr id="124935" name="Group 7">
              <a:extLst>
                <a:ext uri="{FF2B5EF4-FFF2-40B4-BE49-F238E27FC236}">
                  <a16:creationId xmlns:a16="http://schemas.microsoft.com/office/drawing/2014/main" id="{71BADDC1-12B3-498C-A124-6DC6AFC02EEA}"/>
                </a:ext>
              </a:extLst>
            </p:cNvPr>
            <p:cNvGrpSpPr>
              <a:grpSpLocks/>
            </p:cNvGrpSpPr>
            <p:nvPr/>
          </p:nvGrpSpPr>
          <p:grpSpPr bwMode="auto">
            <a:xfrm>
              <a:off x="903" y="816"/>
              <a:ext cx="2691" cy="702"/>
              <a:chOff x="894" y="816"/>
              <a:chExt cx="2691" cy="702"/>
            </a:xfrm>
          </p:grpSpPr>
          <p:sp>
            <p:nvSpPr>
              <p:cNvPr id="124939" name="Text Box 4">
                <a:extLst>
                  <a:ext uri="{FF2B5EF4-FFF2-40B4-BE49-F238E27FC236}">
                    <a16:creationId xmlns:a16="http://schemas.microsoft.com/office/drawing/2014/main" id="{14946468-2EF6-4228-A78D-6DDD088D77C8}"/>
                  </a:ext>
                </a:extLst>
              </p:cNvPr>
              <p:cNvSpPr txBox="1">
                <a:spLocks noChangeArrowheads="1"/>
              </p:cNvSpPr>
              <p:nvPr/>
            </p:nvSpPr>
            <p:spPr bwMode="auto">
              <a:xfrm>
                <a:off x="894" y="1069"/>
                <a:ext cx="16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编码（如电报码）</a:t>
                </a:r>
              </a:p>
            </p:txBody>
          </p:sp>
          <p:sp>
            <p:nvSpPr>
              <p:cNvPr id="124940" name="Text Box 5">
                <a:extLst>
                  <a:ext uri="{FF2B5EF4-FFF2-40B4-BE49-F238E27FC236}">
                    <a16:creationId xmlns:a16="http://schemas.microsoft.com/office/drawing/2014/main" id="{143BEFD8-3ABE-4EC7-BD55-9811BD0666A9}"/>
                  </a:ext>
                </a:extLst>
              </p:cNvPr>
              <p:cNvSpPr txBox="1">
                <a:spLocks noChangeArrowheads="1"/>
              </p:cNvSpPr>
              <p:nvPr/>
            </p:nvSpPr>
            <p:spPr bwMode="auto">
              <a:xfrm>
                <a:off x="2511" y="816"/>
                <a:ext cx="1074"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b="1"/>
                  <a:t>等长编码</a:t>
                </a:r>
              </a:p>
              <a:p>
                <a:pPr eaLnBrk="1" hangingPunct="1">
                  <a:lnSpc>
                    <a:spcPct val="140000"/>
                  </a:lnSpc>
                </a:pPr>
                <a:r>
                  <a:rPr lang="zh-CN" altLang="en-US" b="1"/>
                  <a:t>不等长编码</a:t>
                </a:r>
              </a:p>
            </p:txBody>
          </p:sp>
          <p:sp>
            <p:nvSpPr>
              <p:cNvPr id="124941" name="AutoShape 6">
                <a:extLst>
                  <a:ext uri="{FF2B5EF4-FFF2-40B4-BE49-F238E27FC236}">
                    <a16:creationId xmlns:a16="http://schemas.microsoft.com/office/drawing/2014/main" id="{F9AC49EE-531C-49B1-9E82-376878900EEE}"/>
                  </a:ext>
                </a:extLst>
              </p:cNvPr>
              <p:cNvSpPr>
                <a:spLocks/>
              </p:cNvSpPr>
              <p:nvPr/>
            </p:nvSpPr>
            <p:spPr bwMode="auto">
              <a:xfrm>
                <a:off x="2448" y="1072"/>
                <a:ext cx="96" cy="288"/>
              </a:xfrm>
              <a:prstGeom prst="lef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24936" name="Text Box 8">
              <a:extLst>
                <a:ext uri="{FF2B5EF4-FFF2-40B4-BE49-F238E27FC236}">
                  <a16:creationId xmlns:a16="http://schemas.microsoft.com/office/drawing/2014/main" id="{BA3EACEE-3631-4ECA-A81A-8841CEEA8A4C}"/>
                </a:ext>
              </a:extLst>
            </p:cNvPr>
            <p:cNvSpPr txBox="1">
              <a:spLocks noChangeArrowheads="1"/>
            </p:cNvSpPr>
            <p:nvPr/>
          </p:nvSpPr>
          <p:spPr bwMode="auto">
            <a:xfrm>
              <a:off x="3792" y="1085"/>
              <a:ext cx="5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特点</a:t>
              </a:r>
              <a:r>
                <a:rPr lang="en-US" altLang="zh-CN" b="1"/>
                <a:t>:</a:t>
              </a:r>
            </a:p>
          </p:txBody>
        </p:sp>
        <p:sp>
          <p:nvSpPr>
            <p:cNvPr id="124937" name="Text Box 10">
              <a:extLst>
                <a:ext uri="{FF2B5EF4-FFF2-40B4-BE49-F238E27FC236}">
                  <a16:creationId xmlns:a16="http://schemas.microsoft.com/office/drawing/2014/main" id="{ADE3496C-D364-4C6D-85EC-29D333999BB3}"/>
                </a:ext>
              </a:extLst>
            </p:cNvPr>
            <p:cNvSpPr txBox="1">
              <a:spLocks noChangeArrowheads="1"/>
            </p:cNvSpPr>
            <p:nvPr/>
          </p:nvSpPr>
          <p:spPr bwMode="auto">
            <a:xfrm>
              <a:off x="4455" y="836"/>
              <a:ext cx="88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编码长度</a:t>
              </a:r>
            </a:p>
            <a:p>
              <a:pPr eaLnBrk="1" hangingPunct="1"/>
              <a:r>
                <a:rPr lang="zh-CN" altLang="en-US" b="1"/>
                <a:t>译码速度</a:t>
              </a:r>
            </a:p>
            <a:p>
              <a:pPr eaLnBrk="1" hangingPunct="1"/>
              <a:r>
                <a:rPr lang="zh-CN" altLang="en-US" b="1"/>
                <a:t>传输速度</a:t>
              </a:r>
            </a:p>
          </p:txBody>
        </p:sp>
        <p:sp>
          <p:nvSpPr>
            <p:cNvPr id="124938" name="AutoShape 11">
              <a:extLst>
                <a:ext uri="{FF2B5EF4-FFF2-40B4-BE49-F238E27FC236}">
                  <a16:creationId xmlns:a16="http://schemas.microsoft.com/office/drawing/2014/main" id="{E85DAF1F-5EC6-4989-BA30-B62DDEDACCCE}"/>
                </a:ext>
              </a:extLst>
            </p:cNvPr>
            <p:cNvSpPr>
              <a:spLocks/>
            </p:cNvSpPr>
            <p:nvPr/>
          </p:nvSpPr>
          <p:spPr bwMode="auto">
            <a:xfrm>
              <a:off x="4416" y="976"/>
              <a:ext cx="48" cy="480"/>
            </a:xfrm>
            <a:prstGeom prst="leftBrace">
              <a:avLst>
                <a:gd name="adj1" fmla="val 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pic>
        <p:nvPicPr>
          <p:cNvPr id="49" name="Picture 2">
            <a:extLst>
              <a:ext uri="{FF2B5EF4-FFF2-40B4-BE49-F238E27FC236}">
                <a16:creationId xmlns:a16="http://schemas.microsoft.com/office/drawing/2014/main" id="{767D0A9F-482A-4BF3-9F5E-65AC7EE61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758" y="1219349"/>
            <a:ext cx="619125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Box 1">
            <a:extLst>
              <a:ext uri="{FF2B5EF4-FFF2-40B4-BE49-F238E27FC236}">
                <a16:creationId xmlns:a16="http://schemas.microsoft.com/office/drawing/2014/main" id="{8E931F08-237D-4ACE-99B0-83A9B687A85C}"/>
              </a:ext>
            </a:extLst>
          </p:cNvPr>
          <p:cNvSpPr txBox="1">
            <a:spLocks noChangeArrowheads="1"/>
          </p:cNvSpPr>
          <p:nvPr/>
        </p:nvSpPr>
        <p:spPr bwMode="auto">
          <a:xfrm>
            <a:off x="478533" y="2154386"/>
            <a:ext cx="14319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哈 </a:t>
            </a:r>
            <a:r>
              <a:rPr lang="en-US" altLang="zh-CN" sz="1800"/>
              <a:t>2594</a:t>
            </a:r>
          </a:p>
          <a:p>
            <a:r>
              <a:rPr lang="zh-CN" altLang="en-US"/>
              <a:t>尔 </a:t>
            </a:r>
            <a:r>
              <a:rPr lang="en-US" altLang="zh-CN" sz="1800"/>
              <a:t>2291</a:t>
            </a:r>
          </a:p>
          <a:p>
            <a:r>
              <a:rPr lang="zh-CN" altLang="en-US"/>
              <a:t>滨 </a:t>
            </a:r>
            <a:r>
              <a:rPr lang="en-US" altLang="zh-CN" sz="1800"/>
              <a:t>1785</a:t>
            </a:r>
          </a:p>
          <a:p>
            <a:r>
              <a:rPr lang="zh-CN" altLang="en-US"/>
              <a:t>工 </a:t>
            </a:r>
            <a:r>
              <a:rPr lang="en-US" altLang="zh-CN" sz="1800"/>
              <a:t>2504</a:t>
            </a:r>
          </a:p>
          <a:p>
            <a:r>
              <a:rPr lang="zh-CN" altLang="en-US"/>
              <a:t>业 </a:t>
            </a:r>
            <a:r>
              <a:rPr lang="en-US" altLang="zh-CN" sz="1800"/>
              <a:t>5024</a:t>
            </a:r>
          </a:p>
          <a:p>
            <a:r>
              <a:rPr lang="zh-CN" altLang="en-US"/>
              <a:t>大 </a:t>
            </a:r>
            <a:r>
              <a:rPr lang="en-US" altLang="zh-CN" sz="1800"/>
              <a:t>2083</a:t>
            </a:r>
          </a:p>
          <a:p>
            <a:r>
              <a:rPr lang="zh-CN" altLang="en-US"/>
              <a:t>学 </a:t>
            </a:r>
            <a:r>
              <a:rPr lang="en-US" altLang="zh-CN" sz="1800"/>
              <a:t>4907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794FDFC-8D73-43B5-9C62-8E59247964E9}"/>
              </a:ext>
            </a:extLst>
          </p:cNvPr>
          <p:cNvSpPr txBox="1"/>
          <p:nvPr/>
        </p:nvSpPr>
        <p:spPr>
          <a:xfrm>
            <a:off x="251520" y="691359"/>
            <a:ext cx="8640960" cy="830997"/>
          </a:xfrm>
          <a:prstGeom prst="rect">
            <a:avLst/>
          </a:prstGeom>
          <a:noFill/>
        </p:spPr>
        <p:txBody>
          <a:bodyPr wrap="square" rtlCol="0">
            <a:spAutoFit/>
          </a:bodyPr>
          <a:lstStyle/>
          <a:p>
            <a:r>
              <a:rPr lang="zh-CN" altLang="en-US" b="1" dirty="0">
                <a:latin typeface="+mn-lt"/>
                <a:ea typeface="+mn-ea"/>
              </a:rPr>
              <a:t>哈夫曼树可用来选择字符的最佳编码，实现字符编码平均长度最短的字符编码。</a:t>
            </a:r>
          </a:p>
        </p:txBody>
      </p:sp>
      <p:graphicFrame>
        <p:nvGraphicFramePr>
          <p:cNvPr id="3" name="表格 2">
            <a:extLst>
              <a:ext uri="{FF2B5EF4-FFF2-40B4-BE49-F238E27FC236}">
                <a16:creationId xmlns:a16="http://schemas.microsoft.com/office/drawing/2014/main" id="{392F4CF6-5505-4AAE-9ADA-B077E8A8B51A}"/>
              </a:ext>
            </a:extLst>
          </p:cNvPr>
          <p:cNvGraphicFramePr>
            <a:graphicFrameLocks noGrp="1"/>
          </p:cNvGraphicFramePr>
          <p:nvPr>
            <p:extLst>
              <p:ext uri="{D42A27DB-BD31-4B8C-83A1-F6EECF244321}">
                <p14:modId xmlns:p14="http://schemas.microsoft.com/office/powerpoint/2010/main" val="574065344"/>
              </p:ext>
            </p:extLst>
          </p:nvPr>
        </p:nvGraphicFramePr>
        <p:xfrm>
          <a:off x="951592" y="3356992"/>
          <a:ext cx="4520408" cy="2773680"/>
        </p:xfrm>
        <a:graphic>
          <a:graphicData uri="http://schemas.openxmlformats.org/drawingml/2006/table">
            <a:tbl>
              <a:tblPr firstRow="1" bandRow="1">
                <a:tableStyleId>{5C22544A-7EE6-4342-B048-85BDC9FD1C3A}</a:tableStyleId>
              </a:tblPr>
              <a:tblGrid>
                <a:gridCol w="1130102">
                  <a:extLst>
                    <a:ext uri="{9D8B030D-6E8A-4147-A177-3AD203B41FA5}">
                      <a16:colId xmlns:a16="http://schemas.microsoft.com/office/drawing/2014/main" val="633536337"/>
                    </a:ext>
                  </a:extLst>
                </a:gridCol>
                <a:gridCol w="1130102">
                  <a:extLst>
                    <a:ext uri="{9D8B030D-6E8A-4147-A177-3AD203B41FA5}">
                      <a16:colId xmlns:a16="http://schemas.microsoft.com/office/drawing/2014/main" val="1596291638"/>
                    </a:ext>
                  </a:extLst>
                </a:gridCol>
                <a:gridCol w="1130102">
                  <a:extLst>
                    <a:ext uri="{9D8B030D-6E8A-4147-A177-3AD203B41FA5}">
                      <a16:colId xmlns:a16="http://schemas.microsoft.com/office/drawing/2014/main" val="1055534577"/>
                    </a:ext>
                  </a:extLst>
                </a:gridCol>
                <a:gridCol w="1130102">
                  <a:extLst>
                    <a:ext uri="{9D8B030D-6E8A-4147-A177-3AD203B41FA5}">
                      <a16:colId xmlns:a16="http://schemas.microsoft.com/office/drawing/2014/main" val="434188530"/>
                    </a:ext>
                  </a:extLst>
                </a:gridCol>
              </a:tblGrid>
              <a:tr h="370840">
                <a:tc gridSpan="4">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表</a:t>
                      </a: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3-3 </a:t>
                      </a: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两种编码</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4378655"/>
                  </a:ext>
                </a:extLst>
              </a:tr>
              <a:tr h="370840">
                <a:tc>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字符</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概率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code1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code2</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3311043"/>
                  </a:ext>
                </a:extLst>
              </a:tr>
              <a:tr h="11836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a</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0.12</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25346"/>
                  </a:ext>
                </a:extLst>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b</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0.40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2688145"/>
                  </a:ext>
                </a:extLst>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0.15</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399673"/>
                  </a:ext>
                </a:extLst>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d</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0.08</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2651468"/>
                  </a:ext>
                </a:extLst>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e</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0.25</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100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0024684"/>
                  </a:ext>
                </a:extLst>
              </a:tr>
            </a:tbl>
          </a:graphicData>
        </a:graphic>
      </p:graphicFrame>
      <p:sp>
        <p:nvSpPr>
          <p:cNvPr id="6" name="文本框 5">
            <a:extLst>
              <a:ext uri="{FF2B5EF4-FFF2-40B4-BE49-F238E27FC236}">
                <a16:creationId xmlns:a16="http://schemas.microsoft.com/office/drawing/2014/main" id="{429D801E-F2B4-44D5-A04F-233C66F60FC6}"/>
              </a:ext>
            </a:extLst>
          </p:cNvPr>
          <p:cNvSpPr txBox="1"/>
          <p:nvPr/>
        </p:nvSpPr>
        <p:spPr>
          <a:xfrm>
            <a:off x="251520" y="1556004"/>
            <a:ext cx="8712968" cy="1569660"/>
          </a:xfrm>
          <a:prstGeom prst="rect">
            <a:avLst/>
          </a:prstGeom>
          <a:noFill/>
        </p:spPr>
        <p:txBody>
          <a:bodyPr wrap="square" rtlCol="0">
            <a:spAutoFit/>
          </a:bodyPr>
          <a:lstStyle/>
          <a:p>
            <a:pPr algn="just"/>
            <a:r>
              <a:rPr lang="zh-CN" altLang="en-US" b="1" dirty="0">
                <a:latin typeface="+mn-lt"/>
                <a:ea typeface="+mn-ea"/>
              </a:rPr>
              <a:t>例如：消息由</a:t>
            </a:r>
            <a:r>
              <a:rPr lang="en-US" altLang="zh-CN" b="1" dirty="0">
                <a:latin typeface="+mn-lt"/>
                <a:ea typeface="+mn-ea"/>
              </a:rPr>
              <a:t>(a</a:t>
            </a:r>
            <a:r>
              <a:rPr lang="zh-CN" altLang="en-US" b="1" dirty="0">
                <a:latin typeface="+mn-lt"/>
                <a:ea typeface="+mn-ea"/>
              </a:rPr>
              <a:t>、</a:t>
            </a:r>
            <a:r>
              <a:rPr lang="en-US" altLang="zh-CN" b="1" dirty="0">
                <a:latin typeface="+mn-lt"/>
                <a:ea typeface="+mn-ea"/>
              </a:rPr>
              <a:t>b</a:t>
            </a:r>
            <a:r>
              <a:rPr lang="zh-CN" altLang="en-US" b="1" dirty="0">
                <a:latin typeface="+mn-lt"/>
                <a:ea typeface="+mn-ea"/>
              </a:rPr>
              <a:t>、</a:t>
            </a:r>
            <a:r>
              <a:rPr lang="en-US" altLang="zh-CN" b="1" dirty="0">
                <a:latin typeface="+mn-lt"/>
                <a:ea typeface="+mn-ea"/>
              </a:rPr>
              <a:t>c</a:t>
            </a:r>
            <a:r>
              <a:rPr lang="zh-CN" altLang="en-US" b="1" dirty="0">
                <a:latin typeface="+mn-lt"/>
                <a:ea typeface="+mn-ea"/>
              </a:rPr>
              <a:t>、</a:t>
            </a:r>
            <a:r>
              <a:rPr lang="en-US" altLang="zh-CN" b="1" dirty="0">
                <a:latin typeface="+mn-lt"/>
                <a:ea typeface="+mn-ea"/>
              </a:rPr>
              <a:t>d</a:t>
            </a:r>
            <a:r>
              <a:rPr lang="zh-CN" altLang="en-US" b="1" dirty="0">
                <a:latin typeface="+mn-lt"/>
                <a:ea typeface="+mn-ea"/>
              </a:rPr>
              <a:t>、</a:t>
            </a:r>
            <a:r>
              <a:rPr lang="en-US" altLang="zh-CN" b="1" dirty="0">
                <a:latin typeface="+mn-lt"/>
                <a:ea typeface="+mn-ea"/>
              </a:rPr>
              <a:t>e)5</a:t>
            </a:r>
            <a:r>
              <a:rPr lang="zh-CN" altLang="en-US" b="1" dirty="0">
                <a:latin typeface="+mn-lt"/>
                <a:ea typeface="+mn-ea"/>
              </a:rPr>
              <a:t>个字符组成，已知各字符出现的概率分别为</a:t>
            </a:r>
            <a:r>
              <a:rPr lang="en-US" altLang="zh-CN" b="1" dirty="0">
                <a:latin typeface="+mn-lt"/>
                <a:ea typeface="+mn-ea"/>
              </a:rPr>
              <a:t>(0.12</a:t>
            </a:r>
            <a:r>
              <a:rPr lang="zh-CN" altLang="en-US" b="1" dirty="0">
                <a:latin typeface="+mn-lt"/>
                <a:ea typeface="+mn-ea"/>
              </a:rPr>
              <a:t>、</a:t>
            </a:r>
            <a:r>
              <a:rPr lang="en-US" altLang="zh-CN" b="1" dirty="0">
                <a:latin typeface="+mn-lt"/>
                <a:ea typeface="+mn-ea"/>
              </a:rPr>
              <a:t>0.40</a:t>
            </a:r>
            <a:r>
              <a:rPr lang="zh-CN" altLang="en-US" b="1" dirty="0">
                <a:latin typeface="+mn-lt"/>
                <a:ea typeface="+mn-ea"/>
              </a:rPr>
              <a:t>、</a:t>
            </a:r>
            <a:r>
              <a:rPr lang="en-US" altLang="zh-CN" b="1" dirty="0">
                <a:latin typeface="+mn-lt"/>
                <a:ea typeface="+mn-ea"/>
              </a:rPr>
              <a:t>0.15</a:t>
            </a:r>
            <a:r>
              <a:rPr lang="zh-CN" altLang="en-US" b="1" dirty="0">
                <a:latin typeface="+mn-lt"/>
                <a:ea typeface="+mn-ea"/>
              </a:rPr>
              <a:t>、</a:t>
            </a:r>
            <a:r>
              <a:rPr lang="en-US" altLang="zh-CN" b="1" dirty="0">
                <a:latin typeface="+mn-lt"/>
                <a:ea typeface="+mn-ea"/>
              </a:rPr>
              <a:t>0.08</a:t>
            </a:r>
            <a:r>
              <a:rPr lang="zh-CN" altLang="en-US" b="1" dirty="0">
                <a:latin typeface="+mn-lt"/>
                <a:ea typeface="+mn-ea"/>
              </a:rPr>
              <a:t>、</a:t>
            </a:r>
            <a:r>
              <a:rPr lang="en-US" altLang="zh-CN" b="1" dirty="0">
                <a:latin typeface="+mn-lt"/>
                <a:ea typeface="+mn-ea"/>
              </a:rPr>
              <a:t>0.25)</a:t>
            </a:r>
            <a:r>
              <a:rPr lang="zh-CN" altLang="en-US" b="1" dirty="0">
                <a:latin typeface="+mn-lt"/>
                <a:ea typeface="+mn-ea"/>
              </a:rPr>
              <a:t>。</a:t>
            </a:r>
            <a:endParaRPr lang="en-US" altLang="zh-CN" b="1" dirty="0">
              <a:latin typeface="+mn-lt"/>
              <a:ea typeface="+mn-ea"/>
            </a:endParaRPr>
          </a:p>
          <a:p>
            <a:pPr algn="just"/>
            <a:r>
              <a:rPr lang="en-US" altLang="zh-CN" b="1" dirty="0">
                <a:latin typeface="+mn-lt"/>
                <a:ea typeface="+mn-ea"/>
              </a:rPr>
              <a:t>      </a:t>
            </a:r>
            <a:r>
              <a:rPr lang="zh-CN" altLang="en-US" b="1" dirty="0">
                <a:latin typeface="+mn-lt"/>
                <a:ea typeface="+mn-ea"/>
              </a:rPr>
              <a:t>现用一个二进制数字串对每个字符进行编码，使任意一个字符的编码不会是任何其他字符编码的前缀，满足“前缀性”。</a:t>
            </a:r>
          </a:p>
        </p:txBody>
      </p:sp>
      <p:sp>
        <p:nvSpPr>
          <p:cNvPr id="7" name="文本框 6">
            <a:extLst>
              <a:ext uri="{FF2B5EF4-FFF2-40B4-BE49-F238E27FC236}">
                <a16:creationId xmlns:a16="http://schemas.microsoft.com/office/drawing/2014/main" id="{9E5AAFB5-F9B1-4499-9604-232068DB1CCC}"/>
              </a:ext>
            </a:extLst>
          </p:cNvPr>
          <p:cNvSpPr txBox="1"/>
          <p:nvPr/>
        </p:nvSpPr>
        <p:spPr>
          <a:xfrm>
            <a:off x="5942250" y="3812150"/>
            <a:ext cx="2662198" cy="1938992"/>
          </a:xfrm>
          <a:prstGeom prst="rect">
            <a:avLst/>
          </a:prstGeom>
          <a:noFill/>
        </p:spPr>
        <p:txBody>
          <a:bodyPr wrap="square" rtlCol="0">
            <a:spAutoFit/>
          </a:bodyPr>
          <a:lstStyle/>
          <a:p>
            <a:r>
              <a:rPr lang="zh-CN" altLang="en-US" sz="2000" b="1" dirty="0">
                <a:latin typeface="+mn-lt"/>
                <a:ea typeface="+mn-ea"/>
                <a:cs typeface="Times New Roman" panose="02020603050405020304" pitchFamily="18" charset="0"/>
              </a:rPr>
              <a:t>例如：</a:t>
            </a:r>
            <a:endParaRPr lang="en-US" altLang="zh-CN" sz="2000"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二进制串</a:t>
            </a:r>
            <a:r>
              <a:rPr lang="en-US" altLang="zh-CN" sz="2000" b="1" dirty="0">
                <a:latin typeface="+mn-lt"/>
                <a:ea typeface="+mn-ea"/>
                <a:cs typeface="Times New Roman" panose="02020603050405020304" pitchFamily="18" charset="0"/>
              </a:rPr>
              <a:t>001010011</a:t>
            </a:r>
          </a:p>
          <a:p>
            <a:r>
              <a:rPr lang="zh-CN" altLang="en-US" sz="2000" b="1" dirty="0">
                <a:latin typeface="+mn-lt"/>
                <a:ea typeface="+mn-ea"/>
                <a:cs typeface="Times New Roman" panose="02020603050405020304" pitchFamily="18" charset="0"/>
              </a:rPr>
              <a:t>按</a:t>
            </a:r>
            <a:r>
              <a:rPr lang="en-US" altLang="zh-CN" sz="2000" b="1" dirty="0">
                <a:latin typeface="+mn-lt"/>
                <a:ea typeface="+mn-ea"/>
                <a:cs typeface="Times New Roman" panose="02020603050405020304" pitchFamily="18" charset="0"/>
              </a:rPr>
              <a:t>code1</a:t>
            </a:r>
            <a:r>
              <a:rPr lang="zh-CN" altLang="en-US" sz="2000" b="1" dirty="0">
                <a:latin typeface="+mn-lt"/>
                <a:ea typeface="+mn-ea"/>
                <a:cs typeface="Times New Roman" panose="02020603050405020304" pitchFamily="18" charset="0"/>
              </a:rPr>
              <a:t>编码：</a:t>
            </a:r>
            <a:r>
              <a:rPr lang="en-US" altLang="zh-CN" sz="2000" b="1" dirty="0" err="1">
                <a:latin typeface="+mn-lt"/>
                <a:ea typeface="+mn-ea"/>
                <a:cs typeface="Times New Roman" panose="02020603050405020304" pitchFamily="18" charset="0"/>
              </a:rPr>
              <a:t>bcd</a:t>
            </a:r>
            <a:endParaRPr lang="en-US" altLang="zh-CN" sz="2000" b="1" dirty="0">
              <a:latin typeface="+mn-lt"/>
              <a:ea typeface="+mn-ea"/>
              <a:cs typeface="Times New Roman" panose="02020603050405020304" pitchFamily="18" charset="0"/>
            </a:endParaRPr>
          </a:p>
          <a:p>
            <a:endParaRPr lang="en-US" altLang="zh-CN" sz="2000"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二进制串</a:t>
            </a:r>
            <a:r>
              <a:rPr lang="en-US" altLang="zh-CN" sz="2000" b="1" dirty="0">
                <a:latin typeface="+mn-lt"/>
                <a:ea typeface="+mn-ea"/>
                <a:cs typeface="Times New Roman" panose="02020603050405020304" pitchFamily="18" charset="0"/>
              </a:rPr>
              <a:t>1101001</a:t>
            </a:r>
          </a:p>
          <a:p>
            <a:r>
              <a:rPr lang="zh-CN" altLang="en-US" sz="2000" b="1" dirty="0">
                <a:latin typeface="+mn-lt"/>
                <a:ea typeface="+mn-ea"/>
                <a:cs typeface="Times New Roman" panose="02020603050405020304" pitchFamily="18" charset="0"/>
              </a:rPr>
              <a:t>按</a:t>
            </a:r>
            <a:r>
              <a:rPr lang="en-US" altLang="zh-CN" sz="2000" b="1" dirty="0">
                <a:latin typeface="+mn-lt"/>
                <a:ea typeface="+mn-ea"/>
                <a:cs typeface="Times New Roman" panose="02020603050405020304" pitchFamily="18" charset="0"/>
              </a:rPr>
              <a:t>code2</a:t>
            </a:r>
            <a:r>
              <a:rPr lang="zh-CN" altLang="en-US" sz="2000" b="1" dirty="0">
                <a:latin typeface="+mn-lt"/>
                <a:ea typeface="+mn-ea"/>
                <a:cs typeface="Times New Roman" panose="02020603050405020304" pitchFamily="18" charset="0"/>
              </a:rPr>
              <a:t>编码：</a:t>
            </a:r>
            <a:r>
              <a:rPr lang="en-US" altLang="zh-CN" sz="2000" b="1" dirty="0" err="1">
                <a:latin typeface="+mn-lt"/>
                <a:ea typeface="+mn-ea"/>
                <a:cs typeface="Times New Roman" panose="02020603050405020304" pitchFamily="18" charset="0"/>
              </a:rPr>
              <a:t>bcd</a:t>
            </a:r>
            <a:endParaRPr lang="zh-CN" altLang="en-US" sz="2000" b="1"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1897056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直接连接符 87">
            <a:extLst>
              <a:ext uri="{FF2B5EF4-FFF2-40B4-BE49-F238E27FC236}">
                <a16:creationId xmlns:a16="http://schemas.microsoft.com/office/drawing/2014/main" id="{D2BA5B2B-20EF-4FB1-A9AF-637FFBC6DFAB}"/>
              </a:ext>
            </a:extLst>
          </p:cNvPr>
          <p:cNvCxnSpPr>
            <a:cxnSpLocks/>
            <a:stCxn id="77" idx="5"/>
            <a:endCxn id="87" idx="0"/>
          </p:cNvCxnSpPr>
          <p:nvPr/>
        </p:nvCxnSpPr>
        <p:spPr>
          <a:xfrm>
            <a:off x="6078376" y="2216473"/>
            <a:ext cx="1013624" cy="1077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3D828341-CDE3-4F1D-A1B8-4E0057D36C8D}"/>
              </a:ext>
            </a:extLst>
          </p:cNvPr>
          <p:cNvCxnSpPr>
            <a:cxnSpLocks/>
            <a:stCxn id="6" idx="3"/>
            <a:endCxn id="15" idx="0"/>
          </p:cNvCxnSpPr>
          <p:nvPr/>
        </p:nvCxnSpPr>
        <p:spPr>
          <a:xfrm flipH="1">
            <a:off x="2729016" y="2713717"/>
            <a:ext cx="326164" cy="940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25E4728-5529-45E5-BB93-4DAECB560FD2}"/>
              </a:ext>
            </a:extLst>
          </p:cNvPr>
          <p:cNvCxnSpPr>
            <a:cxnSpLocks/>
            <a:stCxn id="5" idx="3"/>
            <a:endCxn id="11" idx="7"/>
          </p:cNvCxnSpPr>
          <p:nvPr/>
        </p:nvCxnSpPr>
        <p:spPr>
          <a:xfrm flipH="1">
            <a:off x="1183820" y="2202251"/>
            <a:ext cx="1262670" cy="1464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8E15825F-D85C-41BE-B682-9374E59F8178}"/>
              </a:ext>
            </a:extLst>
          </p:cNvPr>
          <p:cNvSpPr txBox="1"/>
          <p:nvPr/>
        </p:nvSpPr>
        <p:spPr>
          <a:xfrm>
            <a:off x="476853" y="563196"/>
            <a:ext cx="8127595" cy="1569660"/>
          </a:xfrm>
          <a:prstGeom prst="rect">
            <a:avLst/>
          </a:prstGeom>
          <a:noFill/>
        </p:spPr>
        <p:txBody>
          <a:bodyPr wrap="square" rtlCol="0">
            <a:spAutoFit/>
          </a:bodyPr>
          <a:lstStyle/>
          <a:p>
            <a:r>
              <a:rPr lang="zh-CN" altLang="en-US" b="1" dirty="0">
                <a:latin typeface="+mn-lt"/>
                <a:ea typeface="+mn-ea"/>
              </a:rPr>
              <a:t>将前缀编码看成是二叉树中的路径。</a:t>
            </a:r>
            <a:endParaRPr lang="en-US" altLang="zh-CN" b="1" dirty="0">
              <a:latin typeface="+mn-lt"/>
              <a:ea typeface="+mn-ea"/>
            </a:endParaRPr>
          </a:p>
          <a:p>
            <a:r>
              <a:rPr lang="zh-CN" altLang="en-US" b="1" dirty="0">
                <a:latin typeface="+mn-lt"/>
                <a:ea typeface="+mn-ea"/>
              </a:rPr>
              <a:t>每个结点的左分支附以</a:t>
            </a:r>
            <a:r>
              <a:rPr lang="en-US" altLang="zh-CN" b="1" dirty="0">
                <a:latin typeface="+mn-lt"/>
                <a:ea typeface="+mn-ea"/>
              </a:rPr>
              <a:t>0</a:t>
            </a:r>
            <a:r>
              <a:rPr lang="zh-CN" altLang="en-US" b="1" dirty="0">
                <a:latin typeface="+mn-lt"/>
                <a:ea typeface="+mn-ea"/>
              </a:rPr>
              <a:t>，右分支附以</a:t>
            </a:r>
            <a:r>
              <a:rPr lang="en-US" altLang="zh-CN" b="1" dirty="0">
                <a:latin typeface="+mn-lt"/>
                <a:ea typeface="+mn-ea"/>
              </a:rPr>
              <a:t>1</a:t>
            </a:r>
            <a:r>
              <a:rPr lang="zh-CN" altLang="en-US" b="1" dirty="0">
                <a:latin typeface="+mn-lt"/>
                <a:ea typeface="+mn-ea"/>
              </a:rPr>
              <a:t>，将字符作为叶结点的标号。从根结点到叶结点的路径上的</a:t>
            </a:r>
            <a:r>
              <a:rPr lang="en-US" altLang="zh-CN" b="1" dirty="0">
                <a:latin typeface="+mn-lt"/>
                <a:ea typeface="+mn-ea"/>
              </a:rPr>
              <a:t>0</a:t>
            </a:r>
            <a:r>
              <a:rPr lang="zh-CN" altLang="en-US" b="1" dirty="0">
                <a:latin typeface="+mn-lt"/>
                <a:ea typeface="+mn-ea"/>
              </a:rPr>
              <a:t>或</a:t>
            </a:r>
            <a:r>
              <a:rPr lang="en-US" altLang="zh-CN" b="1" dirty="0">
                <a:latin typeface="+mn-lt"/>
                <a:ea typeface="+mn-ea"/>
              </a:rPr>
              <a:t>1</a:t>
            </a:r>
            <a:r>
              <a:rPr lang="zh-CN" altLang="en-US" b="1" dirty="0">
                <a:latin typeface="+mn-lt"/>
                <a:ea typeface="+mn-ea"/>
              </a:rPr>
              <a:t>构成的序列就是相应字符的编码。</a:t>
            </a:r>
          </a:p>
        </p:txBody>
      </p:sp>
      <p:sp>
        <p:nvSpPr>
          <p:cNvPr id="5" name="椭圆 4">
            <a:extLst>
              <a:ext uri="{FF2B5EF4-FFF2-40B4-BE49-F238E27FC236}">
                <a16:creationId xmlns:a16="http://schemas.microsoft.com/office/drawing/2014/main" id="{3CD80930-5D2C-4811-8BAF-F32ACB35B853}"/>
              </a:ext>
            </a:extLst>
          </p:cNvPr>
          <p:cNvSpPr/>
          <p:nvPr/>
        </p:nvSpPr>
        <p:spPr>
          <a:xfrm>
            <a:off x="2433310" y="2125431"/>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椭圆 5">
            <a:extLst>
              <a:ext uri="{FF2B5EF4-FFF2-40B4-BE49-F238E27FC236}">
                <a16:creationId xmlns:a16="http://schemas.microsoft.com/office/drawing/2014/main" id="{F3F48B30-8BE5-42F8-98CA-0D37BE393D1B}"/>
              </a:ext>
            </a:extLst>
          </p:cNvPr>
          <p:cNvSpPr/>
          <p:nvPr/>
        </p:nvSpPr>
        <p:spPr>
          <a:xfrm>
            <a:off x="3042000" y="2636897"/>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 name="椭圆 6">
            <a:extLst>
              <a:ext uri="{FF2B5EF4-FFF2-40B4-BE49-F238E27FC236}">
                <a16:creationId xmlns:a16="http://schemas.microsoft.com/office/drawing/2014/main" id="{6055B1A5-1074-4009-9F02-3554F81D0879}"/>
              </a:ext>
            </a:extLst>
          </p:cNvPr>
          <p:cNvSpPr/>
          <p:nvPr/>
        </p:nvSpPr>
        <p:spPr>
          <a:xfrm>
            <a:off x="1962000" y="2681897"/>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 name="椭圆 7">
            <a:extLst>
              <a:ext uri="{FF2B5EF4-FFF2-40B4-BE49-F238E27FC236}">
                <a16:creationId xmlns:a16="http://schemas.microsoft.com/office/drawing/2014/main" id="{D842D0EC-2E4E-41F6-AFED-FBF36F5589F2}"/>
              </a:ext>
            </a:extLst>
          </p:cNvPr>
          <p:cNvSpPr/>
          <p:nvPr/>
        </p:nvSpPr>
        <p:spPr>
          <a:xfrm>
            <a:off x="1602000" y="311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9" name="椭圆 8">
            <a:extLst>
              <a:ext uri="{FF2B5EF4-FFF2-40B4-BE49-F238E27FC236}">
                <a16:creationId xmlns:a16="http://schemas.microsoft.com/office/drawing/2014/main" id="{BA357378-6981-4EC7-AFC8-F989FB5C7FF3}"/>
              </a:ext>
            </a:extLst>
          </p:cNvPr>
          <p:cNvSpPr/>
          <p:nvPr/>
        </p:nvSpPr>
        <p:spPr>
          <a:xfrm>
            <a:off x="2207927" y="3125726"/>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 name="椭圆 9">
            <a:extLst>
              <a:ext uri="{FF2B5EF4-FFF2-40B4-BE49-F238E27FC236}">
                <a16:creationId xmlns:a16="http://schemas.microsoft.com/office/drawing/2014/main" id="{3E2D76AD-34C7-4F80-9511-74DFDAAF4E03}"/>
              </a:ext>
            </a:extLst>
          </p:cNvPr>
          <p:cNvSpPr/>
          <p:nvPr/>
        </p:nvSpPr>
        <p:spPr>
          <a:xfrm>
            <a:off x="2862000" y="3080726"/>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 name="椭圆 10">
            <a:extLst>
              <a:ext uri="{FF2B5EF4-FFF2-40B4-BE49-F238E27FC236}">
                <a16:creationId xmlns:a16="http://schemas.microsoft.com/office/drawing/2014/main" id="{A783EC24-D5F1-438F-B327-E6F514CCE1BC}"/>
              </a:ext>
            </a:extLst>
          </p:cNvPr>
          <p:cNvSpPr/>
          <p:nvPr/>
        </p:nvSpPr>
        <p:spPr>
          <a:xfrm>
            <a:off x="1107000" y="365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 name="椭圆 11">
            <a:extLst>
              <a:ext uri="{FF2B5EF4-FFF2-40B4-BE49-F238E27FC236}">
                <a16:creationId xmlns:a16="http://schemas.microsoft.com/office/drawing/2014/main" id="{C8D7AE3A-8A3E-41A4-84C7-3DE50681EF53}"/>
              </a:ext>
            </a:extLst>
          </p:cNvPr>
          <p:cNvSpPr/>
          <p:nvPr/>
        </p:nvSpPr>
        <p:spPr>
          <a:xfrm>
            <a:off x="1874793" y="3649438"/>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3" name="椭圆 12">
            <a:extLst>
              <a:ext uri="{FF2B5EF4-FFF2-40B4-BE49-F238E27FC236}">
                <a16:creationId xmlns:a16="http://schemas.microsoft.com/office/drawing/2014/main" id="{9B1704F7-794A-4025-BFD0-140DE7950EAA}"/>
              </a:ext>
            </a:extLst>
          </p:cNvPr>
          <p:cNvSpPr/>
          <p:nvPr/>
        </p:nvSpPr>
        <p:spPr>
          <a:xfrm>
            <a:off x="2457000" y="365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4" name="椭圆 13">
            <a:extLst>
              <a:ext uri="{FF2B5EF4-FFF2-40B4-BE49-F238E27FC236}">
                <a16:creationId xmlns:a16="http://schemas.microsoft.com/office/drawing/2014/main" id="{5C7A0C28-F50A-40CC-94CE-6D2D14F1FCDF}"/>
              </a:ext>
            </a:extLst>
          </p:cNvPr>
          <p:cNvSpPr/>
          <p:nvPr/>
        </p:nvSpPr>
        <p:spPr>
          <a:xfrm>
            <a:off x="2052000" y="365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5" name="椭圆 14">
            <a:extLst>
              <a:ext uri="{FF2B5EF4-FFF2-40B4-BE49-F238E27FC236}">
                <a16:creationId xmlns:a16="http://schemas.microsoft.com/office/drawing/2014/main" id="{20D6C801-AFFC-42E7-A5FD-F43C2AD0DABA}"/>
              </a:ext>
            </a:extLst>
          </p:cNvPr>
          <p:cNvSpPr/>
          <p:nvPr/>
        </p:nvSpPr>
        <p:spPr>
          <a:xfrm>
            <a:off x="2684016" y="365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26" name="直接连接符 25">
            <a:extLst>
              <a:ext uri="{FF2B5EF4-FFF2-40B4-BE49-F238E27FC236}">
                <a16:creationId xmlns:a16="http://schemas.microsoft.com/office/drawing/2014/main" id="{AE6B935E-29E9-42D8-ADCC-927F2CEF7DCD}"/>
              </a:ext>
            </a:extLst>
          </p:cNvPr>
          <p:cNvCxnSpPr>
            <a:cxnSpLocks/>
            <a:stCxn id="5" idx="5"/>
            <a:endCxn id="6" idx="1"/>
          </p:cNvCxnSpPr>
          <p:nvPr/>
        </p:nvCxnSpPr>
        <p:spPr>
          <a:xfrm>
            <a:off x="2510130" y="2202251"/>
            <a:ext cx="545050" cy="4478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810538AE-D2B2-425A-A3CC-B23D1196180F}"/>
              </a:ext>
            </a:extLst>
          </p:cNvPr>
          <p:cNvCxnSpPr>
            <a:cxnSpLocks/>
            <a:stCxn id="7" idx="5"/>
            <a:endCxn id="9" idx="0"/>
          </p:cNvCxnSpPr>
          <p:nvPr/>
        </p:nvCxnSpPr>
        <p:spPr>
          <a:xfrm>
            <a:off x="2038820" y="2758717"/>
            <a:ext cx="214107" cy="367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F6EE9BE9-59B8-421A-8B25-A4BEF9AC0BC3}"/>
              </a:ext>
            </a:extLst>
          </p:cNvPr>
          <p:cNvCxnSpPr>
            <a:cxnSpLocks/>
            <a:endCxn id="14" idx="0"/>
          </p:cNvCxnSpPr>
          <p:nvPr/>
        </p:nvCxnSpPr>
        <p:spPr>
          <a:xfrm flipH="1">
            <a:off x="2097000" y="3215726"/>
            <a:ext cx="124108" cy="438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C5BDB161-AC4D-43B0-B7C7-DD5AFE0D93DC}"/>
              </a:ext>
            </a:extLst>
          </p:cNvPr>
          <p:cNvCxnSpPr>
            <a:stCxn id="9" idx="4"/>
            <a:endCxn id="13" idx="1"/>
          </p:cNvCxnSpPr>
          <p:nvPr/>
        </p:nvCxnSpPr>
        <p:spPr>
          <a:xfrm>
            <a:off x="2252927" y="3215726"/>
            <a:ext cx="217253" cy="451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5FA0F3E0-FA98-4CB6-AF57-9DA1ED2B098D}"/>
              </a:ext>
            </a:extLst>
          </p:cNvPr>
          <p:cNvCxnSpPr>
            <a:cxnSpLocks/>
            <a:stCxn id="8" idx="4"/>
            <a:endCxn id="12" idx="1"/>
          </p:cNvCxnSpPr>
          <p:nvPr/>
        </p:nvCxnSpPr>
        <p:spPr>
          <a:xfrm>
            <a:off x="1647000" y="3204000"/>
            <a:ext cx="240973" cy="458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71B289BB-54E4-4584-876E-34E8D945A5DF}"/>
              </a:ext>
            </a:extLst>
          </p:cNvPr>
          <p:cNvSpPr/>
          <p:nvPr/>
        </p:nvSpPr>
        <p:spPr>
          <a:xfrm>
            <a:off x="939871" y="3689668"/>
            <a:ext cx="1980029" cy="400110"/>
          </a:xfrm>
          <a:prstGeom prst="rect">
            <a:avLst/>
          </a:prstGeom>
        </p:spPr>
        <p:txBody>
          <a:bodyPr wrap="none">
            <a:spAutoFit/>
          </a:bodyPr>
          <a:lstStyle/>
          <a:p>
            <a:r>
              <a:rPr lang="en-US" altLang="zh-CN" sz="2000" b="1" dirty="0">
                <a:latin typeface="+mn-lt"/>
                <a:ea typeface="+mn-ea"/>
                <a:cs typeface="Times New Roman" panose="02020603050405020304" pitchFamily="18" charset="0"/>
              </a:rPr>
              <a:t>a           b c    d  e</a:t>
            </a:r>
            <a:endParaRPr lang="zh-CN" altLang="en-US" sz="2000" b="1" dirty="0">
              <a:latin typeface="+mn-lt"/>
              <a:ea typeface="+mn-ea"/>
              <a:cs typeface="Times New Roman" panose="02020603050405020304" pitchFamily="18" charset="0"/>
            </a:endParaRPr>
          </a:p>
        </p:txBody>
      </p:sp>
      <p:sp>
        <p:nvSpPr>
          <p:cNvPr id="58" name="文本框 57">
            <a:extLst>
              <a:ext uri="{FF2B5EF4-FFF2-40B4-BE49-F238E27FC236}">
                <a16:creationId xmlns:a16="http://schemas.microsoft.com/office/drawing/2014/main" id="{11C143A1-F46D-4FB8-99C0-857D9A586425}"/>
              </a:ext>
            </a:extLst>
          </p:cNvPr>
          <p:cNvSpPr txBox="1"/>
          <p:nvPr/>
        </p:nvSpPr>
        <p:spPr>
          <a:xfrm>
            <a:off x="1972590" y="2165961"/>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59" name="文本框 58">
            <a:extLst>
              <a:ext uri="{FF2B5EF4-FFF2-40B4-BE49-F238E27FC236}">
                <a16:creationId xmlns:a16="http://schemas.microsoft.com/office/drawing/2014/main" id="{5222764E-C4D6-4D05-9336-95CBC957BDAB}"/>
              </a:ext>
            </a:extLst>
          </p:cNvPr>
          <p:cNvSpPr txBox="1"/>
          <p:nvPr/>
        </p:nvSpPr>
        <p:spPr>
          <a:xfrm>
            <a:off x="1647000" y="3121596"/>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60" name="文本框 59">
            <a:extLst>
              <a:ext uri="{FF2B5EF4-FFF2-40B4-BE49-F238E27FC236}">
                <a16:creationId xmlns:a16="http://schemas.microsoft.com/office/drawing/2014/main" id="{041C9EA7-8368-4150-A417-7FAD414A17E3}"/>
              </a:ext>
            </a:extLst>
          </p:cNvPr>
          <p:cNvSpPr txBox="1"/>
          <p:nvPr/>
        </p:nvSpPr>
        <p:spPr>
          <a:xfrm>
            <a:off x="1557000" y="2713890"/>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61" name="文本框 60">
            <a:extLst>
              <a:ext uri="{FF2B5EF4-FFF2-40B4-BE49-F238E27FC236}">
                <a16:creationId xmlns:a16="http://schemas.microsoft.com/office/drawing/2014/main" id="{7D0983EF-7F89-4342-8B10-8C7036BD87D0}"/>
              </a:ext>
            </a:extLst>
          </p:cNvPr>
          <p:cNvSpPr txBox="1"/>
          <p:nvPr/>
        </p:nvSpPr>
        <p:spPr>
          <a:xfrm>
            <a:off x="2699327" y="2138611"/>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62" name="文本框 61">
            <a:extLst>
              <a:ext uri="{FF2B5EF4-FFF2-40B4-BE49-F238E27FC236}">
                <a16:creationId xmlns:a16="http://schemas.microsoft.com/office/drawing/2014/main" id="{8243D22F-1E33-42AE-B4CC-0CE8E6F51690}"/>
              </a:ext>
            </a:extLst>
          </p:cNvPr>
          <p:cNvSpPr txBox="1"/>
          <p:nvPr/>
        </p:nvSpPr>
        <p:spPr>
          <a:xfrm>
            <a:off x="1145441" y="3163890"/>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63" name="文本框 62">
            <a:extLst>
              <a:ext uri="{FF2B5EF4-FFF2-40B4-BE49-F238E27FC236}">
                <a16:creationId xmlns:a16="http://schemas.microsoft.com/office/drawing/2014/main" id="{16673592-48E8-498C-8A70-69D69D813F64}"/>
              </a:ext>
            </a:extLst>
          </p:cNvPr>
          <p:cNvSpPr txBox="1"/>
          <p:nvPr/>
        </p:nvSpPr>
        <p:spPr>
          <a:xfrm>
            <a:off x="2285984" y="3131097"/>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64" name="文本框 63">
            <a:extLst>
              <a:ext uri="{FF2B5EF4-FFF2-40B4-BE49-F238E27FC236}">
                <a16:creationId xmlns:a16="http://schemas.microsoft.com/office/drawing/2014/main" id="{AF882615-D6B5-4C00-96CF-B2DF036E3FFB}"/>
              </a:ext>
            </a:extLst>
          </p:cNvPr>
          <p:cNvSpPr txBox="1"/>
          <p:nvPr/>
        </p:nvSpPr>
        <p:spPr>
          <a:xfrm>
            <a:off x="2594094" y="3125726"/>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65" name="文本框 64">
            <a:extLst>
              <a:ext uri="{FF2B5EF4-FFF2-40B4-BE49-F238E27FC236}">
                <a16:creationId xmlns:a16="http://schemas.microsoft.com/office/drawing/2014/main" id="{D2B33A19-59CF-4E65-9633-4A3E941D77D6}"/>
              </a:ext>
            </a:extLst>
          </p:cNvPr>
          <p:cNvSpPr txBox="1"/>
          <p:nvPr/>
        </p:nvSpPr>
        <p:spPr>
          <a:xfrm>
            <a:off x="2092421" y="2676165"/>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66" name="文本框 65">
            <a:extLst>
              <a:ext uri="{FF2B5EF4-FFF2-40B4-BE49-F238E27FC236}">
                <a16:creationId xmlns:a16="http://schemas.microsoft.com/office/drawing/2014/main" id="{FC57CFD2-02EB-40F7-9B75-27A20BE3851F}"/>
              </a:ext>
            </a:extLst>
          </p:cNvPr>
          <p:cNvSpPr txBox="1"/>
          <p:nvPr/>
        </p:nvSpPr>
        <p:spPr>
          <a:xfrm>
            <a:off x="1941962" y="3145863"/>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70" name="文本框 69">
            <a:extLst>
              <a:ext uri="{FF2B5EF4-FFF2-40B4-BE49-F238E27FC236}">
                <a16:creationId xmlns:a16="http://schemas.microsoft.com/office/drawing/2014/main" id="{704BCC88-C3BA-49C8-A242-F3C94A5197E5}"/>
              </a:ext>
            </a:extLst>
          </p:cNvPr>
          <p:cNvSpPr txBox="1"/>
          <p:nvPr/>
        </p:nvSpPr>
        <p:spPr>
          <a:xfrm>
            <a:off x="2774094" y="2668890"/>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74" name="文本框 73">
            <a:extLst>
              <a:ext uri="{FF2B5EF4-FFF2-40B4-BE49-F238E27FC236}">
                <a16:creationId xmlns:a16="http://schemas.microsoft.com/office/drawing/2014/main" id="{6A447093-6AE0-40BB-8145-EE6492F3466D}"/>
              </a:ext>
            </a:extLst>
          </p:cNvPr>
          <p:cNvSpPr txBox="1"/>
          <p:nvPr/>
        </p:nvSpPr>
        <p:spPr>
          <a:xfrm>
            <a:off x="1313598" y="4228709"/>
            <a:ext cx="1968658" cy="400110"/>
          </a:xfrm>
          <a:prstGeom prst="rect">
            <a:avLst/>
          </a:prstGeom>
          <a:noFill/>
        </p:spPr>
        <p:txBody>
          <a:bodyPr wrap="square" rtlCol="0">
            <a:spAutoFit/>
          </a:bodyPr>
          <a:lstStyle/>
          <a:p>
            <a:pPr algn="ctr"/>
            <a:r>
              <a:rPr lang="en-US" altLang="zh-CN" sz="2000" b="1" dirty="0">
                <a:latin typeface="+mn-lt"/>
                <a:ea typeface="+mn-ea"/>
                <a:cs typeface="Times New Roman" panose="02020603050405020304" pitchFamily="18" charset="0"/>
              </a:rPr>
              <a:t>code1</a:t>
            </a:r>
            <a:r>
              <a:rPr lang="zh-CN" altLang="en-US" sz="2000" b="1" dirty="0">
                <a:latin typeface="+mn-lt"/>
                <a:ea typeface="+mn-ea"/>
                <a:cs typeface="Times New Roman" panose="02020603050405020304" pitchFamily="18" charset="0"/>
              </a:rPr>
              <a:t>的二叉树</a:t>
            </a:r>
          </a:p>
        </p:txBody>
      </p:sp>
      <p:cxnSp>
        <p:nvCxnSpPr>
          <p:cNvPr id="75" name="直接连接符 74">
            <a:extLst>
              <a:ext uri="{FF2B5EF4-FFF2-40B4-BE49-F238E27FC236}">
                <a16:creationId xmlns:a16="http://schemas.microsoft.com/office/drawing/2014/main" id="{D96B27DE-9B4E-43B6-AC10-3AC4C3FC3351}"/>
              </a:ext>
            </a:extLst>
          </p:cNvPr>
          <p:cNvCxnSpPr>
            <a:cxnSpLocks/>
            <a:stCxn id="78" idx="3"/>
            <a:endCxn id="82" idx="0"/>
          </p:cNvCxnSpPr>
          <p:nvPr/>
        </p:nvCxnSpPr>
        <p:spPr>
          <a:xfrm flipH="1">
            <a:off x="6417000" y="2806840"/>
            <a:ext cx="148180" cy="487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73BB29E8-9E64-410F-B678-1DA69BA4E9F3}"/>
              </a:ext>
            </a:extLst>
          </p:cNvPr>
          <p:cNvCxnSpPr>
            <a:cxnSpLocks/>
            <a:stCxn id="77" idx="3"/>
            <a:endCxn id="83" idx="7"/>
          </p:cNvCxnSpPr>
          <p:nvPr/>
        </p:nvCxnSpPr>
        <p:spPr>
          <a:xfrm flipH="1">
            <a:off x="4752066" y="2216473"/>
            <a:ext cx="1262670" cy="1464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椭圆 76">
            <a:extLst>
              <a:ext uri="{FF2B5EF4-FFF2-40B4-BE49-F238E27FC236}">
                <a16:creationId xmlns:a16="http://schemas.microsoft.com/office/drawing/2014/main" id="{6A0C66D6-B921-4FA3-902D-82AA49532681}"/>
              </a:ext>
            </a:extLst>
          </p:cNvPr>
          <p:cNvSpPr/>
          <p:nvPr/>
        </p:nvSpPr>
        <p:spPr>
          <a:xfrm>
            <a:off x="6001556" y="2139653"/>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椭圆 77">
            <a:extLst>
              <a:ext uri="{FF2B5EF4-FFF2-40B4-BE49-F238E27FC236}">
                <a16:creationId xmlns:a16="http://schemas.microsoft.com/office/drawing/2014/main" id="{6FF4951B-A064-4F6E-BAA8-8257C9BFA936}"/>
              </a:ext>
            </a:extLst>
          </p:cNvPr>
          <p:cNvSpPr/>
          <p:nvPr/>
        </p:nvSpPr>
        <p:spPr>
          <a:xfrm>
            <a:off x="6552000" y="273002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椭圆 78">
            <a:extLst>
              <a:ext uri="{FF2B5EF4-FFF2-40B4-BE49-F238E27FC236}">
                <a16:creationId xmlns:a16="http://schemas.microsoft.com/office/drawing/2014/main" id="{2FAFC48A-D997-4C11-A4AB-C246C833CD00}"/>
              </a:ext>
            </a:extLst>
          </p:cNvPr>
          <p:cNvSpPr/>
          <p:nvPr/>
        </p:nvSpPr>
        <p:spPr>
          <a:xfrm>
            <a:off x="5530246" y="2696119"/>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椭圆 79">
            <a:extLst>
              <a:ext uri="{FF2B5EF4-FFF2-40B4-BE49-F238E27FC236}">
                <a16:creationId xmlns:a16="http://schemas.microsoft.com/office/drawing/2014/main" id="{4FADFEFB-A41C-47EF-8CC8-F42D16A0AF9F}"/>
              </a:ext>
            </a:extLst>
          </p:cNvPr>
          <p:cNvSpPr/>
          <p:nvPr/>
        </p:nvSpPr>
        <p:spPr>
          <a:xfrm>
            <a:off x="5170246" y="3128222"/>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1" name="椭圆 80">
            <a:extLst>
              <a:ext uri="{FF2B5EF4-FFF2-40B4-BE49-F238E27FC236}">
                <a16:creationId xmlns:a16="http://schemas.microsoft.com/office/drawing/2014/main" id="{D08C4D1F-1163-4A16-BF11-665502AF50A2}"/>
              </a:ext>
            </a:extLst>
          </p:cNvPr>
          <p:cNvSpPr/>
          <p:nvPr/>
        </p:nvSpPr>
        <p:spPr>
          <a:xfrm>
            <a:off x="5776173" y="329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2" name="椭圆 81">
            <a:extLst>
              <a:ext uri="{FF2B5EF4-FFF2-40B4-BE49-F238E27FC236}">
                <a16:creationId xmlns:a16="http://schemas.microsoft.com/office/drawing/2014/main" id="{AC3F2FDD-1D9D-414E-869D-0ADAB59BB74F}"/>
              </a:ext>
            </a:extLst>
          </p:cNvPr>
          <p:cNvSpPr/>
          <p:nvPr/>
        </p:nvSpPr>
        <p:spPr>
          <a:xfrm>
            <a:off x="6372000" y="329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3" name="椭圆 82">
            <a:extLst>
              <a:ext uri="{FF2B5EF4-FFF2-40B4-BE49-F238E27FC236}">
                <a16:creationId xmlns:a16="http://schemas.microsoft.com/office/drawing/2014/main" id="{DB364EC2-C5A7-4A40-AA85-B98AFED754DD}"/>
              </a:ext>
            </a:extLst>
          </p:cNvPr>
          <p:cNvSpPr/>
          <p:nvPr/>
        </p:nvSpPr>
        <p:spPr>
          <a:xfrm>
            <a:off x="4675246" y="3668222"/>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4" name="椭圆 83">
            <a:extLst>
              <a:ext uri="{FF2B5EF4-FFF2-40B4-BE49-F238E27FC236}">
                <a16:creationId xmlns:a16="http://schemas.microsoft.com/office/drawing/2014/main" id="{C131B7E2-5C1B-4AA6-A0AF-B96BECB6FB42}"/>
              </a:ext>
            </a:extLst>
          </p:cNvPr>
          <p:cNvSpPr/>
          <p:nvPr/>
        </p:nvSpPr>
        <p:spPr>
          <a:xfrm>
            <a:off x="5443039" y="366366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7" name="椭圆 86">
            <a:extLst>
              <a:ext uri="{FF2B5EF4-FFF2-40B4-BE49-F238E27FC236}">
                <a16:creationId xmlns:a16="http://schemas.microsoft.com/office/drawing/2014/main" id="{EFAE1E75-9896-42E7-963A-DF2B96BB65C4}"/>
              </a:ext>
            </a:extLst>
          </p:cNvPr>
          <p:cNvSpPr/>
          <p:nvPr/>
        </p:nvSpPr>
        <p:spPr>
          <a:xfrm>
            <a:off x="7047000" y="329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89" name="直接连接符 88">
            <a:extLst>
              <a:ext uri="{FF2B5EF4-FFF2-40B4-BE49-F238E27FC236}">
                <a16:creationId xmlns:a16="http://schemas.microsoft.com/office/drawing/2014/main" id="{F0F232F4-3FD2-4386-95A9-BEA1DBEF9629}"/>
              </a:ext>
            </a:extLst>
          </p:cNvPr>
          <p:cNvCxnSpPr>
            <a:cxnSpLocks/>
            <a:stCxn id="79" idx="5"/>
            <a:endCxn id="81" idx="0"/>
          </p:cNvCxnSpPr>
          <p:nvPr/>
        </p:nvCxnSpPr>
        <p:spPr>
          <a:xfrm>
            <a:off x="5607066" y="2772939"/>
            <a:ext cx="214107" cy="521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EBA87FB8-35F6-42F3-AD39-1BE0F0CAC808}"/>
              </a:ext>
            </a:extLst>
          </p:cNvPr>
          <p:cNvCxnSpPr>
            <a:cxnSpLocks/>
            <a:stCxn id="80" idx="4"/>
            <a:endCxn id="84" idx="1"/>
          </p:cNvCxnSpPr>
          <p:nvPr/>
        </p:nvCxnSpPr>
        <p:spPr>
          <a:xfrm>
            <a:off x="5215246" y="3218222"/>
            <a:ext cx="240973" cy="458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矩形 92">
            <a:extLst>
              <a:ext uri="{FF2B5EF4-FFF2-40B4-BE49-F238E27FC236}">
                <a16:creationId xmlns:a16="http://schemas.microsoft.com/office/drawing/2014/main" id="{5E7AB11A-88C6-4663-AEFF-C446353B8156}"/>
              </a:ext>
            </a:extLst>
          </p:cNvPr>
          <p:cNvSpPr/>
          <p:nvPr/>
        </p:nvSpPr>
        <p:spPr>
          <a:xfrm>
            <a:off x="4516932" y="3689668"/>
            <a:ext cx="1160895" cy="400110"/>
          </a:xfrm>
          <a:prstGeom prst="rect">
            <a:avLst/>
          </a:prstGeom>
        </p:spPr>
        <p:txBody>
          <a:bodyPr wrap="none">
            <a:spAutoFit/>
          </a:bodyPr>
          <a:lstStyle/>
          <a:p>
            <a:r>
              <a:rPr lang="en-US" altLang="zh-CN" sz="2000" b="1" dirty="0">
                <a:latin typeface="+mn-lt"/>
                <a:ea typeface="+mn-ea"/>
                <a:cs typeface="Times New Roman" panose="02020603050405020304" pitchFamily="18" charset="0"/>
              </a:rPr>
              <a:t>a          d </a:t>
            </a:r>
            <a:endParaRPr lang="zh-CN" altLang="en-US" sz="2000" b="1" dirty="0">
              <a:latin typeface="+mn-lt"/>
              <a:ea typeface="+mn-ea"/>
              <a:cs typeface="Times New Roman" panose="02020603050405020304" pitchFamily="18" charset="0"/>
            </a:endParaRPr>
          </a:p>
        </p:txBody>
      </p:sp>
      <p:sp>
        <p:nvSpPr>
          <p:cNvPr id="94" name="文本框 93">
            <a:extLst>
              <a:ext uri="{FF2B5EF4-FFF2-40B4-BE49-F238E27FC236}">
                <a16:creationId xmlns:a16="http://schemas.microsoft.com/office/drawing/2014/main" id="{33C37543-72E0-4809-9649-A6DABD6693F4}"/>
              </a:ext>
            </a:extLst>
          </p:cNvPr>
          <p:cNvSpPr txBox="1"/>
          <p:nvPr/>
        </p:nvSpPr>
        <p:spPr>
          <a:xfrm>
            <a:off x="5540836" y="2180183"/>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95" name="文本框 94">
            <a:extLst>
              <a:ext uri="{FF2B5EF4-FFF2-40B4-BE49-F238E27FC236}">
                <a16:creationId xmlns:a16="http://schemas.microsoft.com/office/drawing/2014/main" id="{EBADF43B-EFDE-4792-A952-269CC8D941D0}"/>
              </a:ext>
            </a:extLst>
          </p:cNvPr>
          <p:cNvSpPr txBox="1"/>
          <p:nvPr/>
        </p:nvSpPr>
        <p:spPr>
          <a:xfrm>
            <a:off x="5215246" y="3135818"/>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96" name="文本框 95">
            <a:extLst>
              <a:ext uri="{FF2B5EF4-FFF2-40B4-BE49-F238E27FC236}">
                <a16:creationId xmlns:a16="http://schemas.microsoft.com/office/drawing/2014/main" id="{FA0A1D73-6901-45EE-8A48-B699145C3D09}"/>
              </a:ext>
            </a:extLst>
          </p:cNvPr>
          <p:cNvSpPr txBox="1"/>
          <p:nvPr/>
        </p:nvSpPr>
        <p:spPr>
          <a:xfrm>
            <a:off x="5125246" y="2728112"/>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97" name="文本框 96">
            <a:extLst>
              <a:ext uri="{FF2B5EF4-FFF2-40B4-BE49-F238E27FC236}">
                <a16:creationId xmlns:a16="http://schemas.microsoft.com/office/drawing/2014/main" id="{4C6CF7DB-BFC4-4923-8FA6-513325207F92}"/>
              </a:ext>
            </a:extLst>
          </p:cNvPr>
          <p:cNvSpPr txBox="1"/>
          <p:nvPr/>
        </p:nvSpPr>
        <p:spPr>
          <a:xfrm>
            <a:off x="6267573" y="2152833"/>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98" name="文本框 97">
            <a:extLst>
              <a:ext uri="{FF2B5EF4-FFF2-40B4-BE49-F238E27FC236}">
                <a16:creationId xmlns:a16="http://schemas.microsoft.com/office/drawing/2014/main" id="{617FE5F7-5189-4124-B295-0C984F976E8A}"/>
              </a:ext>
            </a:extLst>
          </p:cNvPr>
          <p:cNvSpPr txBox="1"/>
          <p:nvPr/>
        </p:nvSpPr>
        <p:spPr>
          <a:xfrm>
            <a:off x="4713687" y="3178112"/>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99" name="文本框 98">
            <a:extLst>
              <a:ext uri="{FF2B5EF4-FFF2-40B4-BE49-F238E27FC236}">
                <a16:creationId xmlns:a16="http://schemas.microsoft.com/office/drawing/2014/main" id="{44F92D2C-1AD2-4733-8CC9-B7CBBE7885B6}"/>
              </a:ext>
            </a:extLst>
          </p:cNvPr>
          <p:cNvSpPr txBox="1"/>
          <p:nvPr/>
        </p:nvSpPr>
        <p:spPr>
          <a:xfrm>
            <a:off x="6801594" y="2668890"/>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101" name="文本框 100">
            <a:extLst>
              <a:ext uri="{FF2B5EF4-FFF2-40B4-BE49-F238E27FC236}">
                <a16:creationId xmlns:a16="http://schemas.microsoft.com/office/drawing/2014/main" id="{D45A8812-4B6C-4CF4-96F6-50DC4B7E471E}"/>
              </a:ext>
            </a:extLst>
          </p:cNvPr>
          <p:cNvSpPr txBox="1"/>
          <p:nvPr/>
        </p:nvSpPr>
        <p:spPr>
          <a:xfrm>
            <a:off x="5660667" y="2690387"/>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103" name="文本框 102">
            <a:extLst>
              <a:ext uri="{FF2B5EF4-FFF2-40B4-BE49-F238E27FC236}">
                <a16:creationId xmlns:a16="http://schemas.microsoft.com/office/drawing/2014/main" id="{A101C421-B88C-46A1-95A1-3F8AF1E9BF9C}"/>
              </a:ext>
            </a:extLst>
          </p:cNvPr>
          <p:cNvSpPr txBox="1"/>
          <p:nvPr/>
        </p:nvSpPr>
        <p:spPr>
          <a:xfrm>
            <a:off x="6279355" y="2713890"/>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112" name="矩形 111">
            <a:extLst>
              <a:ext uri="{FF2B5EF4-FFF2-40B4-BE49-F238E27FC236}">
                <a16:creationId xmlns:a16="http://schemas.microsoft.com/office/drawing/2014/main" id="{79400C00-9B37-40E8-91C9-D244C6582F7D}"/>
              </a:ext>
            </a:extLst>
          </p:cNvPr>
          <p:cNvSpPr/>
          <p:nvPr/>
        </p:nvSpPr>
        <p:spPr>
          <a:xfrm>
            <a:off x="5704386" y="3325781"/>
            <a:ext cx="1566454" cy="400110"/>
          </a:xfrm>
          <a:prstGeom prst="rect">
            <a:avLst/>
          </a:prstGeom>
        </p:spPr>
        <p:txBody>
          <a:bodyPr wrap="none">
            <a:spAutoFit/>
          </a:bodyPr>
          <a:lstStyle/>
          <a:p>
            <a:r>
              <a:rPr lang="en-US" altLang="zh-CN" sz="2000" b="1" dirty="0">
                <a:latin typeface="+mn-lt"/>
                <a:ea typeface="+mn-ea"/>
                <a:cs typeface="Times New Roman" panose="02020603050405020304" pitchFamily="18" charset="0"/>
              </a:rPr>
              <a:t>c      e          b</a:t>
            </a:r>
            <a:endParaRPr lang="zh-CN" altLang="en-US" sz="2000" b="1" dirty="0">
              <a:latin typeface="+mn-lt"/>
              <a:ea typeface="+mn-ea"/>
              <a:cs typeface="Times New Roman" panose="02020603050405020304" pitchFamily="18" charset="0"/>
            </a:endParaRPr>
          </a:p>
        </p:txBody>
      </p:sp>
      <p:sp>
        <p:nvSpPr>
          <p:cNvPr id="113" name="文本框 112">
            <a:extLst>
              <a:ext uri="{FF2B5EF4-FFF2-40B4-BE49-F238E27FC236}">
                <a16:creationId xmlns:a16="http://schemas.microsoft.com/office/drawing/2014/main" id="{3C076CAD-1346-4D5C-A1CE-FC56D7D47267}"/>
              </a:ext>
            </a:extLst>
          </p:cNvPr>
          <p:cNvSpPr txBox="1"/>
          <p:nvPr/>
        </p:nvSpPr>
        <p:spPr>
          <a:xfrm>
            <a:off x="5123342" y="4243890"/>
            <a:ext cx="1968658" cy="400110"/>
          </a:xfrm>
          <a:prstGeom prst="rect">
            <a:avLst/>
          </a:prstGeom>
          <a:noFill/>
        </p:spPr>
        <p:txBody>
          <a:bodyPr wrap="square" rtlCol="0">
            <a:spAutoFit/>
          </a:bodyPr>
          <a:lstStyle/>
          <a:p>
            <a:pPr algn="ctr"/>
            <a:r>
              <a:rPr lang="en-US" altLang="zh-CN" sz="2000" b="1" dirty="0">
                <a:latin typeface="+mn-lt"/>
                <a:ea typeface="+mn-ea"/>
                <a:cs typeface="Times New Roman" panose="02020603050405020304" pitchFamily="18" charset="0"/>
              </a:rPr>
              <a:t>code2</a:t>
            </a:r>
            <a:r>
              <a:rPr lang="zh-CN" altLang="en-US" sz="2000" b="1" dirty="0">
                <a:latin typeface="+mn-lt"/>
                <a:ea typeface="+mn-ea"/>
                <a:cs typeface="Times New Roman" panose="02020603050405020304" pitchFamily="18" charset="0"/>
              </a:rPr>
              <a:t>的二叉树</a:t>
            </a:r>
          </a:p>
        </p:txBody>
      </p:sp>
      <p:sp>
        <p:nvSpPr>
          <p:cNvPr id="114" name="文本框 113">
            <a:extLst>
              <a:ext uri="{FF2B5EF4-FFF2-40B4-BE49-F238E27FC236}">
                <a16:creationId xmlns:a16="http://schemas.microsoft.com/office/drawing/2014/main" id="{2B9F2749-4958-4816-893B-DB246B903210}"/>
              </a:ext>
            </a:extLst>
          </p:cNvPr>
          <p:cNvSpPr txBox="1"/>
          <p:nvPr/>
        </p:nvSpPr>
        <p:spPr>
          <a:xfrm>
            <a:off x="457778" y="4792205"/>
            <a:ext cx="8362068" cy="830997"/>
          </a:xfrm>
          <a:prstGeom prst="rect">
            <a:avLst/>
          </a:prstGeom>
          <a:noFill/>
        </p:spPr>
        <p:txBody>
          <a:bodyPr wrap="square" rtlCol="0">
            <a:spAutoFit/>
          </a:bodyPr>
          <a:lstStyle/>
          <a:p>
            <a:r>
              <a:rPr lang="zh-CN" altLang="en-US" b="1" dirty="0">
                <a:solidFill>
                  <a:srgbClr val="FF0000"/>
                </a:solidFill>
                <a:latin typeface="+mn-lt"/>
                <a:ea typeface="+mn-ea"/>
              </a:rPr>
              <a:t>问题：对于给定的字符集以及这些字符出现的频率，如何求一种有前缀性的编码，使字符编码的平均长度最小。</a:t>
            </a:r>
          </a:p>
        </p:txBody>
      </p:sp>
      <p:sp>
        <p:nvSpPr>
          <p:cNvPr id="115" name="文本框 114">
            <a:extLst>
              <a:ext uri="{FF2B5EF4-FFF2-40B4-BE49-F238E27FC236}">
                <a16:creationId xmlns:a16="http://schemas.microsoft.com/office/drawing/2014/main" id="{4C3B0394-EC4C-4DD3-B742-74CE2ED3720E}"/>
              </a:ext>
            </a:extLst>
          </p:cNvPr>
          <p:cNvSpPr txBox="1"/>
          <p:nvPr/>
        </p:nvSpPr>
        <p:spPr>
          <a:xfrm>
            <a:off x="939871" y="5745450"/>
            <a:ext cx="6619120" cy="707886"/>
          </a:xfrm>
          <a:prstGeom prst="rect">
            <a:avLst/>
          </a:prstGeom>
          <a:noFill/>
        </p:spPr>
        <p:txBody>
          <a:bodyPr wrap="none" rtlCol="0">
            <a:spAutoFit/>
          </a:bodyPr>
          <a:lstStyle/>
          <a:p>
            <a:r>
              <a:rPr lang="en-US" altLang="zh-CN" sz="2000" b="1" dirty="0">
                <a:latin typeface="+mn-lt"/>
                <a:ea typeface="+mn-ea"/>
              </a:rPr>
              <a:t>code1</a:t>
            </a:r>
            <a:r>
              <a:rPr lang="zh-CN" altLang="en-US" sz="2000" b="1" dirty="0">
                <a:latin typeface="+mn-lt"/>
                <a:ea typeface="+mn-ea"/>
              </a:rPr>
              <a:t>的平均长度</a:t>
            </a:r>
            <a:r>
              <a:rPr lang="en-US" altLang="zh-CN" sz="2000" b="1" dirty="0">
                <a:latin typeface="+mn-lt"/>
                <a:ea typeface="+mn-ea"/>
              </a:rPr>
              <a:t>=3×(0.12+0.40+0.15+0.08+0.25)=3.0</a:t>
            </a:r>
          </a:p>
          <a:p>
            <a:r>
              <a:rPr lang="en-US" altLang="zh-CN" sz="2000" b="1" dirty="0">
                <a:latin typeface="+mn-lt"/>
                <a:ea typeface="+mn-ea"/>
              </a:rPr>
              <a:t>code2</a:t>
            </a:r>
            <a:r>
              <a:rPr lang="zh-CN" altLang="en-US" sz="2000" b="1" dirty="0">
                <a:latin typeface="+mn-lt"/>
                <a:ea typeface="+mn-ea"/>
              </a:rPr>
              <a:t>的平均长度</a:t>
            </a:r>
            <a:r>
              <a:rPr lang="en-US" altLang="zh-CN" sz="2000" b="1" dirty="0">
                <a:latin typeface="+mn-lt"/>
                <a:ea typeface="+mn-ea"/>
              </a:rPr>
              <a:t>=3×(0.12+0.08)+2×(0.40+0.15+0.25)=2.2</a:t>
            </a:r>
            <a:endParaRPr lang="zh-CN" altLang="en-US" sz="2000" b="1" dirty="0">
              <a:latin typeface="+mn-lt"/>
              <a:ea typeface="+mn-ea"/>
            </a:endParaRPr>
          </a:p>
        </p:txBody>
      </p:sp>
    </p:spTree>
    <p:extLst>
      <p:ext uri="{BB962C8B-B14F-4D97-AF65-F5344CB8AC3E}">
        <p14:creationId xmlns:p14="http://schemas.microsoft.com/office/powerpoint/2010/main" val="3377787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9D073E-97A7-4D0E-9A18-17F251A45E59}"/>
              </a:ext>
            </a:extLst>
          </p:cNvPr>
          <p:cNvSpPr txBox="1"/>
          <p:nvPr/>
        </p:nvSpPr>
        <p:spPr>
          <a:xfrm>
            <a:off x="517460" y="610105"/>
            <a:ext cx="7920000" cy="830997"/>
          </a:xfrm>
          <a:prstGeom prst="rect">
            <a:avLst/>
          </a:prstGeom>
          <a:noFill/>
        </p:spPr>
        <p:txBody>
          <a:bodyPr wrap="square" rtlCol="0">
            <a:spAutoFit/>
          </a:bodyPr>
          <a:lstStyle/>
          <a:p>
            <a:r>
              <a:rPr lang="zh-CN" altLang="en-US" b="1" dirty="0">
                <a:latin typeface="+mn-lt"/>
                <a:ea typeface="+mn-ea"/>
                <a:cs typeface="Times New Roman" panose="02020603050405020304" pitchFamily="18" charset="0"/>
              </a:rPr>
              <a:t>很显然，</a:t>
            </a:r>
            <a:r>
              <a:rPr lang="en-US" altLang="zh-CN" b="1" dirty="0">
                <a:latin typeface="+mn-lt"/>
                <a:ea typeface="+mn-ea"/>
                <a:cs typeface="Times New Roman" panose="02020603050405020304" pitchFamily="18" charset="0"/>
              </a:rPr>
              <a:t>code2</a:t>
            </a:r>
            <a:r>
              <a:rPr lang="zh-CN" altLang="en-US" b="1" dirty="0">
                <a:latin typeface="+mn-lt"/>
                <a:ea typeface="+mn-ea"/>
                <a:cs typeface="Times New Roman" panose="02020603050405020304" pitchFamily="18" charset="0"/>
              </a:rPr>
              <a:t>编码的平均长度要比</a:t>
            </a:r>
            <a:r>
              <a:rPr lang="en-US" altLang="zh-CN" b="1" dirty="0">
                <a:latin typeface="+mn-lt"/>
                <a:ea typeface="+mn-ea"/>
                <a:cs typeface="Times New Roman" panose="02020603050405020304" pitchFamily="18" charset="0"/>
              </a:rPr>
              <a:t>code1</a:t>
            </a:r>
            <a:r>
              <a:rPr lang="zh-CN" altLang="en-US" b="1" dirty="0">
                <a:latin typeface="+mn-lt"/>
                <a:ea typeface="+mn-ea"/>
                <a:cs typeface="Times New Roman" panose="02020603050405020304" pitchFamily="18" charset="0"/>
              </a:rPr>
              <a:t>编码的平均长度小。但，有没有比</a:t>
            </a:r>
            <a:r>
              <a:rPr lang="en-US" altLang="zh-CN" b="1" dirty="0">
                <a:latin typeface="+mn-lt"/>
                <a:ea typeface="+mn-ea"/>
                <a:cs typeface="Times New Roman" panose="02020603050405020304" pitchFamily="18" charset="0"/>
              </a:rPr>
              <a:t>code2</a:t>
            </a:r>
            <a:r>
              <a:rPr lang="zh-CN" altLang="en-US" b="1" dirty="0">
                <a:latin typeface="+mn-lt"/>
                <a:ea typeface="+mn-ea"/>
                <a:cs typeface="Times New Roman" panose="02020603050405020304" pitchFamily="18" charset="0"/>
              </a:rPr>
              <a:t>编码的平均长度还小的编码呢？</a:t>
            </a:r>
          </a:p>
        </p:txBody>
      </p:sp>
      <p:sp>
        <p:nvSpPr>
          <p:cNvPr id="5" name="文本框 4">
            <a:extLst>
              <a:ext uri="{FF2B5EF4-FFF2-40B4-BE49-F238E27FC236}">
                <a16:creationId xmlns:a16="http://schemas.microsoft.com/office/drawing/2014/main" id="{6AC4534E-3383-4627-AFEE-43D09768E93C}"/>
              </a:ext>
            </a:extLst>
          </p:cNvPr>
          <p:cNvSpPr txBox="1"/>
          <p:nvPr/>
        </p:nvSpPr>
        <p:spPr>
          <a:xfrm>
            <a:off x="547403" y="1475749"/>
            <a:ext cx="7821444" cy="830997"/>
          </a:xfrm>
          <a:prstGeom prst="rect">
            <a:avLst/>
          </a:prstGeom>
          <a:noFill/>
        </p:spPr>
        <p:txBody>
          <a:bodyPr wrap="square" rtlCol="0">
            <a:spAutoFit/>
          </a:bodyPr>
          <a:lstStyle/>
          <a:p>
            <a:r>
              <a:rPr lang="zh-CN" altLang="en-US" b="1" dirty="0">
                <a:latin typeface="+mn-lt"/>
                <a:ea typeface="+mn-ea"/>
                <a:cs typeface="Times New Roman" panose="02020603050405020304" pitchFamily="18" charset="0"/>
              </a:rPr>
              <a:t>以</a:t>
            </a:r>
            <a:r>
              <a:rPr lang="en-US" altLang="zh-CN" b="1" dirty="0">
                <a:latin typeface="+mn-lt"/>
                <a:ea typeface="+mn-ea"/>
                <a:cs typeface="Times New Roman" panose="02020603050405020304" pitchFamily="18" charset="0"/>
              </a:rPr>
              <a:t>(a</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b</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c</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d</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e)5</a:t>
            </a:r>
            <a:r>
              <a:rPr lang="zh-CN" altLang="en-US" b="1" dirty="0">
                <a:latin typeface="+mn-lt"/>
                <a:ea typeface="+mn-ea"/>
                <a:cs typeface="Times New Roman" panose="02020603050405020304" pitchFamily="18" charset="0"/>
              </a:rPr>
              <a:t>个字符出现的频率为权，构造哈夫曼树，即：</a:t>
            </a:r>
            <a:r>
              <a:rPr lang="en-US" altLang="zh-CN" b="1" dirty="0">
                <a:latin typeface="+mn-lt"/>
                <a:ea typeface="+mn-ea"/>
                <a:cs typeface="Times New Roman" panose="02020603050405020304" pitchFamily="18" charset="0"/>
              </a:rPr>
              <a:t> </a:t>
            </a:r>
            <a:r>
              <a:rPr lang="en-US" altLang="zh-CN" b="1" dirty="0" err="1">
                <a:latin typeface="+mn-lt"/>
                <a:ea typeface="+mn-ea"/>
                <a:cs typeface="Times New Roman" panose="02020603050405020304" pitchFamily="18" charset="0"/>
              </a:rPr>
              <a:t>w</a:t>
            </a:r>
            <a:r>
              <a:rPr lang="en-US" altLang="zh-CN" b="1" baseline="-25000"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=(0.12</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0.40</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0.15</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0.08</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0.25)</a:t>
            </a:r>
          </a:p>
        </p:txBody>
      </p:sp>
      <p:grpSp>
        <p:nvGrpSpPr>
          <p:cNvPr id="87" name="组合 86">
            <a:extLst>
              <a:ext uri="{FF2B5EF4-FFF2-40B4-BE49-F238E27FC236}">
                <a16:creationId xmlns:a16="http://schemas.microsoft.com/office/drawing/2014/main" id="{CA72B595-1BCA-4827-B2F2-B1336F7519A9}"/>
              </a:ext>
            </a:extLst>
          </p:cNvPr>
          <p:cNvGrpSpPr/>
          <p:nvPr/>
        </p:nvGrpSpPr>
        <p:grpSpPr>
          <a:xfrm>
            <a:off x="837000" y="2472317"/>
            <a:ext cx="3002590" cy="4101603"/>
            <a:chOff x="5934410" y="1456602"/>
            <a:chExt cx="3002590" cy="4566324"/>
          </a:xfrm>
        </p:grpSpPr>
        <p:sp>
          <p:nvSpPr>
            <p:cNvPr id="6" name="文本框 5">
              <a:extLst>
                <a:ext uri="{FF2B5EF4-FFF2-40B4-BE49-F238E27FC236}">
                  <a16:creationId xmlns:a16="http://schemas.microsoft.com/office/drawing/2014/main" id="{A35181A1-8162-409D-91FC-00305C2D81C3}"/>
                </a:ext>
              </a:extLst>
            </p:cNvPr>
            <p:cNvSpPr txBox="1"/>
            <p:nvPr/>
          </p:nvSpPr>
          <p:spPr>
            <a:xfrm>
              <a:off x="8303493" y="5160446"/>
              <a:ext cx="633507" cy="376913"/>
            </a:xfrm>
            <a:prstGeom prst="rect">
              <a:avLst/>
            </a:prstGeom>
            <a:solidFill>
              <a:schemeClr val="bg1"/>
            </a:solidFill>
            <a:ln>
              <a:solidFill>
                <a:schemeClr val="tx1"/>
              </a:solidFill>
            </a:ln>
          </p:spPr>
          <p:txBody>
            <a:bodyPr wrap="square" rtlCol="0">
              <a:spAutoFit/>
            </a:bodyPr>
            <a:lstStyle/>
            <a:p>
              <a:pPr algn="ctr"/>
              <a:r>
                <a:rPr lang="en-US" altLang="zh-CN" sz="1600" b="1" dirty="0">
                  <a:latin typeface="+mn-lt"/>
                  <a:ea typeface="+mn-ea"/>
                  <a:cs typeface="Times New Roman" panose="02020603050405020304" pitchFamily="18" charset="0"/>
                </a:rPr>
                <a:t>0.12</a:t>
              </a:r>
              <a:endParaRPr lang="zh-CN" altLang="en-US" sz="1600" b="1" dirty="0">
                <a:latin typeface="+mn-lt"/>
                <a:ea typeface="+mn-ea"/>
                <a:cs typeface="Times New Roman" panose="02020603050405020304" pitchFamily="18" charset="0"/>
              </a:endParaRPr>
            </a:p>
          </p:txBody>
        </p:sp>
        <p:sp>
          <p:nvSpPr>
            <p:cNvPr id="7" name="文本框 6">
              <a:extLst>
                <a:ext uri="{FF2B5EF4-FFF2-40B4-BE49-F238E27FC236}">
                  <a16:creationId xmlns:a16="http://schemas.microsoft.com/office/drawing/2014/main" id="{027D4E02-51D2-4309-9272-3AFFC62DC627}"/>
                </a:ext>
              </a:extLst>
            </p:cNvPr>
            <p:cNvSpPr txBox="1"/>
            <p:nvPr/>
          </p:nvSpPr>
          <p:spPr>
            <a:xfrm>
              <a:off x="6183383" y="2460446"/>
              <a:ext cx="633507" cy="376913"/>
            </a:xfrm>
            <a:prstGeom prst="rect">
              <a:avLst/>
            </a:prstGeom>
            <a:solidFill>
              <a:schemeClr val="bg1"/>
            </a:solidFill>
            <a:ln>
              <a:solidFill>
                <a:schemeClr val="tx1"/>
              </a:solidFill>
            </a:ln>
          </p:spPr>
          <p:txBody>
            <a:bodyPr wrap="square" rtlCol="0">
              <a:spAutoFit/>
            </a:bodyPr>
            <a:lstStyle/>
            <a:p>
              <a:pPr algn="ctr"/>
              <a:r>
                <a:rPr lang="en-US" altLang="zh-CN" sz="1600" b="1" dirty="0">
                  <a:latin typeface="+mn-lt"/>
                  <a:ea typeface="+mn-ea"/>
                  <a:cs typeface="Times New Roman" panose="02020603050405020304" pitchFamily="18" charset="0"/>
                </a:rPr>
                <a:t>0.40</a:t>
              </a:r>
              <a:endParaRPr lang="zh-CN" altLang="en-US" sz="1600" b="1" dirty="0">
                <a:latin typeface="+mn-lt"/>
                <a:ea typeface="+mn-ea"/>
                <a:cs typeface="Times New Roman" panose="02020603050405020304" pitchFamily="18" charset="0"/>
              </a:endParaRPr>
            </a:p>
          </p:txBody>
        </p:sp>
        <p:sp>
          <p:nvSpPr>
            <p:cNvPr id="8" name="文本框 7">
              <a:extLst>
                <a:ext uri="{FF2B5EF4-FFF2-40B4-BE49-F238E27FC236}">
                  <a16:creationId xmlns:a16="http://schemas.microsoft.com/office/drawing/2014/main" id="{A9231BA5-2C42-48F5-BC90-95ECBD74BD32}"/>
                </a:ext>
              </a:extLst>
            </p:cNvPr>
            <p:cNvSpPr txBox="1"/>
            <p:nvPr/>
          </p:nvSpPr>
          <p:spPr>
            <a:xfrm>
              <a:off x="7084986" y="4350446"/>
              <a:ext cx="633507" cy="376913"/>
            </a:xfrm>
            <a:prstGeom prst="rect">
              <a:avLst/>
            </a:prstGeom>
            <a:solidFill>
              <a:schemeClr val="bg1"/>
            </a:solidFill>
            <a:ln>
              <a:solidFill>
                <a:schemeClr val="tx1"/>
              </a:solidFill>
            </a:ln>
          </p:spPr>
          <p:txBody>
            <a:bodyPr wrap="square" rtlCol="0">
              <a:spAutoFit/>
            </a:bodyPr>
            <a:lstStyle/>
            <a:p>
              <a:pPr algn="ctr"/>
              <a:r>
                <a:rPr lang="en-US" altLang="zh-CN" sz="1600" b="1" dirty="0">
                  <a:latin typeface="+mn-lt"/>
                  <a:ea typeface="+mn-ea"/>
                  <a:cs typeface="Times New Roman" panose="02020603050405020304" pitchFamily="18" charset="0"/>
                </a:rPr>
                <a:t>0.15</a:t>
              </a:r>
              <a:endParaRPr lang="zh-CN" altLang="en-US" sz="1600" b="1" dirty="0">
                <a:latin typeface="+mn-lt"/>
                <a:ea typeface="+mn-ea"/>
                <a:cs typeface="Times New Roman" panose="02020603050405020304" pitchFamily="18" charset="0"/>
              </a:endParaRPr>
            </a:p>
          </p:txBody>
        </p:sp>
        <p:sp>
          <p:nvSpPr>
            <p:cNvPr id="9" name="文本框 8">
              <a:extLst>
                <a:ext uri="{FF2B5EF4-FFF2-40B4-BE49-F238E27FC236}">
                  <a16:creationId xmlns:a16="http://schemas.microsoft.com/office/drawing/2014/main" id="{5F028781-445E-4EAD-81E3-816E9BC364E2}"/>
                </a:ext>
              </a:extLst>
            </p:cNvPr>
            <p:cNvSpPr txBox="1"/>
            <p:nvPr/>
          </p:nvSpPr>
          <p:spPr>
            <a:xfrm>
              <a:off x="7538493" y="5156127"/>
              <a:ext cx="633507" cy="376913"/>
            </a:xfrm>
            <a:prstGeom prst="rect">
              <a:avLst/>
            </a:prstGeom>
            <a:solidFill>
              <a:schemeClr val="bg1"/>
            </a:solidFill>
            <a:ln>
              <a:solidFill>
                <a:schemeClr val="tx1"/>
              </a:solidFill>
            </a:ln>
          </p:spPr>
          <p:txBody>
            <a:bodyPr wrap="square" rtlCol="0">
              <a:spAutoFit/>
            </a:bodyPr>
            <a:lstStyle/>
            <a:p>
              <a:pPr algn="ctr"/>
              <a:r>
                <a:rPr lang="en-US" altLang="zh-CN" sz="1600" b="1" dirty="0">
                  <a:latin typeface="+mn-lt"/>
                  <a:ea typeface="+mn-ea"/>
                  <a:cs typeface="Times New Roman" panose="02020603050405020304" pitchFamily="18" charset="0"/>
                </a:rPr>
                <a:t>0.08</a:t>
              </a:r>
              <a:endParaRPr lang="zh-CN" altLang="en-US" sz="1600" b="1" dirty="0">
                <a:latin typeface="+mn-lt"/>
                <a:ea typeface="+mn-ea"/>
                <a:cs typeface="Times New Roman" panose="02020603050405020304" pitchFamily="18" charset="0"/>
              </a:endParaRPr>
            </a:p>
          </p:txBody>
        </p:sp>
        <p:sp>
          <p:nvSpPr>
            <p:cNvPr id="10" name="文本框 9">
              <a:extLst>
                <a:ext uri="{FF2B5EF4-FFF2-40B4-BE49-F238E27FC236}">
                  <a16:creationId xmlns:a16="http://schemas.microsoft.com/office/drawing/2014/main" id="{8D20500B-7FD9-4F1E-A61B-C5851799BD32}"/>
                </a:ext>
              </a:extLst>
            </p:cNvPr>
            <p:cNvSpPr txBox="1"/>
            <p:nvPr/>
          </p:nvSpPr>
          <p:spPr>
            <a:xfrm>
              <a:off x="6500137" y="3360447"/>
              <a:ext cx="633507" cy="376913"/>
            </a:xfrm>
            <a:prstGeom prst="rect">
              <a:avLst/>
            </a:prstGeom>
            <a:solidFill>
              <a:schemeClr val="bg1"/>
            </a:solidFill>
            <a:ln>
              <a:solidFill>
                <a:schemeClr val="tx1"/>
              </a:solidFill>
            </a:ln>
          </p:spPr>
          <p:txBody>
            <a:bodyPr wrap="square" rtlCol="0">
              <a:spAutoFit/>
            </a:bodyPr>
            <a:lstStyle/>
            <a:p>
              <a:pPr algn="ctr"/>
              <a:r>
                <a:rPr lang="en-US" altLang="zh-CN" sz="1600" b="1" dirty="0">
                  <a:latin typeface="+mn-lt"/>
                  <a:ea typeface="+mn-ea"/>
                  <a:cs typeface="Times New Roman" panose="02020603050405020304" pitchFamily="18" charset="0"/>
                </a:rPr>
                <a:t>0.25</a:t>
              </a:r>
              <a:endParaRPr lang="zh-CN" altLang="en-US" sz="1600" b="1" dirty="0">
                <a:latin typeface="+mn-lt"/>
                <a:ea typeface="+mn-ea"/>
                <a:cs typeface="Times New Roman" panose="02020603050405020304" pitchFamily="18" charset="0"/>
              </a:endParaRPr>
            </a:p>
          </p:txBody>
        </p:sp>
        <p:sp>
          <p:nvSpPr>
            <p:cNvPr id="11" name="椭圆 10">
              <a:extLst>
                <a:ext uri="{FF2B5EF4-FFF2-40B4-BE49-F238E27FC236}">
                  <a16:creationId xmlns:a16="http://schemas.microsoft.com/office/drawing/2014/main" id="{03058FBA-4554-4EDD-8DCF-5D3D3FB2603F}"/>
                </a:ext>
              </a:extLst>
            </p:cNvPr>
            <p:cNvSpPr/>
            <p:nvPr/>
          </p:nvSpPr>
          <p:spPr>
            <a:xfrm>
              <a:off x="7947373" y="4218781"/>
              <a:ext cx="537071" cy="5580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solidFill>
                    <a:schemeClr val="tx1"/>
                  </a:solidFill>
                  <a:cs typeface="Times New Roman" panose="02020603050405020304" pitchFamily="18" charset="0"/>
                </a:rPr>
                <a:t>0.20</a:t>
              </a:r>
              <a:endParaRPr lang="zh-CN" altLang="en-US" sz="1600" b="1" dirty="0">
                <a:solidFill>
                  <a:schemeClr val="tx1"/>
                </a:solidFill>
                <a:cs typeface="Times New Roman" panose="02020603050405020304" pitchFamily="18" charset="0"/>
              </a:endParaRPr>
            </a:p>
          </p:txBody>
        </p:sp>
        <p:cxnSp>
          <p:nvCxnSpPr>
            <p:cNvPr id="13" name="直接连接符 12">
              <a:extLst>
                <a:ext uri="{FF2B5EF4-FFF2-40B4-BE49-F238E27FC236}">
                  <a16:creationId xmlns:a16="http://schemas.microsoft.com/office/drawing/2014/main" id="{2E63CBB0-3296-405D-B8B7-53ED0F29AC6E}"/>
                </a:ext>
              </a:extLst>
            </p:cNvPr>
            <p:cNvCxnSpPr>
              <a:cxnSpLocks/>
            </p:cNvCxnSpPr>
            <p:nvPr/>
          </p:nvCxnSpPr>
          <p:spPr>
            <a:xfrm flipH="1">
              <a:off x="7855247" y="4776842"/>
              <a:ext cx="360662" cy="379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4E42A14-7C95-4349-ADB9-75F1BFD40ED1}"/>
                </a:ext>
              </a:extLst>
            </p:cNvPr>
            <p:cNvCxnSpPr>
              <a:cxnSpLocks/>
            </p:cNvCxnSpPr>
            <p:nvPr/>
          </p:nvCxnSpPr>
          <p:spPr>
            <a:xfrm>
              <a:off x="8215909" y="4776842"/>
              <a:ext cx="404338" cy="383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6A5A78AB-9CE4-4421-A16D-F5BA48E2D225}"/>
                </a:ext>
              </a:extLst>
            </p:cNvPr>
            <p:cNvSpPr/>
            <p:nvPr/>
          </p:nvSpPr>
          <p:spPr>
            <a:xfrm>
              <a:off x="7499055" y="3257933"/>
              <a:ext cx="537071" cy="5580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solidFill>
                    <a:schemeClr val="tx1"/>
                  </a:solidFill>
                  <a:cs typeface="Times New Roman" panose="02020603050405020304" pitchFamily="18" charset="0"/>
                </a:rPr>
                <a:t>0.35</a:t>
              </a:r>
              <a:endParaRPr lang="zh-CN" altLang="en-US" sz="1600" b="1" dirty="0">
                <a:solidFill>
                  <a:schemeClr val="tx1"/>
                </a:solidFill>
                <a:cs typeface="Times New Roman" panose="02020603050405020304" pitchFamily="18" charset="0"/>
              </a:endParaRPr>
            </a:p>
          </p:txBody>
        </p:sp>
        <p:cxnSp>
          <p:nvCxnSpPr>
            <p:cNvPr id="19" name="直接连接符 18">
              <a:extLst>
                <a:ext uri="{FF2B5EF4-FFF2-40B4-BE49-F238E27FC236}">
                  <a16:creationId xmlns:a16="http://schemas.microsoft.com/office/drawing/2014/main" id="{8FE64DF8-08E3-41C8-B931-9A80C7868D59}"/>
                </a:ext>
              </a:extLst>
            </p:cNvPr>
            <p:cNvCxnSpPr>
              <a:cxnSpLocks/>
            </p:cNvCxnSpPr>
            <p:nvPr/>
          </p:nvCxnSpPr>
          <p:spPr>
            <a:xfrm flipH="1">
              <a:off x="7401740" y="3815994"/>
              <a:ext cx="365851" cy="534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FE031BE-DD44-4D2E-ADBD-8A65A66BC834}"/>
                </a:ext>
              </a:extLst>
            </p:cNvPr>
            <p:cNvCxnSpPr>
              <a:cxnSpLocks/>
            </p:cNvCxnSpPr>
            <p:nvPr/>
          </p:nvCxnSpPr>
          <p:spPr>
            <a:xfrm>
              <a:off x="7767591" y="3815994"/>
              <a:ext cx="448318" cy="402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92179AAD-7CE9-4886-BCB6-D0397C2B23A5}"/>
                </a:ext>
              </a:extLst>
            </p:cNvPr>
            <p:cNvSpPr/>
            <p:nvPr/>
          </p:nvSpPr>
          <p:spPr>
            <a:xfrm>
              <a:off x="7002000" y="2356958"/>
              <a:ext cx="537071" cy="5580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solidFill>
                    <a:schemeClr val="tx1"/>
                  </a:solidFill>
                  <a:cs typeface="Times New Roman" panose="02020603050405020304" pitchFamily="18" charset="0"/>
                </a:rPr>
                <a:t>0.60</a:t>
              </a:r>
              <a:endParaRPr lang="zh-CN" altLang="en-US" sz="1600" b="1" dirty="0">
                <a:solidFill>
                  <a:schemeClr val="tx1"/>
                </a:solidFill>
                <a:cs typeface="Times New Roman" panose="02020603050405020304" pitchFamily="18" charset="0"/>
              </a:endParaRPr>
            </a:p>
          </p:txBody>
        </p:sp>
        <p:cxnSp>
          <p:nvCxnSpPr>
            <p:cNvPr id="28" name="直接连接符 27">
              <a:extLst>
                <a:ext uri="{FF2B5EF4-FFF2-40B4-BE49-F238E27FC236}">
                  <a16:creationId xmlns:a16="http://schemas.microsoft.com/office/drawing/2014/main" id="{C6AB6285-6A90-418D-8669-BB31C5EB769D}"/>
                </a:ext>
              </a:extLst>
            </p:cNvPr>
            <p:cNvCxnSpPr>
              <a:cxnSpLocks/>
            </p:cNvCxnSpPr>
            <p:nvPr/>
          </p:nvCxnSpPr>
          <p:spPr>
            <a:xfrm flipH="1">
              <a:off x="6816891" y="2915019"/>
              <a:ext cx="453645" cy="4454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15CC073-1A24-4F58-B4D7-2C1568F66AB3}"/>
                </a:ext>
              </a:extLst>
            </p:cNvPr>
            <p:cNvCxnSpPr>
              <a:cxnSpLocks/>
            </p:cNvCxnSpPr>
            <p:nvPr/>
          </p:nvCxnSpPr>
          <p:spPr>
            <a:xfrm>
              <a:off x="7270536" y="2915019"/>
              <a:ext cx="497055" cy="342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87B37AE7-74E7-412A-BC0E-A6643B2DFF35}"/>
                </a:ext>
              </a:extLst>
            </p:cNvPr>
            <p:cNvSpPr/>
            <p:nvPr/>
          </p:nvSpPr>
          <p:spPr>
            <a:xfrm>
              <a:off x="6596573" y="1456602"/>
              <a:ext cx="537071" cy="5580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solidFill>
                    <a:schemeClr val="tx1"/>
                  </a:solidFill>
                  <a:cs typeface="Times New Roman" panose="02020603050405020304" pitchFamily="18" charset="0"/>
                </a:rPr>
                <a:t>0.60</a:t>
              </a:r>
              <a:endParaRPr lang="zh-CN" altLang="en-US" sz="1600" b="1" dirty="0">
                <a:solidFill>
                  <a:schemeClr val="tx1"/>
                </a:solidFill>
                <a:cs typeface="Times New Roman" panose="02020603050405020304" pitchFamily="18" charset="0"/>
              </a:endParaRPr>
            </a:p>
          </p:txBody>
        </p:sp>
        <p:cxnSp>
          <p:nvCxnSpPr>
            <p:cNvPr id="36" name="直接连接符 35">
              <a:extLst>
                <a:ext uri="{FF2B5EF4-FFF2-40B4-BE49-F238E27FC236}">
                  <a16:creationId xmlns:a16="http://schemas.microsoft.com/office/drawing/2014/main" id="{91B7B828-6024-4863-A7A7-4E74CBB40738}"/>
                </a:ext>
              </a:extLst>
            </p:cNvPr>
            <p:cNvCxnSpPr>
              <a:cxnSpLocks/>
            </p:cNvCxnSpPr>
            <p:nvPr/>
          </p:nvCxnSpPr>
          <p:spPr>
            <a:xfrm flipH="1">
              <a:off x="6500137" y="2014663"/>
              <a:ext cx="364972" cy="445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5CE9EBAC-7176-46C1-A216-C8F11E2C84B7}"/>
                </a:ext>
              </a:extLst>
            </p:cNvPr>
            <p:cNvCxnSpPr>
              <a:cxnSpLocks/>
            </p:cNvCxnSpPr>
            <p:nvPr/>
          </p:nvCxnSpPr>
          <p:spPr>
            <a:xfrm>
              <a:off x="6865109" y="2014663"/>
              <a:ext cx="405427" cy="342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9F642263-91E4-4AE9-8D68-EB24D0D74410}"/>
                </a:ext>
              </a:extLst>
            </p:cNvPr>
            <p:cNvSpPr txBox="1"/>
            <p:nvPr/>
          </p:nvSpPr>
          <p:spPr>
            <a:xfrm>
              <a:off x="6417935" y="1985754"/>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0</a:t>
              </a:r>
              <a:endParaRPr lang="zh-CN" altLang="en-US" sz="2000" b="1" dirty="0">
                <a:latin typeface="+mn-lt"/>
                <a:ea typeface="+mn-ea"/>
                <a:cs typeface="Times New Roman" panose="02020603050405020304" pitchFamily="18" charset="0"/>
              </a:endParaRPr>
            </a:p>
          </p:txBody>
        </p:sp>
        <p:sp>
          <p:nvSpPr>
            <p:cNvPr id="64" name="文本框 63">
              <a:extLst>
                <a:ext uri="{FF2B5EF4-FFF2-40B4-BE49-F238E27FC236}">
                  <a16:creationId xmlns:a16="http://schemas.microsoft.com/office/drawing/2014/main" id="{D3D66FD9-B881-40AB-A732-D36F7FEF2A2B}"/>
                </a:ext>
              </a:extLst>
            </p:cNvPr>
            <p:cNvSpPr txBox="1"/>
            <p:nvPr/>
          </p:nvSpPr>
          <p:spPr>
            <a:xfrm>
              <a:off x="7047000" y="1993890"/>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1</a:t>
              </a:r>
              <a:endParaRPr lang="zh-CN" altLang="en-US" sz="2000" b="1" dirty="0">
                <a:latin typeface="+mn-lt"/>
                <a:ea typeface="+mn-ea"/>
                <a:cs typeface="Times New Roman" panose="02020603050405020304" pitchFamily="18" charset="0"/>
              </a:endParaRPr>
            </a:p>
          </p:txBody>
        </p:sp>
        <p:sp>
          <p:nvSpPr>
            <p:cNvPr id="65" name="文本框 64">
              <a:extLst>
                <a:ext uri="{FF2B5EF4-FFF2-40B4-BE49-F238E27FC236}">
                  <a16:creationId xmlns:a16="http://schemas.microsoft.com/office/drawing/2014/main" id="{DA32765B-D5BF-45D3-AA32-8DF6417783A6}"/>
                </a:ext>
              </a:extLst>
            </p:cNvPr>
            <p:cNvSpPr txBox="1"/>
            <p:nvPr/>
          </p:nvSpPr>
          <p:spPr>
            <a:xfrm>
              <a:off x="6766090" y="2894879"/>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0</a:t>
              </a:r>
              <a:endParaRPr lang="zh-CN" altLang="en-US" sz="2000" b="1" dirty="0">
                <a:latin typeface="+mn-lt"/>
                <a:ea typeface="+mn-ea"/>
                <a:cs typeface="Times New Roman" panose="02020603050405020304" pitchFamily="18" charset="0"/>
              </a:endParaRPr>
            </a:p>
          </p:txBody>
        </p:sp>
        <p:sp>
          <p:nvSpPr>
            <p:cNvPr id="66" name="文本框 65">
              <a:extLst>
                <a:ext uri="{FF2B5EF4-FFF2-40B4-BE49-F238E27FC236}">
                  <a16:creationId xmlns:a16="http://schemas.microsoft.com/office/drawing/2014/main" id="{B8E9188F-1F68-4FB4-9D0D-A34C9D6FC7AB}"/>
                </a:ext>
              </a:extLst>
            </p:cNvPr>
            <p:cNvSpPr txBox="1"/>
            <p:nvPr/>
          </p:nvSpPr>
          <p:spPr>
            <a:xfrm>
              <a:off x="7519509" y="2855145"/>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1</a:t>
              </a:r>
              <a:endParaRPr lang="zh-CN" altLang="en-US" sz="2000" b="1" dirty="0">
                <a:latin typeface="+mn-lt"/>
                <a:ea typeface="+mn-ea"/>
                <a:cs typeface="Times New Roman" panose="02020603050405020304" pitchFamily="18" charset="0"/>
              </a:endParaRPr>
            </a:p>
          </p:txBody>
        </p:sp>
        <p:sp>
          <p:nvSpPr>
            <p:cNvPr id="67" name="文本框 66">
              <a:extLst>
                <a:ext uri="{FF2B5EF4-FFF2-40B4-BE49-F238E27FC236}">
                  <a16:creationId xmlns:a16="http://schemas.microsoft.com/office/drawing/2014/main" id="{57B9E1BF-EFE1-4DEF-9728-C52CD0485F46}"/>
                </a:ext>
              </a:extLst>
            </p:cNvPr>
            <p:cNvSpPr txBox="1"/>
            <p:nvPr/>
          </p:nvSpPr>
          <p:spPr>
            <a:xfrm>
              <a:off x="7261935" y="3871361"/>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0</a:t>
              </a:r>
              <a:endParaRPr lang="zh-CN" altLang="en-US" sz="2000" b="1" dirty="0">
                <a:latin typeface="+mn-lt"/>
                <a:ea typeface="+mn-ea"/>
                <a:cs typeface="Times New Roman" panose="02020603050405020304" pitchFamily="18" charset="0"/>
              </a:endParaRPr>
            </a:p>
          </p:txBody>
        </p:sp>
        <p:sp>
          <p:nvSpPr>
            <p:cNvPr id="68" name="文本框 67">
              <a:extLst>
                <a:ext uri="{FF2B5EF4-FFF2-40B4-BE49-F238E27FC236}">
                  <a16:creationId xmlns:a16="http://schemas.microsoft.com/office/drawing/2014/main" id="{03C9D1C4-7AF4-4284-BAE1-03DB4F52FECF}"/>
                </a:ext>
              </a:extLst>
            </p:cNvPr>
            <p:cNvSpPr txBox="1"/>
            <p:nvPr/>
          </p:nvSpPr>
          <p:spPr>
            <a:xfrm>
              <a:off x="7994123" y="3815994"/>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1</a:t>
              </a:r>
              <a:endParaRPr lang="zh-CN" altLang="en-US" sz="2000" b="1" dirty="0">
                <a:latin typeface="+mn-lt"/>
                <a:ea typeface="+mn-ea"/>
                <a:cs typeface="Times New Roman" panose="02020603050405020304" pitchFamily="18" charset="0"/>
              </a:endParaRPr>
            </a:p>
          </p:txBody>
        </p:sp>
        <p:sp>
          <p:nvSpPr>
            <p:cNvPr id="69" name="文本框 68">
              <a:extLst>
                <a:ext uri="{FF2B5EF4-FFF2-40B4-BE49-F238E27FC236}">
                  <a16:creationId xmlns:a16="http://schemas.microsoft.com/office/drawing/2014/main" id="{7D0DC447-1884-4B63-A728-2947251D7B7E}"/>
                </a:ext>
              </a:extLst>
            </p:cNvPr>
            <p:cNvSpPr txBox="1"/>
            <p:nvPr/>
          </p:nvSpPr>
          <p:spPr>
            <a:xfrm>
              <a:off x="7758010" y="4738270"/>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0</a:t>
              </a:r>
              <a:endParaRPr lang="zh-CN" altLang="en-US" sz="2000" b="1" dirty="0">
                <a:latin typeface="+mn-lt"/>
                <a:ea typeface="+mn-ea"/>
                <a:cs typeface="Times New Roman" panose="02020603050405020304" pitchFamily="18" charset="0"/>
              </a:endParaRPr>
            </a:p>
          </p:txBody>
        </p:sp>
        <p:sp>
          <p:nvSpPr>
            <p:cNvPr id="70" name="文本框 69">
              <a:extLst>
                <a:ext uri="{FF2B5EF4-FFF2-40B4-BE49-F238E27FC236}">
                  <a16:creationId xmlns:a16="http://schemas.microsoft.com/office/drawing/2014/main" id="{C139AF4D-C587-4957-A763-7B2485AFE609}"/>
                </a:ext>
              </a:extLst>
            </p:cNvPr>
            <p:cNvSpPr txBox="1"/>
            <p:nvPr/>
          </p:nvSpPr>
          <p:spPr>
            <a:xfrm>
              <a:off x="8415347" y="4729558"/>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1</a:t>
              </a:r>
              <a:endParaRPr lang="zh-CN" altLang="en-US" sz="2000" b="1" dirty="0">
                <a:latin typeface="+mn-lt"/>
                <a:ea typeface="+mn-ea"/>
                <a:cs typeface="Times New Roman" panose="02020603050405020304" pitchFamily="18" charset="0"/>
              </a:endParaRPr>
            </a:p>
          </p:txBody>
        </p:sp>
        <p:sp>
          <p:nvSpPr>
            <p:cNvPr id="72" name="矩形 71">
              <a:extLst>
                <a:ext uri="{FF2B5EF4-FFF2-40B4-BE49-F238E27FC236}">
                  <a16:creationId xmlns:a16="http://schemas.microsoft.com/office/drawing/2014/main" id="{1A433F8F-230F-4F2F-8876-C1F03B08167C}"/>
                </a:ext>
              </a:extLst>
            </p:cNvPr>
            <p:cNvSpPr/>
            <p:nvPr/>
          </p:nvSpPr>
          <p:spPr>
            <a:xfrm>
              <a:off x="8134625" y="5508953"/>
              <a:ext cx="338554" cy="513973"/>
            </a:xfrm>
            <a:prstGeom prst="rect">
              <a:avLst/>
            </a:prstGeom>
          </p:spPr>
          <p:txBody>
            <a:bodyPr wrap="none">
              <a:spAutoFit/>
            </a:bodyPr>
            <a:lstStyle/>
            <a:p>
              <a:r>
                <a:rPr lang="en-US" altLang="zh-CN" b="1" dirty="0">
                  <a:latin typeface="+mn-lt"/>
                  <a:ea typeface="+mn-ea"/>
                  <a:cs typeface="Times New Roman" panose="02020603050405020304" pitchFamily="18" charset="0"/>
                </a:rPr>
                <a:t>a</a:t>
              </a:r>
              <a:endParaRPr lang="zh-CN" altLang="en-US" b="1" dirty="0">
                <a:latin typeface="+mn-lt"/>
                <a:ea typeface="+mn-ea"/>
                <a:cs typeface="Times New Roman" panose="02020603050405020304" pitchFamily="18" charset="0"/>
              </a:endParaRPr>
            </a:p>
          </p:txBody>
        </p:sp>
        <p:sp>
          <p:nvSpPr>
            <p:cNvPr id="73" name="矩形 72">
              <a:extLst>
                <a:ext uri="{FF2B5EF4-FFF2-40B4-BE49-F238E27FC236}">
                  <a16:creationId xmlns:a16="http://schemas.microsoft.com/office/drawing/2014/main" id="{5C34A7FC-40BD-4B8B-9B46-DF5201F6B349}"/>
                </a:ext>
              </a:extLst>
            </p:cNvPr>
            <p:cNvSpPr/>
            <p:nvPr/>
          </p:nvSpPr>
          <p:spPr>
            <a:xfrm>
              <a:off x="5934410" y="2768401"/>
              <a:ext cx="356188" cy="513973"/>
            </a:xfrm>
            <a:prstGeom prst="rect">
              <a:avLst/>
            </a:prstGeom>
          </p:spPr>
          <p:txBody>
            <a:bodyPr wrap="none">
              <a:spAutoFit/>
            </a:bodyPr>
            <a:lstStyle/>
            <a:p>
              <a:r>
                <a:rPr lang="en-US" altLang="zh-CN" b="1" dirty="0">
                  <a:latin typeface="+mn-lt"/>
                  <a:ea typeface="+mn-ea"/>
                  <a:cs typeface="Times New Roman" panose="02020603050405020304" pitchFamily="18" charset="0"/>
                </a:rPr>
                <a:t>b</a:t>
              </a:r>
              <a:endParaRPr lang="zh-CN" altLang="en-US" b="1" dirty="0">
                <a:latin typeface="+mn-lt"/>
                <a:ea typeface="+mn-ea"/>
                <a:cs typeface="Times New Roman" panose="02020603050405020304" pitchFamily="18" charset="0"/>
              </a:endParaRPr>
            </a:p>
          </p:txBody>
        </p:sp>
        <p:sp>
          <p:nvSpPr>
            <p:cNvPr id="74" name="矩形 73">
              <a:extLst>
                <a:ext uri="{FF2B5EF4-FFF2-40B4-BE49-F238E27FC236}">
                  <a16:creationId xmlns:a16="http://schemas.microsoft.com/office/drawing/2014/main" id="{BA3C2AE5-9D0C-4662-8EFD-443A819276A8}"/>
                </a:ext>
              </a:extLst>
            </p:cNvPr>
            <p:cNvSpPr/>
            <p:nvPr/>
          </p:nvSpPr>
          <p:spPr>
            <a:xfrm>
              <a:off x="6851145" y="4688999"/>
              <a:ext cx="278320" cy="513973"/>
            </a:xfrm>
            <a:prstGeom prst="rect">
              <a:avLst/>
            </a:prstGeom>
          </p:spPr>
          <p:txBody>
            <a:bodyPr wrap="square">
              <a:spAutoFit/>
            </a:bodyPr>
            <a:lstStyle/>
            <a:p>
              <a:r>
                <a:rPr lang="en-US" altLang="zh-CN" b="1" dirty="0">
                  <a:latin typeface="+mn-lt"/>
                  <a:ea typeface="+mn-ea"/>
                  <a:cs typeface="Times New Roman" panose="02020603050405020304" pitchFamily="18" charset="0"/>
                </a:rPr>
                <a:t>c</a:t>
              </a:r>
              <a:endParaRPr lang="zh-CN" altLang="en-US" b="1" dirty="0">
                <a:latin typeface="+mn-lt"/>
                <a:ea typeface="+mn-ea"/>
                <a:cs typeface="Times New Roman" panose="02020603050405020304" pitchFamily="18" charset="0"/>
              </a:endParaRPr>
            </a:p>
          </p:txBody>
        </p:sp>
        <p:sp>
          <p:nvSpPr>
            <p:cNvPr id="75" name="矩形 74">
              <a:extLst>
                <a:ext uri="{FF2B5EF4-FFF2-40B4-BE49-F238E27FC236}">
                  <a16:creationId xmlns:a16="http://schemas.microsoft.com/office/drawing/2014/main" id="{919E6F8A-06AB-4863-9B7B-4432B10E4A20}"/>
                </a:ext>
              </a:extLst>
            </p:cNvPr>
            <p:cNvSpPr/>
            <p:nvPr/>
          </p:nvSpPr>
          <p:spPr>
            <a:xfrm>
              <a:off x="7284583" y="5487583"/>
              <a:ext cx="356188" cy="513973"/>
            </a:xfrm>
            <a:prstGeom prst="rect">
              <a:avLst/>
            </a:prstGeom>
          </p:spPr>
          <p:txBody>
            <a:bodyPr wrap="none">
              <a:spAutoFit/>
            </a:bodyPr>
            <a:lstStyle/>
            <a:p>
              <a:r>
                <a:rPr lang="en-US" altLang="zh-CN" b="1" dirty="0">
                  <a:latin typeface="+mn-lt"/>
                  <a:ea typeface="+mn-ea"/>
                  <a:cs typeface="Times New Roman" panose="02020603050405020304" pitchFamily="18" charset="0"/>
                </a:rPr>
                <a:t>d</a:t>
              </a:r>
              <a:endParaRPr lang="zh-CN" altLang="en-US" b="1" dirty="0">
                <a:latin typeface="+mn-lt"/>
                <a:ea typeface="+mn-ea"/>
                <a:cs typeface="Times New Roman" panose="02020603050405020304" pitchFamily="18" charset="0"/>
              </a:endParaRPr>
            </a:p>
          </p:txBody>
        </p:sp>
        <p:sp>
          <p:nvSpPr>
            <p:cNvPr id="76" name="矩形 75">
              <a:extLst>
                <a:ext uri="{FF2B5EF4-FFF2-40B4-BE49-F238E27FC236}">
                  <a16:creationId xmlns:a16="http://schemas.microsoft.com/office/drawing/2014/main" id="{DAEF71C1-952B-42D6-B4DF-9279A2335082}"/>
                </a:ext>
              </a:extLst>
            </p:cNvPr>
            <p:cNvSpPr/>
            <p:nvPr/>
          </p:nvSpPr>
          <p:spPr>
            <a:xfrm>
              <a:off x="6265388" y="3631328"/>
              <a:ext cx="320922" cy="513973"/>
            </a:xfrm>
            <a:prstGeom prst="rect">
              <a:avLst/>
            </a:prstGeom>
          </p:spPr>
          <p:txBody>
            <a:bodyPr wrap="none">
              <a:spAutoFit/>
            </a:bodyPr>
            <a:lstStyle/>
            <a:p>
              <a:r>
                <a:rPr lang="en-US" altLang="zh-CN" b="1" dirty="0">
                  <a:latin typeface="+mn-lt"/>
                  <a:ea typeface="+mn-ea"/>
                  <a:cs typeface="Times New Roman" panose="02020603050405020304" pitchFamily="18" charset="0"/>
                </a:rPr>
                <a:t>e</a:t>
              </a:r>
              <a:endParaRPr lang="zh-CN" altLang="en-US" b="1" dirty="0">
                <a:latin typeface="+mn-lt"/>
                <a:ea typeface="+mn-ea"/>
                <a:cs typeface="Times New Roman" panose="02020603050405020304" pitchFamily="18" charset="0"/>
              </a:endParaRPr>
            </a:p>
          </p:txBody>
        </p:sp>
      </p:grpSp>
      <p:graphicFrame>
        <p:nvGraphicFramePr>
          <p:cNvPr id="78" name="表格 77">
            <a:extLst>
              <a:ext uri="{FF2B5EF4-FFF2-40B4-BE49-F238E27FC236}">
                <a16:creationId xmlns:a16="http://schemas.microsoft.com/office/drawing/2014/main" id="{513DB1C5-9D8B-4C0C-9E35-2C1DDD9DB09C}"/>
              </a:ext>
            </a:extLst>
          </p:cNvPr>
          <p:cNvGraphicFramePr>
            <a:graphicFrameLocks noGrp="1"/>
          </p:cNvGraphicFramePr>
          <p:nvPr>
            <p:extLst>
              <p:ext uri="{D42A27DB-BD31-4B8C-83A1-F6EECF244321}">
                <p14:modId xmlns:p14="http://schemas.microsoft.com/office/powerpoint/2010/main" val="2786652128"/>
              </p:ext>
            </p:extLst>
          </p:nvPr>
        </p:nvGraphicFramePr>
        <p:xfrm>
          <a:off x="5517816" y="2230320"/>
          <a:ext cx="2369049" cy="2773680"/>
        </p:xfrm>
        <a:graphic>
          <a:graphicData uri="http://schemas.openxmlformats.org/drawingml/2006/table">
            <a:tbl>
              <a:tblPr firstRow="1" bandRow="1">
                <a:tableStyleId>{5C22544A-7EE6-4342-B048-85BDC9FD1C3A}</a:tableStyleId>
              </a:tblPr>
              <a:tblGrid>
                <a:gridCol w="789683">
                  <a:extLst>
                    <a:ext uri="{9D8B030D-6E8A-4147-A177-3AD203B41FA5}">
                      <a16:colId xmlns:a16="http://schemas.microsoft.com/office/drawing/2014/main" val="633536337"/>
                    </a:ext>
                  </a:extLst>
                </a:gridCol>
                <a:gridCol w="789683">
                  <a:extLst>
                    <a:ext uri="{9D8B030D-6E8A-4147-A177-3AD203B41FA5}">
                      <a16:colId xmlns:a16="http://schemas.microsoft.com/office/drawing/2014/main" val="1596291638"/>
                    </a:ext>
                  </a:extLst>
                </a:gridCol>
                <a:gridCol w="789683">
                  <a:extLst>
                    <a:ext uri="{9D8B030D-6E8A-4147-A177-3AD203B41FA5}">
                      <a16:colId xmlns:a16="http://schemas.microsoft.com/office/drawing/2014/main" val="1055534577"/>
                    </a:ext>
                  </a:extLst>
                </a:gridCol>
              </a:tblGrid>
              <a:tr h="370840">
                <a:tc gridSpan="3">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哈夫曼编码</a:t>
                      </a: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code3</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4378655"/>
                  </a:ext>
                </a:extLst>
              </a:tr>
              <a:tr h="370840">
                <a:tc>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字符</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概率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code3</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3311043"/>
                  </a:ext>
                </a:extLst>
              </a:tr>
              <a:tr h="11836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a</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0.12</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1111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25346"/>
                  </a:ext>
                </a:extLst>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b</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0.40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2688145"/>
                  </a:ext>
                </a:extLst>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0.15</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110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399673"/>
                  </a:ext>
                </a:extLst>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d</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0.08</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1110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2651468"/>
                  </a:ext>
                </a:extLst>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e</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0.25</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0024684"/>
                  </a:ext>
                </a:extLst>
              </a:tr>
            </a:tbl>
          </a:graphicData>
        </a:graphic>
      </p:graphicFrame>
      <p:sp>
        <p:nvSpPr>
          <p:cNvPr id="88" name="文本框 87">
            <a:extLst>
              <a:ext uri="{FF2B5EF4-FFF2-40B4-BE49-F238E27FC236}">
                <a16:creationId xmlns:a16="http://schemas.microsoft.com/office/drawing/2014/main" id="{825BB7F3-B654-470A-B4D0-678C063DDE7E}"/>
              </a:ext>
            </a:extLst>
          </p:cNvPr>
          <p:cNvSpPr txBox="1"/>
          <p:nvPr/>
        </p:nvSpPr>
        <p:spPr>
          <a:xfrm>
            <a:off x="5011136" y="5120561"/>
            <a:ext cx="3398687" cy="1323439"/>
          </a:xfrm>
          <a:prstGeom prst="rect">
            <a:avLst/>
          </a:prstGeom>
          <a:noFill/>
        </p:spPr>
        <p:txBody>
          <a:bodyPr wrap="none" rtlCol="0">
            <a:spAutoFit/>
          </a:bodyPr>
          <a:lstStyle/>
          <a:p>
            <a:pPr algn="ctr"/>
            <a:r>
              <a:rPr lang="en-US" altLang="zh-CN" sz="2000" b="1" dirty="0">
                <a:latin typeface="+mn-lt"/>
                <a:ea typeface="+mn-ea"/>
                <a:cs typeface="Times New Roman" panose="02020603050405020304" pitchFamily="18" charset="0"/>
              </a:rPr>
              <a:t>Code3</a:t>
            </a:r>
            <a:r>
              <a:rPr lang="zh-CN" altLang="en-US" sz="2000" b="1" dirty="0">
                <a:latin typeface="+mn-lt"/>
                <a:ea typeface="+mn-ea"/>
                <a:cs typeface="Times New Roman" panose="02020603050405020304" pitchFamily="18" charset="0"/>
              </a:rPr>
              <a:t>编码的平均长度</a:t>
            </a:r>
            <a:r>
              <a:rPr lang="en-US" altLang="zh-CN" sz="2000" b="1" dirty="0">
                <a:latin typeface="+mn-lt"/>
                <a:ea typeface="+mn-ea"/>
                <a:cs typeface="Times New Roman" panose="02020603050405020304" pitchFamily="18" charset="0"/>
              </a:rPr>
              <a:t>,  </a:t>
            </a:r>
            <a:r>
              <a:rPr lang="zh-CN" altLang="en-US" sz="2000" b="1" dirty="0">
                <a:latin typeface="+mn-lt"/>
                <a:ea typeface="+mn-ea"/>
                <a:cs typeface="Times New Roman" panose="02020603050405020304" pitchFamily="18" charset="0"/>
              </a:rPr>
              <a:t>即：</a:t>
            </a:r>
            <a:endParaRPr lang="en-US" altLang="zh-CN" sz="2000" b="1" dirty="0">
              <a:latin typeface="+mn-lt"/>
              <a:ea typeface="+mn-ea"/>
              <a:cs typeface="Times New Roman" panose="02020603050405020304" pitchFamily="18" charset="0"/>
            </a:endParaRPr>
          </a:p>
          <a:p>
            <a:pPr algn="ctr"/>
            <a:r>
              <a:rPr lang="zh-CN" altLang="en-US" sz="2000" b="1" i="1" dirty="0">
                <a:latin typeface="+mn-lt"/>
                <a:ea typeface="+mn-ea"/>
                <a:cs typeface="Times New Roman" panose="02020603050405020304" pitchFamily="18" charset="0"/>
              </a:rPr>
              <a:t>∑</a:t>
            </a:r>
            <a:r>
              <a:rPr lang="en-US" altLang="zh-CN" sz="2000" b="1" i="1" dirty="0" err="1">
                <a:latin typeface="+mn-lt"/>
                <a:ea typeface="+mn-ea"/>
                <a:cs typeface="Times New Roman" panose="02020603050405020304" pitchFamily="18" charset="0"/>
              </a:rPr>
              <a:t>w</a:t>
            </a:r>
            <a:r>
              <a:rPr lang="en-US" altLang="zh-CN" sz="2000" b="1" i="1" baseline="-25000" dirty="0" err="1">
                <a:latin typeface="+mn-lt"/>
                <a:ea typeface="+mn-ea"/>
                <a:cs typeface="Times New Roman" panose="02020603050405020304" pitchFamily="18" charset="0"/>
              </a:rPr>
              <a:t>i</a:t>
            </a:r>
            <a:r>
              <a:rPr lang="en-US" altLang="zh-CN" sz="2000" b="1" i="1" dirty="0" err="1">
                <a:latin typeface="+mn-lt"/>
                <a:ea typeface="+mn-ea"/>
                <a:cs typeface="Times New Roman" panose="02020603050405020304" pitchFamily="18" charset="0"/>
              </a:rPr>
              <a:t>l</a:t>
            </a:r>
            <a:r>
              <a:rPr lang="en-US" altLang="zh-CN" sz="2000" b="1" i="1" baseline="-25000" dirty="0" err="1">
                <a:latin typeface="+mn-lt"/>
                <a:ea typeface="+mn-ea"/>
                <a:cs typeface="Times New Roman" panose="02020603050405020304" pitchFamily="18" charset="0"/>
              </a:rPr>
              <a:t>i</a:t>
            </a:r>
            <a:r>
              <a:rPr lang="en-US" altLang="zh-CN" sz="2000" b="1" i="1" baseline="-25000" dirty="0">
                <a:latin typeface="+mn-lt"/>
                <a:ea typeface="+mn-ea"/>
                <a:cs typeface="Times New Roman" panose="02020603050405020304" pitchFamily="18" charset="0"/>
              </a:rPr>
              <a:t> </a:t>
            </a:r>
            <a:r>
              <a:rPr lang="en-US" altLang="zh-CN" sz="2000" b="1" dirty="0">
                <a:latin typeface="+mn-lt"/>
                <a:ea typeface="+mn-ea"/>
                <a:cs typeface="Times New Roman" panose="02020603050405020304" pitchFamily="18" charset="0"/>
              </a:rPr>
              <a:t>= 2.15</a:t>
            </a:r>
          </a:p>
          <a:p>
            <a:pPr algn="ctr"/>
            <a:endParaRPr lang="en-US" altLang="zh-CN" sz="2000" b="1" dirty="0">
              <a:latin typeface="+mn-lt"/>
              <a:ea typeface="+mn-ea"/>
              <a:cs typeface="Times New Roman" panose="02020603050405020304" pitchFamily="18" charset="0"/>
            </a:endParaRPr>
          </a:p>
          <a:p>
            <a:pPr algn="ctr"/>
            <a:r>
              <a:rPr lang="en-US" altLang="zh-CN" sz="2000" b="1" dirty="0" err="1">
                <a:latin typeface="+mn-lt"/>
                <a:ea typeface="+mn-ea"/>
                <a:cs typeface="Times New Roman" panose="02020603050405020304" pitchFamily="18" charset="0"/>
              </a:rPr>
              <a:t>bcd</a:t>
            </a:r>
            <a:r>
              <a:rPr lang="zh-CN" altLang="en-US" sz="2000" b="1" dirty="0">
                <a:latin typeface="+mn-lt"/>
                <a:ea typeface="+mn-ea"/>
                <a:cs typeface="Times New Roman" panose="02020603050405020304" pitchFamily="18" charset="0"/>
              </a:rPr>
              <a:t>的编码为：</a:t>
            </a:r>
            <a:r>
              <a:rPr lang="en-US" altLang="zh-CN" sz="2000" b="1" dirty="0">
                <a:latin typeface="+mn-lt"/>
                <a:ea typeface="+mn-ea"/>
                <a:cs typeface="Times New Roman" panose="02020603050405020304" pitchFamily="18" charset="0"/>
              </a:rPr>
              <a:t>01101110</a:t>
            </a:r>
            <a:endParaRPr lang="zh-CN" altLang="en-US" sz="2000" b="1"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305138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13">
            <a:extLst>
              <a:ext uri="{FF2B5EF4-FFF2-40B4-BE49-F238E27FC236}">
                <a16:creationId xmlns:a16="http://schemas.microsoft.com/office/drawing/2014/main" id="{C7B53E30-EA18-458E-B4F8-EB496FEB2AB5}"/>
              </a:ext>
            </a:extLst>
          </p:cNvPr>
          <p:cNvSpPr txBox="1">
            <a:spLocks noChangeArrowheads="1"/>
          </p:cNvSpPr>
          <p:nvPr/>
        </p:nvSpPr>
        <p:spPr bwMode="auto">
          <a:xfrm>
            <a:off x="4636542" y="719887"/>
            <a:ext cx="3152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前缀码   与    非前缀码</a:t>
            </a:r>
          </a:p>
        </p:txBody>
      </p:sp>
      <p:sp>
        <p:nvSpPr>
          <p:cNvPr id="5" name="Text Box 14">
            <a:extLst>
              <a:ext uri="{FF2B5EF4-FFF2-40B4-BE49-F238E27FC236}">
                <a16:creationId xmlns:a16="http://schemas.microsoft.com/office/drawing/2014/main" id="{D6DAFCFD-4EAF-4B56-AE03-E892C7D182E4}"/>
              </a:ext>
            </a:extLst>
          </p:cNvPr>
          <p:cNvSpPr txBox="1">
            <a:spLocks noChangeArrowheads="1"/>
          </p:cNvSpPr>
          <p:nvPr/>
        </p:nvSpPr>
        <p:spPr bwMode="auto">
          <a:xfrm>
            <a:off x="903536" y="2120231"/>
            <a:ext cx="5233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例：</a:t>
            </a:r>
            <a:r>
              <a:rPr lang="en-US" altLang="zh-CN" b="1"/>
              <a:t>CAST  CATS  SAT  AT  A  TASA</a:t>
            </a:r>
          </a:p>
        </p:txBody>
      </p:sp>
      <p:sp>
        <p:nvSpPr>
          <p:cNvPr id="6" name="Text Box 15">
            <a:extLst>
              <a:ext uri="{FF2B5EF4-FFF2-40B4-BE49-F238E27FC236}">
                <a16:creationId xmlns:a16="http://schemas.microsoft.com/office/drawing/2014/main" id="{334B32D4-6BD9-40A5-B734-70671A2A599B}"/>
              </a:ext>
            </a:extLst>
          </p:cNvPr>
          <p:cNvSpPr txBox="1">
            <a:spLocks noChangeArrowheads="1"/>
          </p:cNvSpPr>
          <p:nvPr/>
        </p:nvSpPr>
        <p:spPr bwMode="auto">
          <a:xfrm>
            <a:off x="940049" y="3299743"/>
            <a:ext cx="709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D = { A , C , S , T }    </a:t>
            </a:r>
            <a:r>
              <a:rPr lang="zh-CN" altLang="en-US" b="1"/>
              <a:t>按出现的频率  </a:t>
            </a:r>
            <a:r>
              <a:rPr lang="en-US" altLang="zh-CN" b="1" i="1"/>
              <a:t>w = { 7 , 2 , 4 , 5 }</a:t>
            </a:r>
          </a:p>
        </p:txBody>
      </p:sp>
      <p:grpSp>
        <p:nvGrpSpPr>
          <p:cNvPr id="41" name="组合 40">
            <a:extLst>
              <a:ext uri="{FF2B5EF4-FFF2-40B4-BE49-F238E27FC236}">
                <a16:creationId xmlns:a16="http://schemas.microsoft.com/office/drawing/2014/main" id="{0F6FE108-1C23-4793-94C0-0D99E0FBD24F}"/>
              </a:ext>
            </a:extLst>
          </p:cNvPr>
          <p:cNvGrpSpPr>
            <a:grpSpLocks/>
          </p:cNvGrpSpPr>
          <p:nvPr/>
        </p:nvGrpSpPr>
        <p:grpSpPr bwMode="auto">
          <a:xfrm>
            <a:off x="395536" y="4247481"/>
            <a:ext cx="3276600" cy="1905000"/>
            <a:chOff x="533400" y="4332312"/>
            <a:chExt cx="3276600" cy="1905000"/>
          </a:xfrm>
        </p:grpSpPr>
        <p:grpSp>
          <p:nvGrpSpPr>
            <p:cNvPr id="126987" name="Group 68">
              <a:extLst>
                <a:ext uri="{FF2B5EF4-FFF2-40B4-BE49-F238E27FC236}">
                  <a16:creationId xmlns:a16="http://schemas.microsoft.com/office/drawing/2014/main" id="{29D86274-D5EB-4CDA-8F26-95D45B6F3931}"/>
                </a:ext>
              </a:extLst>
            </p:cNvPr>
            <p:cNvGrpSpPr>
              <a:grpSpLocks/>
            </p:cNvGrpSpPr>
            <p:nvPr/>
          </p:nvGrpSpPr>
          <p:grpSpPr bwMode="auto">
            <a:xfrm>
              <a:off x="1962150" y="4332312"/>
              <a:ext cx="1847850" cy="1905000"/>
              <a:chOff x="646" y="2784"/>
              <a:chExt cx="1164" cy="1200"/>
            </a:xfrm>
          </p:grpSpPr>
          <p:sp>
            <p:nvSpPr>
              <p:cNvPr id="126990" name="Text Box 54">
                <a:extLst>
                  <a:ext uri="{FF2B5EF4-FFF2-40B4-BE49-F238E27FC236}">
                    <a16:creationId xmlns:a16="http://schemas.microsoft.com/office/drawing/2014/main" id="{292135B7-DF51-48BA-8871-3A820EF233E8}"/>
                  </a:ext>
                </a:extLst>
              </p:cNvPr>
              <p:cNvSpPr txBox="1">
                <a:spLocks noChangeArrowheads="1"/>
              </p:cNvSpPr>
              <p:nvPr/>
            </p:nvSpPr>
            <p:spPr bwMode="auto">
              <a:xfrm>
                <a:off x="1095" y="3744"/>
                <a:ext cx="1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S</a:t>
                </a:r>
              </a:p>
            </p:txBody>
          </p:sp>
          <p:sp>
            <p:nvSpPr>
              <p:cNvPr id="126991" name="Text Box 55">
                <a:extLst>
                  <a:ext uri="{FF2B5EF4-FFF2-40B4-BE49-F238E27FC236}">
                    <a16:creationId xmlns:a16="http://schemas.microsoft.com/office/drawing/2014/main" id="{B4ED4509-9E65-4E0F-82EC-09EE654DFCD0}"/>
                  </a:ext>
                </a:extLst>
              </p:cNvPr>
              <p:cNvSpPr txBox="1">
                <a:spLocks noChangeArrowheads="1"/>
              </p:cNvSpPr>
              <p:nvPr/>
            </p:nvSpPr>
            <p:spPr bwMode="auto">
              <a:xfrm>
                <a:off x="1518" y="3753"/>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C</a:t>
                </a:r>
              </a:p>
            </p:txBody>
          </p:sp>
          <p:sp>
            <p:nvSpPr>
              <p:cNvPr id="126992" name="Oval 17">
                <a:extLst>
                  <a:ext uri="{FF2B5EF4-FFF2-40B4-BE49-F238E27FC236}">
                    <a16:creationId xmlns:a16="http://schemas.microsoft.com/office/drawing/2014/main" id="{CC705183-89B3-4D8F-874D-9B42905CCF1A}"/>
                  </a:ext>
                </a:extLst>
              </p:cNvPr>
              <p:cNvSpPr>
                <a:spLocks noChangeArrowheads="1"/>
              </p:cNvSpPr>
              <p:nvPr/>
            </p:nvSpPr>
            <p:spPr bwMode="auto">
              <a:xfrm>
                <a:off x="912" y="2784"/>
                <a:ext cx="240"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126993" name="Oval 19">
                <a:extLst>
                  <a:ext uri="{FF2B5EF4-FFF2-40B4-BE49-F238E27FC236}">
                    <a16:creationId xmlns:a16="http://schemas.microsoft.com/office/drawing/2014/main" id="{ABDEEEB2-7199-4687-9B38-1E957C42D54E}"/>
                  </a:ext>
                </a:extLst>
              </p:cNvPr>
              <p:cNvSpPr>
                <a:spLocks noChangeArrowheads="1"/>
              </p:cNvSpPr>
              <p:nvPr/>
            </p:nvSpPr>
            <p:spPr bwMode="auto">
              <a:xfrm>
                <a:off x="1168" y="3072"/>
                <a:ext cx="176"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11</a:t>
                </a:r>
              </a:p>
            </p:txBody>
          </p:sp>
          <p:sp>
            <p:nvSpPr>
              <p:cNvPr id="126994" name="Oval 23">
                <a:extLst>
                  <a:ext uri="{FF2B5EF4-FFF2-40B4-BE49-F238E27FC236}">
                    <a16:creationId xmlns:a16="http://schemas.microsoft.com/office/drawing/2014/main" id="{E93A26E7-823F-4645-A052-63D519BE4CDD}"/>
                  </a:ext>
                </a:extLst>
              </p:cNvPr>
              <p:cNvSpPr>
                <a:spLocks noChangeArrowheads="1"/>
              </p:cNvSpPr>
              <p:nvPr/>
            </p:nvSpPr>
            <p:spPr bwMode="auto">
              <a:xfrm>
                <a:off x="1416" y="336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p>
            </p:txBody>
          </p:sp>
          <p:sp>
            <p:nvSpPr>
              <p:cNvPr id="126995" name="Line 27">
                <a:extLst>
                  <a:ext uri="{FF2B5EF4-FFF2-40B4-BE49-F238E27FC236}">
                    <a16:creationId xmlns:a16="http://schemas.microsoft.com/office/drawing/2014/main" id="{C7E79DD8-D2AA-4BD2-ACFE-782FF7EEA451}"/>
                  </a:ext>
                </a:extLst>
              </p:cNvPr>
              <p:cNvSpPr>
                <a:spLocks noChangeShapeType="1"/>
              </p:cNvSpPr>
              <p:nvPr/>
            </p:nvSpPr>
            <p:spPr bwMode="auto">
              <a:xfrm flipH="1">
                <a:off x="864" y="2928"/>
                <a:ext cx="13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6996" name="Line 28">
                <a:extLst>
                  <a:ext uri="{FF2B5EF4-FFF2-40B4-BE49-F238E27FC236}">
                    <a16:creationId xmlns:a16="http://schemas.microsoft.com/office/drawing/2014/main" id="{D2B3282E-0A59-4406-9737-BA54A8150CC5}"/>
                  </a:ext>
                </a:extLst>
              </p:cNvPr>
              <p:cNvSpPr>
                <a:spLocks noChangeShapeType="1"/>
              </p:cNvSpPr>
              <p:nvPr/>
            </p:nvSpPr>
            <p:spPr bwMode="auto">
              <a:xfrm>
                <a:off x="1048" y="2928"/>
                <a:ext cx="15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6997" name="Line 36">
                <a:extLst>
                  <a:ext uri="{FF2B5EF4-FFF2-40B4-BE49-F238E27FC236}">
                    <a16:creationId xmlns:a16="http://schemas.microsoft.com/office/drawing/2014/main" id="{501B1F73-8586-468E-86E9-0A98CF41889D}"/>
                  </a:ext>
                </a:extLst>
              </p:cNvPr>
              <p:cNvSpPr>
                <a:spLocks noChangeShapeType="1"/>
              </p:cNvSpPr>
              <p:nvPr/>
            </p:nvSpPr>
            <p:spPr bwMode="auto">
              <a:xfrm>
                <a:off x="1280" y="3208"/>
                <a:ext cx="15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6998" name="Line 39">
                <a:extLst>
                  <a:ext uri="{FF2B5EF4-FFF2-40B4-BE49-F238E27FC236}">
                    <a16:creationId xmlns:a16="http://schemas.microsoft.com/office/drawing/2014/main" id="{6B63DDEB-FA25-4FBC-B22E-AF7A1F542C3E}"/>
                  </a:ext>
                </a:extLst>
              </p:cNvPr>
              <p:cNvSpPr>
                <a:spLocks noChangeShapeType="1"/>
              </p:cNvSpPr>
              <p:nvPr/>
            </p:nvSpPr>
            <p:spPr bwMode="auto">
              <a:xfrm flipH="1">
                <a:off x="1064" y="3216"/>
                <a:ext cx="13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6999" name="Rectangle 40">
                <a:extLst>
                  <a:ext uri="{FF2B5EF4-FFF2-40B4-BE49-F238E27FC236}">
                    <a16:creationId xmlns:a16="http://schemas.microsoft.com/office/drawing/2014/main" id="{0EB062E3-0705-49AF-8385-2963F32CD19B}"/>
                  </a:ext>
                </a:extLst>
              </p:cNvPr>
              <p:cNvSpPr>
                <a:spLocks noChangeArrowheads="1"/>
              </p:cNvSpPr>
              <p:nvPr/>
            </p:nvSpPr>
            <p:spPr bwMode="auto">
              <a:xfrm>
                <a:off x="992" y="336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27000" name="Line 41">
                <a:extLst>
                  <a:ext uri="{FF2B5EF4-FFF2-40B4-BE49-F238E27FC236}">
                    <a16:creationId xmlns:a16="http://schemas.microsoft.com/office/drawing/2014/main" id="{F7EAD1F0-857B-40F8-B974-722DFBD9FA75}"/>
                  </a:ext>
                </a:extLst>
              </p:cNvPr>
              <p:cNvSpPr>
                <a:spLocks noChangeShapeType="1"/>
              </p:cNvSpPr>
              <p:nvPr/>
            </p:nvSpPr>
            <p:spPr bwMode="auto">
              <a:xfrm flipH="1">
                <a:off x="1304" y="3504"/>
                <a:ext cx="13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7001" name="Rectangle 42">
                <a:extLst>
                  <a:ext uri="{FF2B5EF4-FFF2-40B4-BE49-F238E27FC236}">
                    <a16:creationId xmlns:a16="http://schemas.microsoft.com/office/drawing/2014/main" id="{EA39C360-FA9B-477E-9ADB-40DB59939D99}"/>
                  </a:ext>
                </a:extLst>
              </p:cNvPr>
              <p:cNvSpPr>
                <a:spLocks noChangeArrowheads="1"/>
              </p:cNvSpPr>
              <p:nvPr/>
            </p:nvSpPr>
            <p:spPr bwMode="auto">
              <a:xfrm>
                <a:off x="1232" y="36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27002" name="Line 43">
                <a:extLst>
                  <a:ext uri="{FF2B5EF4-FFF2-40B4-BE49-F238E27FC236}">
                    <a16:creationId xmlns:a16="http://schemas.microsoft.com/office/drawing/2014/main" id="{E67603B3-259B-42C4-87E7-D73C522B54C2}"/>
                  </a:ext>
                </a:extLst>
              </p:cNvPr>
              <p:cNvSpPr>
                <a:spLocks noChangeShapeType="1"/>
              </p:cNvSpPr>
              <p:nvPr/>
            </p:nvSpPr>
            <p:spPr bwMode="auto">
              <a:xfrm>
                <a:off x="1536" y="3504"/>
                <a:ext cx="16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7003" name="Rectangle 44">
                <a:extLst>
                  <a:ext uri="{FF2B5EF4-FFF2-40B4-BE49-F238E27FC236}">
                    <a16:creationId xmlns:a16="http://schemas.microsoft.com/office/drawing/2014/main" id="{7865A456-09F6-4CF4-AEC6-AA7DD8329D5F}"/>
                  </a:ext>
                </a:extLst>
              </p:cNvPr>
              <p:cNvSpPr>
                <a:spLocks noChangeArrowheads="1"/>
              </p:cNvSpPr>
              <p:nvPr/>
            </p:nvSpPr>
            <p:spPr bwMode="auto">
              <a:xfrm>
                <a:off x="1632" y="36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27004" name="Text Box 46">
                <a:extLst>
                  <a:ext uri="{FF2B5EF4-FFF2-40B4-BE49-F238E27FC236}">
                    <a16:creationId xmlns:a16="http://schemas.microsoft.com/office/drawing/2014/main" id="{1EAE648B-B1C9-48F8-9FFD-7745DCBE5622}"/>
                  </a:ext>
                </a:extLst>
              </p:cNvPr>
              <p:cNvSpPr txBox="1">
                <a:spLocks noChangeArrowheads="1"/>
              </p:cNvSpPr>
              <p:nvPr/>
            </p:nvSpPr>
            <p:spPr bwMode="auto">
              <a:xfrm>
                <a:off x="792" y="3032"/>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7</a:t>
                </a:r>
              </a:p>
            </p:txBody>
          </p:sp>
          <p:sp>
            <p:nvSpPr>
              <p:cNvPr id="127005" name="Text Box 49">
                <a:extLst>
                  <a:ext uri="{FF2B5EF4-FFF2-40B4-BE49-F238E27FC236}">
                    <a16:creationId xmlns:a16="http://schemas.microsoft.com/office/drawing/2014/main" id="{17AEB5FA-74A5-4B64-A5A9-8F18FD7FF8F0}"/>
                  </a:ext>
                </a:extLst>
              </p:cNvPr>
              <p:cNvSpPr txBox="1">
                <a:spLocks noChangeArrowheads="1"/>
              </p:cNvSpPr>
              <p:nvPr/>
            </p:nvSpPr>
            <p:spPr bwMode="auto">
              <a:xfrm>
                <a:off x="976" y="3312"/>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5</a:t>
                </a:r>
              </a:p>
            </p:txBody>
          </p:sp>
          <p:sp>
            <p:nvSpPr>
              <p:cNvPr id="127006" name="Text Box 50">
                <a:extLst>
                  <a:ext uri="{FF2B5EF4-FFF2-40B4-BE49-F238E27FC236}">
                    <a16:creationId xmlns:a16="http://schemas.microsoft.com/office/drawing/2014/main" id="{4EF2C16C-114E-4A34-8DD4-448AA5CDDC91}"/>
                  </a:ext>
                </a:extLst>
              </p:cNvPr>
              <p:cNvSpPr txBox="1">
                <a:spLocks noChangeArrowheads="1"/>
              </p:cNvSpPr>
              <p:nvPr/>
            </p:nvSpPr>
            <p:spPr bwMode="auto">
              <a:xfrm>
                <a:off x="1216" y="3601"/>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4</a:t>
                </a:r>
              </a:p>
            </p:txBody>
          </p:sp>
          <p:sp>
            <p:nvSpPr>
              <p:cNvPr id="127007" name="Text Box 51">
                <a:extLst>
                  <a:ext uri="{FF2B5EF4-FFF2-40B4-BE49-F238E27FC236}">
                    <a16:creationId xmlns:a16="http://schemas.microsoft.com/office/drawing/2014/main" id="{164EE2F4-0BFF-4ACE-9E2B-41154CB3C9BA}"/>
                  </a:ext>
                </a:extLst>
              </p:cNvPr>
              <p:cNvSpPr txBox="1">
                <a:spLocks noChangeArrowheads="1"/>
              </p:cNvSpPr>
              <p:nvPr/>
            </p:nvSpPr>
            <p:spPr bwMode="auto">
              <a:xfrm>
                <a:off x="1624" y="3601"/>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2</a:t>
                </a:r>
              </a:p>
            </p:txBody>
          </p:sp>
          <p:sp>
            <p:nvSpPr>
              <p:cNvPr id="127008" name="Text Box 52">
                <a:extLst>
                  <a:ext uri="{FF2B5EF4-FFF2-40B4-BE49-F238E27FC236}">
                    <a16:creationId xmlns:a16="http://schemas.microsoft.com/office/drawing/2014/main" id="{2F1C72AE-03D7-4632-A878-CD9E64CE21FA}"/>
                  </a:ext>
                </a:extLst>
              </p:cNvPr>
              <p:cNvSpPr txBox="1">
                <a:spLocks noChangeArrowheads="1"/>
              </p:cNvSpPr>
              <p:nvPr/>
            </p:nvSpPr>
            <p:spPr bwMode="auto">
              <a:xfrm>
                <a:off x="646" y="3177"/>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A</a:t>
                </a:r>
              </a:p>
            </p:txBody>
          </p:sp>
          <p:sp>
            <p:nvSpPr>
              <p:cNvPr id="127009" name="Text Box 53">
                <a:extLst>
                  <a:ext uri="{FF2B5EF4-FFF2-40B4-BE49-F238E27FC236}">
                    <a16:creationId xmlns:a16="http://schemas.microsoft.com/office/drawing/2014/main" id="{1E4F978C-60CD-4760-91E6-AD237C0B55F8}"/>
                  </a:ext>
                </a:extLst>
              </p:cNvPr>
              <p:cNvSpPr txBox="1">
                <a:spLocks noChangeArrowheads="1"/>
              </p:cNvSpPr>
              <p:nvPr/>
            </p:nvSpPr>
            <p:spPr bwMode="auto">
              <a:xfrm>
                <a:off x="864" y="3456"/>
                <a:ext cx="21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T</a:t>
                </a:r>
              </a:p>
            </p:txBody>
          </p:sp>
          <p:sp>
            <p:nvSpPr>
              <p:cNvPr id="127010" name="Text Box 56">
                <a:extLst>
                  <a:ext uri="{FF2B5EF4-FFF2-40B4-BE49-F238E27FC236}">
                    <a16:creationId xmlns:a16="http://schemas.microsoft.com/office/drawing/2014/main" id="{2B741D2E-F9CC-460C-BA96-C2AE05282139}"/>
                  </a:ext>
                </a:extLst>
              </p:cNvPr>
              <p:cNvSpPr txBox="1">
                <a:spLocks noChangeArrowheads="1"/>
              </p:cNvSpPr>
              <p:nvPr/>
            </p:nvSpPr>
            <p:spPr bwMode="auto">
              <a:xfrm>
                <a:off x="1120" y="2872"/>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1</a:t>
                </a:r>
              </a:p>
            </p:txBody>
          </p:sp>
          <p:sp>
            <p:nvSpPr>
              <p:cNvPr id="127011" name="Text Box 57">
                <a:extLst>
                  <a:ext uri="{FF2B5EF4-FFF2-40B4-BE49-F238E27FC236}">
                    <a16:creationId xmlns:a16="http://schemas.microsoft.com/office/drawing/2014/main" id="{8A99839F-4E99-4594-8167-0B1B732D28A1}"/>
                  </a:ext>
                </a:extLst>
              </p:cNvPr>
              <p:cNvSpPr txBox="1">
                <a:spLocks noChangeArrowheads="1"/>
              </p:cNvSpPr>
              <p:nvPr/>
            </p:nvSpPr>
            <p:spPr bwMode="auto">
              <a:xfrm>
                <a:off x="1248" y="3408"/>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0</a:t>
                </a:r>
              </a:p>
            </p:txBody>
          </p:sp>
          <p:sp>
            <p:nvSpPr>
              <p:cNvPr id="127012" name="Text Box 58">
                <a:extLst>
                  <a:ext uri="{FF2B5EF4-FFF2-40B4-BE49-F238E27FC236}">
                    <a16:creationId xmlns:a16="http://schemas.microsoft.com/office/drawing/2014/main" id="{21DC9E01-CE3D-48F0-908D-D2BDCA3E1C1F}"/>
                  </a:ext>
                </a:extLst>
              </p:cNvPr>
              <p:cNvSpPr txBox="1">
                <a:spLocks noChangeArrowheads="1"/>
              </p:cNvSpPr>
              <p:nvPr/>
            </p:nvSpPr>
            <p:spPr bwMode="auto">
              <a:xfrm>
                <a:off x="1336" y="3128"/>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1</a:t>
                </a:r>
              </a:p>
            </p:txBody>
          </p:sp>
          <p:sp>
            <p:nvSpPr>
              <p:cNvPr id="127013" name="Text Box 59">
                <a:extLst>
                  <a:ext uri="{FF2B5EF4-FFF2-40B4-BE49-F238E27FC236}">
                    <a16:creationId xmlns:a16="http://schemas.microsoft.com/office/drawing/2014/main" id="{83C3659B-A238-4FB8-9C82-B10E620971F3}"/>
                  </a:ext>
                </a:extLst>
              </p:cNvPr>
              <p:cNvSpPr txBox="1">
                <a:spLocks noChangeArrowheads="1"/>
              </p:cNvSpPr>
              <p:nvPr/>
            </p:nvSpPr>
            <p:spPr bwMode="auto">
              <a:xfrm>
                <a:off x="774" y="2880"/>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0</a:t>
                </a:r>
              </a:p>
            </p:txBody>
          </p:sp>
          <p:sp>
            <p:nvSpPr>
              <p:cNvPr id="127014" name="Text Box 61">
                <a:extLst>
                  <a:ext uri="{FF2B5EF4-FFF2-40B4-BE49-F238E27FC236}">
                    <a16:creationId xmlns:a16="http://schemas.microsoft.com/office/drawing/2014/main" id="{05D0FCCA-28E1-4C14-86C8-1E5D4EABD619}"/>
                  </a:ext>
                </a:extLst>
              </p:cNvPr>
              <p:cNvSpPr txBox="1">
                <a:spLocks noChangeArrowheads="1"/>
              </p:cNvSpPr>
              <p:nvPr/>
            </p:nvSpPr>
            <p:spPr bwMode="auto">
              <a:xfrm>
                <a:off x="1008" y="3120"/>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0</a:t>
                </a:r>
              </a:p>
            </p:txBody>
          </p:sp>
          <p:sp>
            <p:nvSpPr>
              <p:cNvPr id="127015" name="Text Box 62">
                <a:extLst>
                  <a:ext uri="{FF2B5EF4-FFF2-40B4-BE49-F238E27FC236}">
                    <a16:creationId xmlns:a16="http://schemas.microsoft.com/office/drawing/2014/main" id="{4BB29D01-6E1B-490C-A853-7B9A81585349}"/>
                  </a:ext>
                </a:extLst>
              </p:cNvPr>
              <p:cNvSpPr txBox="1">
                <a:spLocks noChangeArrowheads="1"/>
              </p:cNvSpPr>
              <p:nvPr/>
            </p:nvSpPr>
            <p:spPr bwMode="auto">
              <a:xfrm>
                <a:off x="1584" y="3417"/>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1</a:t>
                </a:r>
              </a:p>
            </p:txBody>
          </p:sp>
          <p:sp>
            <p:nvSpPr>
              <p:cNvPr id="127016" name="Rectangle 67">
                <a:extLst>
                  <a:ext uri="{FF2B5EF4-FFF2-40B4-BE49-F238E27FC236}">
                    <a16:creationId xmlns:a16="http://schemas.microsoft.com/office/drawing/2014/main" id="{9B94372B-3148-4C17-87AE-2A773AF8A0F6}"/>
                  </a:ext>
                </a:extLst>
              </p:cNvPr>
              <p:cNvSpPr>
                <a:spLocks noChangeArrowheads="1"/>
              </p:cNvSpPr>
              <p:nvPr/>
            </p:nvSpPr>
            <p:spPr bwMode="auto">
              <a:xfrm>
                <a:off x="800" y="307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26988" name="Line 70">
              <a:extLst>
                <a:ext uri="{FF2B5EF4-FFF2-40B4-BE49-F238E27FC236}">
                  <a16:creationId xmlns:a16="http://schemas.microsoft.com/office/drawing/2014/main" id="{07A93D05-C466-4A00-A3C7-EB8221705632}"/>
                </a:ext>
              </a:extLst>
            </p:cNvPr>
            <p:cNvSpPr>
              <a:spLocks noChangeShapeType="1"/>
            </p:cNvSpPr>
            <p:nvPr/>
          </p:nvSpPr>
          <p:spPr bwMode="auto">
            <a:xfrm>
              <a:off x="609600" y="5170512"/>
              <a:ext cx="1219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6989" name="Text Box 71">
              <a:extLst>
                <a:ext uri="{FF2B5EF4-FFF2-40B4-BE49-F238E27FC236}">
                  <a16:creationId xmlns:a16="http://schemas.microsoft.com/office/drawing/2014/main" id="{5B914EA6-BE23-4BA8-9886-CB7583A2FAD9}"/>
                </a:ext>
              </a:extLst>
            </p:cNvPr>
            <p:cNvSpPr txBox="1">
              <a:spLocks noChangeArrowheads="1"/>
            </p:cNvSpPr>
            <p:nvPr/>
          </p:nvSpPr>
          <p:spPr bwMode="auto">
            <a:xfrm>
              <a:off x="533400" y="4700612"/>
              <a:ext cx="14001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1600" b="1"/>
                <a:t>以</a:t>
              </a:r>
              <a:r>
                <a:rPr lang="en-US" altLang="zh-CN" sz="1600" b="1"/>
                <a:t>w</a:t>
              </a:r>
              <a:r>
                <a:rPr lang="en-US" altLang="zh-CN" sz="1600" b="1" baseline="-25000"/>
                <a:t>i</a:t>
              </a:r>
              <a:r>
                <a:rPr lang="zh-CN" altLang="en-US" sz="1600" b="1"/>
                <a:t>为外结点</a:t>
              </a:r>
            </a:p>
            <a:p>
              <a:pPr eaLnBrk="1" hangingPunct="1">
                <a:lnSpc>
                  <a:spcPct val="150000"/>
                </a:lnSpc>
              </a:pPr>
              <a:r>
                <a:rPr lang="zh-CN" altLang="en-US" sz="1600" b="1"/>
                <a:t>构造哈夫曼树</a:t>
              </a:r>
            </a:p>
          </p:txBody>
        </p:sp>
      </p:grpSp>
      <p:sp>
        <p:nvSpPr>
          <p:cNvPr id="37" name="Text Box 72">
            <a:extLst>
              <a:ext uri="{FF2B5EF4-FFF2-40B4-BE49-F238E27FC236}">
                <a16:creationId xmlns:a16="http://schemas.microsoft.com/office/drawing/2014/main" id="{F40D1511-4637-484E-A064-52FEF897AC6A}"/>
              </a:ext>
            </a:extLst>
          </p:cNvPr>
          <p:cNvSpPr txBox="1">
            <a:spLocks noChangeArrowheads="1"/>
          </p:cNvSpPr>
          <p:nvPr/>
        </p:nvSpPr>
        <p:spPr bwMode="auto">
          <a:xfrm>
            <a:off x="4118224" y="4095081"/>
            <a:ext cx="103663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编码</a:t>
            </a:r>
          </a:p>
          <a:p>
            <a:pPr eaLnBrk="1" hangingPunct="1"/>
            <a:r>
              <a:rPr lang="en-US" altLang="zh-CN" b="1"/>
              <a:t>A: 0</a:t>
            </a:r>
          </a:p>
          <a:p>
            <a:pPr eaLnBrk="1" hangingPunct="1"/>
            <a:r>
              <a:rPr lang="en-US" altLang="zh-CN" b="1"/>
              <a:t>T: 10</a:t>
            </a:r>
          </a:p>
          <a:p>
            <a:pPr eaLnBrk="1" hangingPunct="1"/>
            <a:r>
              <a:rPr lang="en-US" altLang="zh-CN" b="1"/>
              <a:t>S: 110</a:t>
            </a:r>
          </a:p>
          <a:p>
            <a:pPr eaLnBrk="1" hangingPunct="1"/>
            <a:r>
              <a:rPr lang="en-US" altLang="zh-CN" b="1"/>
              <a:t>C: 111</a:t>
            </a:r>
          </a:p>
        </p:txBody>
      </p:sp>
      <p:sp>
        <p:nvSpPr>
          <p:cNvPr id="38" name="Rectangle 73">
            <a:extLst>
              <a:ext uri="{FF2B5EF4-FFF2-40B4-BE49-F238E27FC236}">
                <a16:creationId xmlns:a16="http://schemas.microsoft.com/office/drawing/2014/main" id="{B4EA82A4-C0D5-4E5D-BF56-CC369C003ED8}"/>
              </a:ext>
            </a:extLst>
          </p:cNvPr>
          <p:cNvSpPr>
            <a:spLocks noChangeArrowheads="1"/>
          </p:cNvSpPr>
          <p:nvPr/>
        </p:nvSpPr>
        <p:spPr bwMode="auto">
          <a:xfrm>
            <a:off x="5102474" y="4183981"/>
            <a:ext cx="3508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CAST  CATS  SAT  AT  A  TASA</a:t>
            </a:r>
          </a:p>
        </p:txBody>
      </p:sp>
      <p:sp>
        <p:nvSpPr>
          <p:cNvPr id="39" name="Text Box 74">
            <a:extLst>
              <a:ext uri="{FF2B5EF4-FFF2-40B4-BE49-F238E27FC236}">
                <a16:creationId xmlns:a16="http://schemas.microsoft.com/office/drawing/2014/main" id="{CEB991A2-8141-4F6F-9635-55D6D5BA7C58}"/>
              </a:ext>
            </a:extLst>
          </p:cNvPr>
          <p:cNvSpPr txBox="1">
            <a:spLocks noChangeArrowheads="1"/>
          </p:cNvSpPr>
          <p:nvPr/>
        </p:nvSpPr>
        <p:spPr bwMode="auto">
          <a:xfrm>
            <a:off x="5177086" y="5330156"/>
            <a:ext cx="3228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111011010   111010110</a:t>
            </a:r>
          </a:p>
          <a:p>
            <a:pPr eaLnBrk="1" hangingPunct="1"/>
            <a:r>
              <a:rPr lang="en-US" altLang="zh-CN" b="1"/>
              <a:t>110010  010  0  1001100</a:t>
            </a:r>
          </a:p>
        </p:txBody>
      </p:sp>
      <p:sp>
        <p:nvSpPr>
          <p:cNvPr id="40" name="AutoShape 75">
            <a:extLst>
              <a:ext uri="{FF2B5EF4-FFF2-40B4-BE49-F238E27FC236}">
                <a16:creationId xmlns:a16="http://schemas.microsoft.com/office/drawing/2014/main" id="{23FE13D1-ED8C-4E11-AC43-124FBF49C0C4}"/>
              </a:ext>
            </a:extLst>
          </p:cNvPr>
          <p:cNvSpPr>
            <a:spLocks noChangeArrowheads="1"/>
          </p:cNvSpPr>
          <p:nvPr/>
        </p:nvSpPr>
        <p:spPr bwMode="auto">
          <a:xfrm>
            <a:off x="6607424" y="4738018"/>
            <a:ext cx="190500" cy="519113"/>
          </a:xfrm>
          <a:prstGeom prst="downArrow">
            <a:avLst>
              <a:gd name="adj1" fmla="val 50000"/>
              <a:gd name="adj2" fmla="val 68125"/>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 name="TextBox 2">
            <a:extLst>
              <a:ext uri="{FF2B5EF4-FFF2-40B4-BE49-F238E27FC236}">
                <a16:creationId xmlns:a16="http://schemas.microsoft.com/office/drawing/2014/main" id="{3DE32E0D-CDB6-4FD6-A8CA-4A56B70396EF}"/>
              </a:ext>
            </a:extLst>
          </p:cNvPr>
          <p:cNvSpPr txBox="1">
            <a:spLocks noChangeArrowheads="1"/>
          </p:cNvSpPr>
          <p:nvPr/>
        </p:nvSpPr>
        <p:spPr bwMode="auto">
          <a:xfrm>
            <a:off x="903536" y="1340768"/>
            <a:ext cx="3570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t>哈夫曼编码（最优编码）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7" grpId="0"/>
      <p:bldP spid="38" grpId="0"/>
      <p:bldP spid="39" grpId="0"/>
      <p:bldP spid="40"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2ACA880D-8F4B-4A6D-AC76-740ADD12F860}"/>
              </a:ext>
            </a:extLst>
          </p:cNvPr>
          <p:cNvGraphicFramePr>
            <a:graphicFrameLocks noGrp="1"/>
          </p:cNvGraphicFramePr>
          <p:nvPr>
            <p:extLst>
              <p:ext uri="{D42A27DB-BD31-4B8C-83A1-F6EECF244321}">
                <p14:modId xmlns:p14="http://schemas.microsoft.com/office/powerpoint/2010/main" val="1830328867"/>
              </p:ext>
            </p:extLst>
          </p:nvPr>
        </p:nvGraphicFramePr>
        <p:xfrm>
          <a:off x="2019300" y="1618258"/>
          <a:ext cx="4368800" cy="371475"/>
        </p:xfrm>
        <a:graphic>
          <a:graphicData uri="http://schemas.openxmlformats.org/drawingml/2006/table">
            <a:tbl>
              <a:tblPr firstRow="1" bandRow="1">
                <a:tableStyleId>{5C22544A-7EE6-4342-B048-85BDC9FD1C3A}</a:tableStyleId>
              </a:tblPr>
              <a:tblGrid>
                <a:gridCol w="436880">
                  <a:extLst>
                    <a:ext uri="{9D8B030D-6E8A-4147-A177-3AD203B41FA5}">
                      <a16:colId xmlns:a16="http://schemas.microsoft.com/office/drawing/2014/main" val="20000"/>
                    </a:ext>
                  </a:extLst>
                </a:gridCol>
                <a:gridCol w="436880">
                  <a:extLst>
                    <a:ext uri="{9D8B030D-6E8A-4147-A177-3AD203B41FA5}">
                      <a16:colId xmlns:a16="http://schemas.microsoft.com/office/drawing/2014/main" val="20001"/>
                    </a:ext>
                  </a:extLst>
                </a:gridCol>
                <a:gridCol w="436880">
                  <a:extLst>
                    <a:ext uri="{9D8B030D-6E8A-4147-A177-3AD203B41FA5}">
                      <a16:colId xmlns:a16="http://schemas.microsoft.com/office/drawing/2014/main" val="20002"/>
                    </a:ext>
                  </a:extLst>
                </a:gridCol>
                <a:gridCol w="436880">
                  <a:extLst>
                    <a:ext uri="{9D8B030D-6E8A-4147-A177-3AD203B41FA5}">
                      <a16:colId xmlns:a16="http://schemas.microsoft.com/office/drawing/2014/main" val="20003"/>
                    </a:ext>
                  </a:extLst>
                </a:gridCol>
                <a:gridCol w="436880">
                  <a:extLst>
                    <a:ext uri="{9D8B030D-6E8A-4147-A177-3AD203B41FA5}">
                      <a16:colId xmlns:a16="http://schemas.microsoft.com/office/drawing/2014/main" val="20004"/>
                    </a:ext>
                  </a:extLst>
                </a:gridCol>
                <a:gridCol w="436880">
                  <a:extLst>
                    <a:ext uri="{9D8B030D-6E8A-4147-A177-3AD203B41FA5}">
                      <a16:colId xmlns:a16="http://schemas.microsoft.com/office/drawing/2014/main" val="20005"/>
                    </a:ext>
                  </a:extLst>
                </a:gridCol>
                <a:gridCol w="436880">
                  <a:extLst>
                    <a:ext uri="{9D8B030D-6E8A-4147-A177-3AD203B41FA5}">
                      <a16:colId xmlns:a16="http://schemas.microsoft.com/office/drawing/2014/main" val="20006"/>
                    </a:ext>
                  </a:extLst>
                </a:gridCol>
                <a:gridCol w="436880">
                  <a:extLst>
                    <a:ext uri="{9D8B030D-6E8A-4147-A177-3AD203B41FA5}">
                      <a16:colId xmlns:a16="http://schemas.microsoft.com/office/drawing/2014/main" val="20007"/>
                    </a:ext>
                  </a:extLst>
                </a:gridCol>
                <a:gridCol w="436880">
                  <a:extLst>
                    <a:ext uri="{9D8B030D-6E8A-4147-A177-3AD203B41FA5}">
                      <a16:colId xmlns:a16="http://schemas.microsoft.com/office/drawing/2014/main" val="20008"/>
                    </a:ext>
                  </a:extLst>
                </a:gridCol>
                <a:gridCol w="436880">
                  <a:extLst>
                    <a:ext uri="{9D8B030D-6E8A-4147-A177-3AD203B41FA5}">
                      <a16:colId xmlns:a16="http://schemas.microsoft.com/office/drawing/2014/main" val="20009"/>
                    </a:ext>
                  </a:extLst>
                </a:gridCol>
              </a:tblGrid>
              <a:tr h="371475">
                <a:tc>
                  <a:txBody>
                    <a:bodyPr/>
                    <a:lstStyle/>
                    <a:p>
                      <a:pPr>
                        <a:lnSpc>
                          <a:spcPct val="100000"/>
                        </a:lnSpc>
                      </a:pPr>
                      <a:r>
                        <a:rPr lang="en-US" altLang="zh-CN" sz="1600" dirty="0">
                          <a:solidFill>
                            <a:schemeClr val="tx1"/>
                          </a:solidFill>
                        </a:rPr>
                        <a:t>32</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22</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22</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43</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49</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22</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22</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17</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48</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43</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0776" name="Group 120">
            <a:extLst>
              <a:ext uri="{FF2B5EF4-FFF2-40B4-BE49-F238E27FC236}">
                <a16:creationId xmlns:a16="http://schemas.microsoft.com/office/drawing/2014/main" id="{BF862A7E-4948-4ADC-94CD-39B9E46C14C8}"/>
              </a:ext>
            </a:extLst>
          </p:cNvPr>
          <p:cNvGraphicFramePr>
            <a:graphicFrameLocks noGrp="1"/>
          </p:cNvGraphicFramePr>
          <p:nvPr>
            <p:extLst>
              <p:ext uri="{D42A27DB-BD31-4B8C-83A1-F6EECF244321}">
                <p14:modId xmlns:p14="http://schemas.microsoft.com/office/powerpoint/2010/main" val="3447226900"/>
              </p:ext>
            </p:extLst>
          </p:nvPr>
        </p:nvGraphicFramePr>
        <p:xfrm>
          <a:off x="1187450" y="2492970"/>
          <a:ext cx="1865313" cy="2533652"/>
        </p:xfrm>
        <a:graphic>
          <a:graphicData uri="http://schemas.openxmlformats.org/drawingml/2006/table">
            <a:tbl>
              <a:tblPr/>
              <a:tblGrid>
                <a:gridCol w="620713">
                  <a:extLst>
                    <a:ext uri="{9D8B030D-6E8A-4147-A177-3AD203B41FA5}">
                      <a16:colId xmlns:a16="http://schemas.microsoft.com/office/drawing/2014/main" val="20000"/>
                    </a:ext>
                  </a:extLst>
                </a:gridCol>
                <a:gridCol w="623887">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tblGrid>
              <a:tr h="30483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符号</a:t>
                      </a: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频率</a:t>
                      </a: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编码</a:t>
                      </a: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43</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49</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4" name="表格 3">
            <a:extLst>
              <a:ext uri="{FF2B5EF4-FFF2-40B4-BE49-F238E27FC236}">
                <a16:creationId xmlns:a16="http://schemas.microsoft.com/office/drawing/2014/main" id="{5458EF0D-ABA2-4972-83B9-A6BB8FD6B283}"/>
              </a:ext>
            </a:extLst>
          </p:cNvPr>
          <p:cNvGraphicFramePr>
            <a:graphicFrameLocks noGrp="1"/>
          </p:cNvGraphicFramePr>
          <p:nvPr>
            <p:extLst>
              <p:ext uri="{D42A27DB-BD31-4B8C-83A1-F6EECF244321}">
                <p14:modId xmlns:p14="http://schemas.microsoft.com/office/powerpoint/2010/main" val="728515914"/>
              </p:ext>
            </p:extLst>
          </p:nvPr>
        </p:nvGraphicFramePr>
        <p:xfrm>
          <a:off x="1908175" y="5939433"/>
          <a:ext cx="4740277" cy="369887"/>
        </p:xfrm>
        <a:graphic>
          <a:graphicData uri="http://schemas.openxmlformats.org/drawingml/2006/table">
            <a:tbl>
              <a:tblPr firstRow="1" bandRow="1">
                <a:tableStyleId>{5C22544A-7EE6-4342-B048-85BDC9FD1C3A}</a:tableStyleId>
              </a:tblPr>
              <a:tblGrid>
                <a:gridCol w="538343">
                  <a:extLst>
                    <a:ext uri="{9D8B030D-6E8A-4147-A177-3AD203B41FA5}">
                      <a16:colId xmlns:a16="http://schemas.microsoft.com/office/drawing/2014/main" val="20000"/>
                    </a:ext>
                  </a:extLst>
                </a:gridCol>
                <a:gridCol w="436769">
                  <a:extLst>
                    <a:ext uri="{9D8B030D-6E8A-4147-A177-3AD203B41FA5}">
                      <a16:colId xmlns:a16="http://schemas.microsoft.com/office/drawing/2014/main" val="20001"/>
                    </a:ext>
                  </a:extLst>
                </a:gridCol>
                <a:gridCol w="436769">
                  <a:extLst>
                    <a:ext uri="{9D8B030D-6E8A-4147-A177-3AD203B41FA5}">
                      <a16:colId xmlns:a16="http://schemas.microsoft.com/office/drawing/2014/main" val="20002"/>
                    </a:ext>
                  </a:extLst>
                </a:gridCol>
                <a:gridCol w="436769">
                  <a:extLst>
                    <a:ext uri="{9D8B030D-6E8A-4147-A177-3AD203B41FA5}">
                      <a16:colId xmlns:a16="http://schemas.microsoft.com/office/drawing/2014/main" val="20003"/>
                    </a:ext>
                  </a:extLst>
                </a:gridCol>
                <a:gridCol w="515870">
                  <a:extLst>
                    <a:ext uri="{9D8B030D-6E8A-4147-A177-3AD203B41FA5}">
                      <a16:colId xmlns:a16="http://schemas.microsoft.com/office/drawing/2014/main" val="20004"/>
                    </a:ext>
                  </a:extLst>
                </a:gridCol>
                <a:gridCol w="436769">
                  <a:extLst>
                    <a:ext uri="{9D8B030D-6E8A-4147-A177-3AD203B41FA5}">
                      <a16:colId xmlns:a16="http://schemas.microsoft.com/office/drawing/2014/main" val="20005"/>
                    </a:ext>
                  </a:extLst>
                </a:gridCol>
                <a:gridCol w="436769">
                  <a:extLst>
                    <a:ext uri="{9D8B030D-6E8A-4147-A177-3AD203B41FA5}">
                      <a16:colId xmlns:a16="http://schemas.microsoft.com/office/drawing/2014/main" val="20006"/>
                    </a:ext>
                  </a:extLst>
                </a:gridCol>
                <a:gridCol w="538343">
                  <a:extLst>
                    <a:ext uri="{9D8B030D-6E8A-4147-A177-3AD203B41FA5}">
                      <a16:colId xmlns:a16="http://schemas.microsoft.com/office/drawing/2014/main" val="20007"/>
                    </a:ext>
                  </a:extLst>
                </a:gridCol>
                <a:gridCol w="527107">
                  <a:extLst>
                    <a:ext uri="{9D8B030D-6E8A-4147-A177-3AD203B41FA5}">
                      <a16:colId xmlns:a16="http://schemas.microsoft.com/office/drawing/2014/main" val="20008"/>
                    </a:ext>
                  </a:extLst>
                </a:gridCol>
                <a:gridCol w="436769">
                  <a:extLst>
                    <a:ext uri="{9D8B030D-6E8A-4147-A177-3AD203B41FA5}">
                      <a16:colId xmlns:a16="http://schemas.microsoft.com/office/drawing/2014/main" val="20009"/>
                    </a:ext>
                  </a:extLst>
                </a:gridCol>
              </a:tblGrid>
              <a:tr h="369887">
                <a:tc>
                  <a:txBody>
                    <a:bodyPr/>
                    <a:lstStyle/>
                    <a:p>
                      <a:r>
                        <a:rPr lang="en-US" altLang="zh-CN" sz="1600" dirty="0">
                          <a:solidFill>
                            <a:schemeClr val="tx1"/>
                          </a:solidFill>
                        </a:rPr>
                        <a:t>101</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01</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111</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100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110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01</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28085" name="TextBox 44">
            <a:extLst>
              <a:ext uri="{FF2B5EF4-FFF2-40B4-BE49-F238E27FC236}">
                <a16:creationId xmlns:a16="http://schemas.microsoft.com/office/drawing/2014/main" id="{E887431F-3B7E-4D11-AF5D-90B1561C27D1}"/>
              </a:ext>
            </a:extLst>
          </p:cNvPr>
          <p:cNvSpPr txBox="1">
            <a:spLocks noChangeArrowheads="1"/>
          </p:cNvSpPr>
          <p:nvPr/>
        </p:nvSpPr>
        <p:spPr bwMode="auto">
          <a:xfrm>
            <a:off x="787698" y="838448"/>
            <a:ext cx="5057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chemeClr val="accent2"/>
                </a:solidFill>
              </a:rPr>
              <a:t>【</a:t>
            </a:r>
            <a:r>
              <a:rPr lang="zh-CN" altLang="en-US" b="1" dirty="0">
                <a:solidFill>
                  <a:schemeClr val="accent2"/>
                </a:solidFill>
              </a:rPr>
              <a:t>例</a:t>
            </a:r>
            <a:r>
              <a:rPr lang="en-US" altLang="zh-CN" b="1" dirty="0">
                <a:solidFill>
                  <a:schemeClr val="accent2"/>
                </a:solidFill>
              </a:rPr>
              <a:t>3-23】</a:t>
            </a:r>
            <a:r>
              <a:rPr lang="zh-CN" altLang="en-US" dirty="0"/>
              <a:t>某文件内一组原始数据：</a:t>
            </a:r>
          </a:p>
        </p:txBody>
      </p:sp>
      <p:sp>
        <p:nvSpPr>
          <p:cNvPr id="46" name="右箭头 45">
            <a:extLst>
              <a:ext uri="{FF2B5EF4-FFF2-40B4-BE49-F238E27FC236}">
                <a16:creationId xmlns:a16="http://schemas.microsoft.com/office/drawing/2014/main" id="{B692F40D-7CF0-425B-9709-0D220783D988}"/>
              </a:ext>
            </a:extLst>
          </p:cNvPr>
          <p:cNvSpPr>
            <a:spLocks noChangeArrowheads="1"/>
          </p:cNvSpPr>
          <p:nvPr/>
        </p:nvSpPr>
        <p:spPr bwMode="auto">
          <a:xfrm>
            <a:off x="3492500" y="3489920"/>
            <a:ext cx="1366838" cy="293688"/>
          </a:xfrm>
          <a:prstGeom prst="rightArrow">
            <a:avLst>
              <a:gd name="adj1" fmla="val 50000"/>
              <a:gd name="adj2" fmla="val 49772"/>
            </a:avLst>
          </a:prstGeom>
          <a:noFill/>
          <a:ln w="952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3" name="下箭头 42">
            <a:extLst>
              <a:ext uri="{FF2B5EF4-FFF2-40B4-BE49-F238E27FC236}">
                <a16:creationId xmlns:a16="http://schemas.microsoft.com/office/drawing/2014/main" id="{8B90C2ED-63E5-4776-8F12-3E17AD2DE027}"/>
              </a:ext>
            </a:extLst>
          </p:cNvPr>
          <p:cNvSpPr>
            <a:spLocks noChangeArrowheads="1"/>
          </p:cNvSpPr>
          <p:nvPr/>
        </p:nvSpPr>
        <p:spPr bwMode="auto">
          <a:xfrm>
            <a:off x="4067175" y="2265958"/>
            <a:ext cx="217488" cy="3384550"/>
          </a:xfrm>
          <a:prstGeom prst="downArrow">
            <a:avLst>
              <a:gd name="adj1" fmla="val 50000"/>
              <a:gd name="adj2" fmla="val 49640"/>
            </a:avLst>
          </a:prstGeom>
          <a:solidFill>
            <a:schemeClr val="bg1"/>
          </a:solidFill>
          <a:ln w="9525" algn="ctr">
            <a:solidFill>
              <a:schemeClr val="tx1"/>
            </a:solidFill>
            <a:round/>
            <a:headE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nvGrpSpPr>
          <p:cNvPr id="57" name="组合 56">
            <a:extLst>
              <a:ext uri="{FF2B5EF4-FFF2-40B4-BE49-F238E27FC236}">
                <a16:creationId xmlns:a16="http://schemas.microsoft.com/office/drawing/2014/main" id="{D60C96AD-E579-4DAE-A8FF-70683877CC31}"/>
              </a:ext>
            </a:extLst>
          </p:cNvPr>
          <p:cNvGrpSpPr>
            <a:grpSpLocks/>
          </p:cNvGrpSpPr>
          <p:nvPr/>
        </p:nvGrpSpPr>
        <p:grpSpPr bwMode="auto">
          <a:xfrm>
            <a:off x="5508625" y="2565995"/>
            <a:ext cx="2808288" cy="2382838"/>
            <a:chOff x="5066273" y="2696933"/>
            <a:chExt cx="1511414" cy="1197383"/>
          </a:xfrm>
        </p:grpSpPr>
        <p:grpSp>
          <p:nvGrpSpPr>
            <p:cNvPr id="128090" name="组合 41">
              <a:extLst>
                <a:ext uri="{FF2B5EF4-FFF2-40B4-BE49-F238E27FC236}">
                  <a16:creationId xmlns:a16="http://schemas.microsoft.com/office/drawing/2014/main" id="{654ED775-610D-488E-8AFA-DA130DBCF4D8}"/>
                </a:ext>
              </a:extLst>
            </p:cNvPr>
            <p:cNvGrpSpPr>
              <a:grpSpLocks/>
            </p:cNvGrpSpPr>
            <p:nvPr/>
          </p:nvGrpSpPr>
          <p:grpSpPr bwMode="auto">
            <a:xfrm>
              <a:off x="5066273" y="2696933"/>
              <a:ext cx="1511414" cy="1197383"/>
              <a:chOff x="5939962" y="1703794"/>
              <a:chExt cx="1511414" cy="1197383"/>
            </a:xfrm>
          </p:grpSpPr>
          <p:sp>
            <p:nvSpPr>
              <p:cNvPr id="128101" name="TextBox 11">
                <a:extLst>
                  <a:ext uri="{FF2B5EF4-FFF2-40B4-BE49-F238E27FC236}">
                    <a16:creationId xmlns:a16="http://schemas.microsoft.com/office/drawing/2014/main" id="{DEF4C770-8707-48AD-9106-02A3FF72A5D2}"/>
                  </a:ext>
                </a:extLst>
              </p:cNvPr>
              <p:cNvSpPr txBox="1">
                <a:spLocks noChangeArrowheads="1"/>
              </p:cNvSpPr>
              <p:nvPr/>
            </p:nvSpPr>
            <p:spPr bwMode="auto">
              <a:xfrm>
                <a:off x="6342379" y="2804652"/>
                <a:ext cx="180276" cy="96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17</a:t>
                </a:r>
                <a:endParaRPr lang="zh-CN" altLang="en-US" sz="1200"/>
              </a:p>
            </p:txBody>
          </p:sp>
          <p:sp>
            <p:nvSpPr>
              <p:cNvPr id="128102" name="TextBox 12">
                <a:extLst>
                  <a:ext uri="{FF2B5EF4-FFF2-40B4-BE49-F238E27FC236}">
                    <a16:creationId xmlns:a16="http://schemas.microsoft.com/office/drawing/2014/main" id="{607CD9B6-E300-47E9-A0D7-C4DFCB8F6D5D}"/>
                  </a:ext>
                </a:extLst>
              </p:cNvPr>
              <p:cNvSpPr txBox="1">
                <a:spLocks noChangeArrowheads="1"/>
              </p:cNvSpPr>
              <p:nvPr/>
            </p:nvSpPr>
            <p:spPr bwMode="auto">
              <a:xfrm>
                <a:off x="6685844" y="2804652"/>
                <a:ext cx="180276" cy="96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32</a:t>
                </a:r>
                <a:endParaRPr lang="zh-CN" altLang="en-US" sz="1200"/>
              </a:p>
            </p:txBody>
          </p:sp>
          <p:sp>
            <p:nvSpPr>
              <p:cNvPr id="128103" name="TextBox 13">
                <a:extLst>
                  <a:ext uri="{FF2B5EF4-FFF2-40B4-BE49-F238E27FC236}">
                    <a16:creationId xmlns:a16="http://schemas.microsoft.com/office/drawing/2014/main" id="{DF401EDC-7576-4E5F-A971-9AB7AE851C21}"/>
                  </a:ext>
                </a:extLst>
              </p:cNvPr>
              <p:cNvSpPr txBox="1">
                <a:spLocks noChangeArrowheads="1"/>
              </p:cNvSpPr>
              <p:nvPr/>
            </p:nvSpPr>
            <p:spPr bwMode="auto">
              <a:xfrm>
                <a:off x="6912257" y="2799866"/>
                <a:ext cx="178567" cy="96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48</a:t>
                </a:r>
                <a:endParaRPr lang="zh-CN" altLang="en-US" sz="1200"/>
              </a:p>
            </p:txBody>
          </p:sp>
          <p:sp>
            <p:nvSpPr>
              <p:cNvPr id="128104" name="TextBox 14">
                <a:extLst>
                  <a:ext uri="{FF2B5EF4-FFF2-40B4-BE49-F238E27FC236}">
                    <a16:creationId xmlns:a16="http://schemas.microsoft.com/office/drawing/2014/main" id="{E38CD596-CC9B-4A76-908B-6E6B64433CFF}"/>
                  </a:ext>
                </a:extLst>
              </p:cNvPr>
              <p:cNvSpPr txBox="1">
                <a:spLocks noChangeArrowheads="1"/>
              </p:cNvSpPr>
              <p:nvPr/>
            </p:nvSpPr>
            <p:spPr bwMode="auto">
              <a:xfrm>
                <a:off x="7272809" y="2804653"/>
                <a:ext cx="178567" cy="96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49</a:t>
                </a:r>
                <a:endParaRPr lang="zh-CN" altLang="en-US" sz="1200"/>
              </a:p>
            </p:txBody>
          </p:sp>
          <p:cxnSp>
            <p:nvCxnSpPr>
              <p:cNvPr id="128105" name="直接连接符 27">
                <a:extLst>
                  <a:ext uri="{FF2B5EF4-FFF2-40B4-BE49-F238E27FC236}">
                    <a16:creationId xmlns:a16="http://schemas.microsoft.com/office/drawing/2014/main" id="{E1A11095-BB6E-4B11-9E56-B58B7F0A32CE}"/>
                  </a:ext>
                </a:extLst>
              </p:cNvPr>
              <p:cNvCxnSpPr>
                <a:cxnSpLocks noChangeShapeType="1"/>
                <a:stCxn id="128109" idx="5"/>
                <a:endCxn id="128104" idx="0"/>
              </p:cNvCxnSpPr>
              <p:nvPr/>
            </p:nvCxnSpPr>
            <p:spPr bwMode="auto">
              <a:xfrm>
                <a:off x="6564231" y="1859117"/>
                <a:ext cx="797135" cy="94529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106" name="直接连接符 33">
                <a:extLst>
                  <a:ext uri="{FF2B5EF4-FFF2-40B4-BE49-F238E27FC236}">
                    <a16:creationId xmlns:a16="http://schemas.microsoft.com/office/drawing/2014/main" id="{02159E47-F43A-4D03-9671-3A92A79AA8FD}"/>
                  </a:ext>
                </a:extLst>
              </p:cNvPr>
              <p:cNvCxnSpPr>
                <a:cxnSpLocks noChangeShapeType="1"/>
                <a:stCxn id="128110" idx="4"/>
                <a:endCxn id="128101" idx="0"/>
              </p:cNvCxnSpPr>
              <p:nvPr/>
            </p:nvCxnSpPr>
            <p:spPr bwMode="auto">
              <a:xfrm flipH="1">
                <a:off x="6432150" y="2191078"/>
                <a:ext cx="378954" cy="61332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107" name="直接连接符 35">
                <a:extLst>
                  <a:ext uri="{FF2B5EF4-FFF2-40B4-BE49-F238E27FC236}">
                    <a16:creationId xmlns:a16="http://schemas.microsoft.com/office/drawing/2014/main" id="{28FFAD46-F61E-4CA1-B472-8641AD3FFCCB}"/>
                  </a:ext>
                </a:extLst>
              </p:cNvPr>
              <p:cNvCxnSpPr>
                <a:cxnSpLocks noChangeShapeType="1"/>
                <a:stCxn id="128111" idx="5"/>
                <a:endCxn id="128102" idx="0"/>
              </p:cNvCxnSpPr>
              <p:nvPr/>
            </p:nvCxnSpPr>
            <p:spPr bwMode="auto">
              <a:xfrm>
                <a:off x="6662008" y="2546241"/>
                <a:ext cx="114004" cy="25816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108" name="直接连接符 37">
                <a:extLst>
                  <a:ext uri="{FF2B5EF4-FFF2-40B4-BE49-F238E27FC236}">
                    <a16:creationId xmlns:a16="http://schemas.microsoft.com/office/drawing/2014/main" id="{FEC68746-F5A6-43BE-A059-2581AF7F2A79}"/>
                  </a:ext>
                </a:extLst>
              </p:cNvPr>
              <p:cNvCxnSpPr>
                <a:cxnSpLocks noChangeShapeType="1"/>
                <a:stCxn id="128112" idx="4"/>
                <a:endCxn id="128103" idx="0"/>
              </p:cNvCxnSpPr>
              <p:nvPr/>
            </p:nvCxnSpPr>
            <p:spPr bwMode="auto">
              <a:xfrm flipH="1">
                <a:off x="7001218" y="2562347"/>
                <a:ext cx="118251" cy="23719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109" name="椭圆 4">
                <a:extLst>
                  <a:ext uri="{FF2B5EF4-FFF2-40B4-BE49-F238E27FC236}">
                    <a16:creationId xmlns:a16="http://schemas.microsoft.com/office/drawing/2014/main" id="{44CDE5ED-04CB-45C2-9424-061AA986E5BF}"/>
                  </a:ext>
                </a:extLst>
              </p:cNvPr>
              <p:cNvSpPr>
                <a:spLocks noChangeArrowheads="1"/>
              </p:cNvSpPr>
              <p:nvPr/>
            </p:nvSpPr>
            <p:spPr bwMode="auto">
              <a:xfrm>
                <a:off x="6410730" y="1703794"/>
                <a:ext cx="189675" cy="170713"/>
              </a:xfrm>
              <a:prstGeom prst="ellipse">
                <a:avLst/>
              </a:prstGeom>
              <a:solidFill>
                <a:srgbClr val="FFC000"/>
              </a:solidFill>
              <a:ln w="9525" algn="ctr">
                <a:solidFill>
                  <a:schemeClr val="tx1"/>
                </a:solidFill>
                <a:round/>
                <a:headE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100"/>
              </a:p>
            </p:txBody>
          </p:sp>
          <p:sp>
            <p:nvSpPr>
              <p:cNvPr id="128110" name="椭圆 6">
                <a:extLst>
                  <a:ext uri="{FF2B5EF4-FFF2-40B4-BE49-F238E27FC236}">
                    <a16:creationId xmlns:a16="http://schemas.microsoft.com/office/drawing/2014/main" id="{6A69902C-E23D-4D32-AD9C-8C85572DBCA8}"/>
                  </a:ext>
                </a:extLst>
              </p:cNvPr>
              <p:cNvSpPr>
                <a:spLocks noChangeArrowheads="1"/>
              </p:cNvSpPr>
              <p:nvPr/>
            </p:nvSpPr>
            <p:spPr bwMode="auto">
              <a:xfrm>
                <a:off x="6714893" y="2009322"/>
                <a:ext cx="190528" cy="170713"/>
              </a:xfrm>
              <a:prstGeom prst="ellipse">
                <a:avLst/>
              </a:prstGeom>
              <a:solidFill>
                <a:srgbClr val="FFC000"/>
              </a:solidFill>
              <a:ln w="9525" algn="ctr">
                <a:solidFill>
                  <a:schemeClr val="tx1"/>
                </a:solidFill>
                <a:round/>
                <a:headE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100"/>
              </a:p>
            </p:txBody>
          </p:sp>
          <p:sp>
            <p:nvSpPr>
              <p:cNvPr id="128111" name="椭圆 7">
                <a:extLst>
                  <a:ext uri="{FF2B5EF4-FFF2-40B4-BE49-F238E27FC236}">
                    <a16:creationId xmlns:a16="http://schemas.microsoft.com/office/drawing/2014/main" id="{3DE61592-8587-4D8E-9D9C-8C7E37467F3A}"/>
                  </a:ext>
                </a:extLst>
              </p:cNvPr>
              <p:cNvSpPr>
                <a:spLocks noChangeArrowheads="1"/>
              </p:cNvSpPr>
              <p:nvPr/>
            </p:nvSpPr>
            <p:spPr bwMode="auto">
              <a:xfrm>
                <a:off x="6508985" y="2392230"/>
                <a:ext cx="190529" cy="170712"/>
              </a:xfrm>
              <a:prstGeom prst="ellipse">
                <a:avLst/>
              </a:prstGeom>
              <a:solidFill>
                <a:srgbClr val="FFC000"/>
              </a:solidFill>
              <a:ln w="9525" algn="ctr">
                <a:solidFill>
                  <a:schemeClr val="tx1"/>
                </a:solidFill>
                <a:round/>
                <a:headE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100"/>
              </a:p>
            </p:txBody>
          </p:sp>
          <p:sp>
            <p:nvSpPr>
              <p:cNvPr id="128112" name="椭圆 8">
                <a:extLst>
                  <a:ext uri="{FF2B5EF4-FFF2-40B4-BE49-F238E27FC236}">
                    <a16:creationId xmlns:a16="http://schemas.microsoft.com/office/drawing/2014/main" id="{70609D94-69D7-4575-9E4B-0D1019886647}"/>
                  </a:ext>
                </a:extLst>
              </p:cNvPr>
              <p:cNvSpPr>
                <a:spLocks noChangeArrowheads="1"/>
              </p:cNvSpPr>
              <p:nvPr/>
            </p:nvSpPr>
            <p:spPr bwMode="auto">
              <a:xfrm>
                <a:off x="7025036" y="2381061"/>
                <a:ext cx="189674" cy="170713"/>
              </a:xfrm>
              <a:prstGeom prst="ellipse">
                <a:avLst/>
              </a:prstGeom>
              <a:solidFill>
                <a:srgbClr val="FFC000"/>
              </a:solidFill>
              <a:ln w="9525" algn="ctr">
                <a:solidFill>
                  <a:schemeClr val="tx1"/>
                </a:solidFill>
                <a:round/>
                <a:headE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100"/>
              </a:p>
            </p:txBody>
          </p:sp>
          <p:sp>
            <p:nvSpPr>
              <p:cNvPr id="128113" name="TextBox 9">
                <a:extLst>
                  <a:ext uri="{FF2B5EF4-FFF2-40B4-BE49-F238E27FC236}">
                    <a16:creationId xmlns:a16="http://schemas.microsoft.com/office/drawing/2014/main" id="{D3DB73A5-BA67-4028-95D3-23CD51180120}"/>
                  </a:ext>
                </a:extLst>
              </p:cNvPr>
              <p:cNvSpPr txBox="1">
                <a:spLocks noChangeArrowheads="1"/>
              </p:cNvSpPr>
              <p:nvPr/>
            </p:nvSpPr>
            <p:spPr bwMode="auto">
              <a:xfrm>
                <a:off x="5939962" y="2381061"/>
                <a:ext cx="178567" cy="96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22</a:t>
                </a:r>
                <a:endParaRPr lang="zh-CN" altLang="en-US" sz="1200"/>
              </a:p>
            </p:txBody>
          </p:sp>
          <p:sp>
            <p:nvSpPr>
              <p:cNvPr id="128114" name="TextBox 10">
                <a:extLst>
                  <a:ext uri="{FF2B5EF4-FFF2-40B4-BE49-F238E27FC236}">
                    <a16:creationId xmlns:a16="http://schemas.microsoft.com/office/drawing/2014/main" id="{40639244-61E6-4B93-81D6-4C60A7B8CEA6}"/>
                  </a:ext>
                </a:extLst>
              </p:cNvPr>
              <p:cNvSpPr txBox="1">
                <a:spLocks noChangeArrowheads="1"/>
              </p:cNvSpPr>
              <p:nvPr/>
            </p:nvSpPr>
            <p:spPr bwMode="auto">
              <a:xfrm>
                <a:off x="6271465" y="2388241"/>
                <a:ext cx="181130" cy="96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43</a:t>
                </a:r>
                <a:endParaRPr lang="zh-CN" altLang="en-US" sz="1200"/>
              </a:p>
            </p:txBody>
          </p:sp>
          <p:cxnSp>
            <p:nvCxnSpPr>
              <p:cNvPr id="128115" name="直接连接符 25">
                <a:extLst>
                  <a:ext uri="{FF2B5EF4-FFF2-40B4-BE49-F238E27FC236}">
                    <a16:creationId xmlns:a16="http://schemas.microsoft.com/office/drawing/2014/main" id="{98665C4C-A40A-4266-96BC-CDAD28FA3C30}"/>
                  </a:ext>
                </a:extLst>
              </p:cNvPr>
              <p:cNvCxnSpPr>
                <a:cxnSpLocks noChangeShapeType="1"/>
                <a:stCxn id="128109" idx="3"/>
                <a:endCxn id="128113" idx="0"/>
              </p:cNvCxnSpPr>
              <p:nvPr/>
            </p:nvCxnSpPr>
            <p:spPr bwMode="auto">
              <a:xfrm flipH="1">
                <a:off x="6029972" y="1859117"/>
                <a:ext cx="418405" cy="52108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116" name="直接连接符 31">
                <a:extLst>
                  <a:ext uri="{FF2B5EF4-FFF2-40B4-BE49-F238E27FC236}">
                    <a16:creationId xmlns:a16="http://schemas.microsoft.com/office/drawing/2014/main" id="{4B205155-78E8-4345-B842-BF804D7FE490}"/>
                  </a:ext>
                </a:extLst>
              </p:cNvPr>
              <p:cNvCxnSpPr>
                <a:cxnSpLocks noChangeShapeType="1"/>
                <a:stCxn id="128117" idx="4"/>
                <a:endCxn id="128114" idx="0"/>
              </p:cNvCxnSpPr>
              <p:nvPr/>
            </p:nvCxnSpPr>
            <p:spPr bwMode="auto">
              <a:xfrm>
                <a:off x="6201903" y="2212697"/>
                <a:ext cx="160245" cy="17523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117" name="椭圆 5">
                <a:extLst>
                  <a:ext uri="{FF2B5EF4-FFF2-40B4-BE49-F238E27FC236}">
                    <a16:creationId xmlns:a16="http://schemas.microsoft.com/office/drawing/2014/main" id="{59AC45AB-0C50-47CE-8D39-5F812ACD82BC}"/>
                  </a:ext>
                </a:extLst>
              </p:cNvPr>
              <p:cNvSpPr>
                <a:spLocks noChangeArrowheads="1"/>
              </p:cNvSpPr>
              <p:nvPr/>
            </p:nvSpPr>
            <p:spPr bwMode="auto">
              <a:xfrm>
                <a:off x="6105713" y="2029265"/>
                <a:ext cx="192238" cy="170713"/>
              </a:xfrm>
              <a:prstGeom prst="ellipse">
                <a:avLst/>
              </a:prstGeom>
              <a:solidFill>
                <a:srgbClr val="FFC000"/>
              </a:solidFill>
              <a:ln w="9525" algn="ctr">
                <a:solidFill>
                  <a:schemeClr val="tx1"/>
                </a:solidFill>
                <a:round/>
                <a:headE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100"/>
              </a:p>
            </p:txBody>
          </p:sp>
        </p:grpSp>
        <p:sp>
          <p:nvSpPr>
            <p:cNvPr id="128091" name="TextBox 46">
              <a:extLst>
                <a:ext uri="{FF2B5EF4-FFF2-40B4-BE49-F238E27FC236}">
                  <a16:creationId xmlns:a16="http://schemas.microsoft.com/office/drawing/2014/main" id="{25EFD91C-5139-4091-990A-01FE6502C2B0}"/>
                </a:ext>
              </a:extLst>
            </p:cNvPr>
            <p:cNvSpPr txBox="1">
              <a:spLocks noChangeArrowheads="1"/>
            </p:cNvSpPr>
            <p:nvPr/>
          </p:nvSpPr>
          <p:spPr bwMode="auto">
            <a:xfrm>
              <a:off x="5408883" y="2814199"/>
              <a:ext cx="5468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endParaRPr lang="zh-CN" altLang="en-US" sz="1200"/>
            </a:p>
          </p:txBody>
        </p:sp>
        <p:sp>
          <p:nvSpPr>
            <p:cNvPr id="128092" name="TextBox 47">
              <a:extLst>
                <a:ext uri="{FF2B5EF4-FFF2-40B4-BE49-F238E27FC236}">
                  <a16:creationId xmlns:a16="http://schemas.microsoft.com/office/drawing/2014/main" id="{CF6A8222-6366-4D99-BD88-97CBBD3DC1B8}"/>
                </a:ext>
              </a:extLst>
            </p:cNvPr>
            <p:cNvSpPr txBox="1">
              <a:spLocks noChangeArrowheads="1"/>
            </p:cNvSpPr>
            <p:nvPr/>
          </p:nvSpPr>
          <p:spPr bwMode="auto">
            <a:xfrm>
              <a:off x="5802756" y="2817390"/>
              <a:ext cx="4101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endParaRPr lang="zh-CN" altLang="en-US" sz="1200"/>
            </a:p>
          </p:txBody>
        </p:sp>
        <p:sp>
          <p:nvSpPr>
            <p:cNvPr id="128093" name="TextBox 48">
              <a:extLst>
                <a:ext uri="{FF2B5EF4-FFF2-40B4-BE49-F238E27FC236}">
                  <a16:creationId xmlns:a16="http://schemas.microsoft.com/office/drawing/2014/main" id="{54063ACA-D71B-404F-BE1C-D9870EA76273}"/>
                </a:ext>
              </a:extLst>
            </p:cNvPr>
            <p:cNvSpPr txBox="1">
              <a:spLocks noChangeArrowheads="1"/>
            </p:cNvSpPr>
            <p:nvPr/>
          </p:nvSpPr>
          <p:spPr bwMode="auto">
            <a:xfrm>
              <a:off x="5155984" y="3139670"/>
              <a:ext cx="55535"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endParaRPr lang="zh-CN" altLang="en-US" sz="1200"/>
            </a:p>
          </p:txBody>
        </p:sp>
        <p:sp>
          <p:nvSpPr>
            <p:cNvPr id="128094" name="TextBox 49">
              <a:extLst>
                <a:ext uri="{FF2B5EF4-FFF2-40B4-BE49-F238E27FC236}">
                  <a16:creationId xmlns:a16="http://schemas.microsoft.com/office/drawing/2014/main" id="{BCDF0E90-D57D-42B3-950A-02AC457395AA}"/>
                </a:ext>
              </a:extLst>
            </p:cNvPr>
            <p:cNvSpPr txBox="1">
              <a:spLocks noChangeArrowheads="1"/>
            </p:cNvSpPr>
            <p:nvPr/>
          </p:nvSpPr>
          <p:spPr bwMode="auto">
            <a:xfrm>
              <a:off x="6124006" y="3139670"/>
              <a:ext cx="4101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endParaRPr lang="zh-CN" altLang="en-US" sz="1200"/>
            </a:p>
          </p:txBody>
        </p:sp>
        <p:sp>
          <p:nvSpPr>
            <p:cNvPr id="128095" name="TextBox 50">
              <a:extLst>
                <a:ext uri="{FF2B5EF4-FFF2-40B4-BE49-F238E27FC236}">
                  <a16:creationId xmlns:a16="http://schemas.microsoft.com/office/drawing/2014/main" id="{0AE9EB80-4A03-476C-8AF6-A09BCE46DF95}"/>
                </a:ext>
              </a:extLst>
            </p:cNvPr>
            <p:cNvSpPr txBox="1">
              <a:spLocks noChangeArrowheads="1"/>
            </p:cNvSpPr>
            <p:nvPr/>
          </p:nvSpPr>
          <p:spPr bwMode="auto">
            <a:xfrm>
              <a:off x="5784814" y="3196308"/>
              <a:ext cx="5468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endParaRPr lang="zh-CN" altLang="en-US" sz="1200"/>
            </a:p>
          </p:txBody>
        </p:sp>
        <p:sp>
          <p:nvSpPr>
            <p:cNvPr id="128096" name="TextBox 51">
              <a:extLst>
                <a:ext uri="{FF2B5EF4-FFF2-40B4-BE49-F238E27FC236}">
                  <a16:creationId xmlns:a16="http://schemas.microsoft.com/office/drawing/2014/main" id="{98152079-42DA-42B2-9026-53D71FE005D4}"/>
                </a:ext>
              </a:extLst>
            </p:cNvPr>
            <p:cNvSpPr txBox="1">
              <a:spLocks noChangeArrowheads="1"/>
            </p:cNvSpPr>
            <p:nvPr/>
          </p:nvSpPr>
          <p:spPr bwMode="auto">
            <a:xfrm>
              <a:off x="6402537" y="3520982"/>
              <a:ext cx="4101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endParaRPr lang="zh-CN" altLang="en-US" sz="1200"/>
            </a:p>
          </p:txBody>
        </p:sp>
        <p:sp>
          <p:nvSpPr>
            <p:cNvPr id="128097" name="TextBox 52">
              <a:extLst>
                <a:ext uri="{FF2B5EF4-FFF2-40B4-BE49-F238E27FC236}">
                  <a16:creationId xmlns:a16="http://schemas.microsoft.com/office/drawing/2014/main" id="{3448D867-33B1-4230-8252-3E39B16B63DB}"/>
                </a:ext>
              </a:extLst>
            </p:cNvPr>
            <p:cNvSpPr txBox="1">
              <a:spLocks noChangeArrowheads="1"/>
            </p:cNvSpPr>
            <p:nvPr/>
          </p:nvSpPr>
          <p:spPr bwMode="auto">
            <a:xfrm>
              <a:off x="5566945" y="3565654"/>
              <a:ext cx="5468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endParaRPr lang="zh-CN" altLang="en-US" sz="1200"/>
            </a:p>
          </p:txBody>
        </p:sp>
        <p:sp>
          <p:nvSpPr>
            <p:cNvPr id="128098" name="TextBox 53">
              <a:extLst>
                <a:ext uri="{FF2B5EF4-FFF2-40B4-BE49-F238E27FC236}">
                  <a16:creationId xmlns:a16="http://schemas.microsoft.com/office/drawing/2014/main" id="{D4160EC2-AB6B-4461-BA82-27B92055D3A1}"/>
                </a:ext>
              </a:extLst>
            </p:cNvPr>
            <p:cNvSpPr txBox="1">
              <a:spLocks noChangeArrowheads="1"/>
            </p:cNvSpPr>
            <p:nvPr/>
          </p:nvSpPr>
          <p:spPr bwMode="auto">
            <a:xfrm>
              <a:off x="5882214" y="3528959"/>
              <a:ext cx="4101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endParaRPr lang="zh-CN" altLang="en-US" sz="1200"/>
            </a:p>
          </p:txBody>
        </p:sp>
        <p:sp>
          <p:nvSpPr>
            <p:cNvPr id="128099" name="TextBox 54">
              <a:extLst>
                <a:ext uri="{FF2B5EF4-FFF2-40B4-BE49-F238E27FC236}">
                  <a16:creationId xmlns:a16="http://schemas.microsoft.com/office/drawing/2014/main" id="{B36BE80B-DF7B-46CB-AF0D-3DD7C36D0F4A}"/>
                </a:ext>
              </a:extLst>
            </p:cNvPr>
            <p:cNvSpPr txBox="1">
              <a:spLocks noChangeArrowheads="1"/>
            </p:cNvSpPr>
            <p:nvPr/>
          </p:nvSpPr>
          <p:spPr bwMode="auto">
            <a:xfrm>
              <a:off x="6117171" y="3554486"/>
              <a:ext cx="5468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endParaRPr lang="zh-CN" altLang="en-US" sz="1200"/>
            </a:p>
          </p:txBody>
        </p:sp>
        <p:sp>
          <p:nvSpPr>
            <p:cNvPr id="128100" name="TextBox 55">
              <a:extLst>
                <a:ext uri="{FF2B5EF4-FFF2-40B4-BE49-F238E27FC236}">
                  <a16:creationId xmlns:a16="http://schemas.microsoft.com/office/drawing/2014/main" id="{6D11F77E-F613-44C6-A179-34D1DDD75A43}"/>
                </a:ext>
              </a:extLst>
            </p:cNvPr>
            <p:cNvSpPr txBox="1">
              <a:spLocks noChangeArrowheads="1"/>
            </p:cNvSpPr>
            <p:nvPr/>
          </p:nvSpPr>
          <p:spPr bwMode="auto">
            <a:xfrm>
              <a:off x="5454166" y="3181151"/>
              <a:ext cx="41010" cy="9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endParaRPr lang="zh-CN" altLang="en-US" sz="1200"/>
            </a:p>
          </p:txBody>
        </p:sp>
      </p:grpSp>
      <p:sp>
        <p:nvSpPr>
          <p:cNvPr id="58" name="TextBox 57">
            <a:extLst>
              <a:ext uri="{FF2B5EF4-FFF2-40B4-BE49-F238E27FC236}">
                <a16:creationId xmlns:a16="http://schemas.microsoft.com/office/drawing/2014/main" id="{90E9E103-1FF4-43C7-A0C9-8691BCCFEDF7}"/>
              </a:ext>
            </a:extLst>
          </p:cNvPr>
          <p:cNvSpPr txBox="1">
            <a:spLocks noChangeArrowheads="1"/>
          </p:cNvSpPr>
          <p:nvPr/>
        </p:nvSpPr>
        <p:spPr bwMode="auto">
          <a:xfrm>
            <a:off x="827088" y="5445720"/>
            <a:ext cx="247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t>原始数据的代码转换：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7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3" grpId="0" animBg="1"/>
      <p:bldP spid="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A53A0F-05DE-459D-BFAB-E2D8816E1B97}"/>
              </a:ext>
            </a:extLst>
          </p:cNvPr>
          <p:cNvSpPr/>
          <p:nvPr/>
        </p:nvSpPr>
        <p:spPr>
          <a:xfrm>
            <a:off x="467544" y="820886"/>
            <a:ext cx="8424936" cy="5562228"/>
          </a:xfrm>
          <a:prstGeom prst="rect">
            <a:avLst/>
          </a:prstGeom>
        </p:spPr>
        <p:txBody>
          <a:bodyPr wrap="square">
            <a:spAutoFit/>
          </a:bodyPr>
          <a:lstStyle/>
          <a:p>
            <a:pPr eaLnBrk="1" hangingPunct="1">
              <a:lnSpc>
                <a:spcPct val="150000"/>
              </a:lnSpc>
              <a:defRPr/>
            </a:pPr>
            <a:r>
              <a:rPr lang="zh-CN" altLang="zh-CN" b="1" dirty="0"/>
              <a:t>国际流行两种图像压缩编码标准：</a:t>
            </a:r>
          </a:p>
          <a:p>
            <a:pPr marL="342900" indent="-342900" eaLnBrk="1" hangingPunct="1">
              <a:lnSpc>
                <a:spcPct val="150000"/>
              </a:lnSpc>
              <a:buFont typeface="Arial" pitchFamily="34" charset="0"/>
              <a:buChar char="•"/>
              <a:defRPr/>
            </a:pPr>
            <a:r>
              <a:rPr lang="zh-CN" altLang="zh-CN" b="1" dirty="0"/>
              <a:t>静态图像进行压缩</a:t>
            </a:r>
            <a:r>
              <a:rPr lang="en-US" altLang="zh-CN" b="1" dirty="0"/>
              <a:t>JPEG(Joint photographic Experts Group)</a:t>
            </a:r>
            <a:endParaRPr lang="zh-CN" altLang="zh-CN" b="1" dirty="0"/>
          </a:p>
          <a:p>
            <a:pPr marL="342900" indent="-342900" eaLnBrk="1" hangingPunct="1">
              <a:lnSpc>
                <a:spcPct val="150000"/>
              </a:lnSpc>
              <a:buFont typeface="Arial" pitchFamily="34" charset="0"/>
              <a:buChar char="•"/>
              <a:defRPr/>
            </a:pPr>
            <a:r>
              <a:rPr lang="zh-CN" altLang="zh-CN" b="1" dirty="0"/>
              <a:t>动态图像进行压缩</a:t>
            </a:r>
            <a:r>
              <a:rPr lang="en-US" altLang="zh-CN" b="1" dirty="0"/>
              <a:t>MPEG(Moving Picture Experts Group)</a:t>
            </a:r>
            <a:endParaRPr lang="zh-CN" altLang="zh-CN" b="1" dirty="0"/>
          </a:p>
          <a:p>
            <a:pPr eaLnBrk="1" hangingPunct="1">
              <a:lnSpc>
                <a:spcPct val="150000"/>
              </a:lnSpc>
              <a:defRPr/>
            </a:pPr>
            <a:endParaRPr lang="en-US" altLang="zh-CN" b="1" dirty="0"/>
          </a:p>
          <a:p>
            <a:pPr eaLnBrk="1" hangingPunct="1">
              <a:lnSpc>
                <a:spcPct val="150000"/>
              </a:lnSpc>
              <a:defRPr/>
            </a:pPr>
            <a:r>
              <a:rPr lang="zh-CN" altLang="zh-CN" b="1" dirty="0"/>
              <a:t>在多媒体技术如视频信号的压缩技术中用到了哈夫曼编码。</a:t>
            </a:r>
          </a:p>
          <a:p>
            <a:pPr eaLnBrk="1" hangingPunct="1">
              <a:lnSpc>
                <a:spcPct val="150000"/>
              </a:lnSpc>
              <a:defRPr/>
            </a:pPr>
            <a:endParaRPr lang="en-US" altLang="zh-CN" b="1" dirty="0"/>
          </a:p>
          <a:p>
            <a:pPr eaLnBrk="1" hangingPunct="1">
              <a:lnSpc>
                <a:spcPct val="150000"/>
              </a:lnSpc>
              <a:defRPr/>
            </a:pPr>
            <a:r>
              <a:rPr lang="zh-CN" altLang="zh-CN" b="1" dirty="0"/>
              <a:t>哈夫曼编码是一种无失真编码，即对源数据压缩后形成的编码，进行恢复时，可完全恢复源数据，但它对静态的数据是可行的。</a:t>
            </a:r>
          </a:p>
          <a:p>
            <a:pPr marL="342900" indent="-342900" eaLnBrk="1" hangingPunct="1">
              <a:lnSpc>
                <a:spcPct val="150000"/>
              </a:lnSpc>
              <a:buFont typeface="Arial" pitchFamily="34" charset="0"/>
              <a:buChar char="•"/>
              <a:defRPr/>
            </a:pPr>
            <a:r>
              <a:rPr lang="zh-CN" altLang="zh-CN" b="1" dirty="0"/>
              <a:t>自适应哈夫曼编码</a:t>
            </a:r>
            <a:r>
              <a:rPr lang="zh-CN" altLang="en-US" b="1" dirty="0"/>
              <a:t>。</a:t>
            </a:r>
            <a:endParaRPr lang="zh-CN" altLang="zh-C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5" name="Group 64">
            <a:extLst>
              <a:ext uri="{FF2B5EF4-FFF2-40B4-BE49-F238E27FC236}">
                <a16:creationId xmlns:a16="http://schemas.microsoft.com/office/drawing/2014/main" id="{D3A77350-57F3-4530-9F77-9AD721F9595A}"/>
              </a:ext>
            </a:extLst>
          </p:cNvPr>
          <p:cNvGrpSpPr>
            <a:grpSpLocks/>
          </p:cNvGrpSpPr>
          <p:nvPr/>
        </p:nvGrpSpPr>
        <p:grpSpPr bwMode="auto">
          <a:xfrm>
            <a:off x="442695" y="5089343"/>
            <a:ext cx="2616200" cy="1041399"/>
            <a:chOff x="720" y="784"/>
            <a:chExt cx="1648" cy="656"/>
          </a:xfrm>
        </p:grpSpPr>
        <p:sp>
          <p:nvSpPr>
            <p:cNvPr id="112709" name="Text Box 59">
              <a:extLst>
                <a:ext uri="{FF2B5EF4-FFF2-40B4-BE49-F238E27FC236}">
                  <a16:creationId xmlns:a16="http://schemas.microsoft.com/office/drawing/2014/main" id="{30C7E3C4-482C-478E-B9A9-D07B404138C9}"/>
                </a:ext>
              </a:extLst>
            </p:cNvPr>
            <p:cNvSpPr txBox="1">
              <a:spLocks noChangeArrowheads="1"/>
            </p:cNvSpPr>
            <p:nvPr/>
          </p:nvSpPr>
          <p:spPr bwMode="auto">
            <a:xfrm>
              <a:off x="720" y="1008"/>
              <a:ext cx="6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增长树</a:t>
              </a:r>
            </a:p>
          </p:txBody>
        </p:sp>
        <p:sp>
          <p:nvSpPr>
            <p:cNvPr id="112710" name="Text Box 60">
              <a:extLst>
                <a:ext uri="{FF2B5EF4-FFF2-40B4-BE49-F238E27FC236}">
                  <a16:creationId xmlns:a16="http://schemas.microsoft.com/office/drawing/2014/main" id="{0A7E28DF-B55B-42B3-800A-01B894E76BD8}"/>
                </a:ext>
              </a:extLst>
            </p:cNvPr>
            <p:cNvSpPr txBox="1">
              <a:spLocks noChangeArrowheads="1"/>
            </p:cNvSpPr>
            <p:nvPr/>
          </p:nvSpPr>
          <p:spPr bwMode="auto">
            <a:xfrm>
              <a:off x="1527" y="784"/>
              <a:ext cx="690" cy="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b="1" dirty="0"/>
                <a:t>内结点</a:t>
              </a:r>
            </a:p>
            <a:p>
              <a:pPr eaLnBrk="1" hangingPunct="1">
                <a:lnSpc>
                  <a:spcPct val="130000"/>
                </a:lnSpc>
              </a:pPr>
              <a:r>
                <a:rPr lang="zh-CN" altLang="en-US" b="1" dirty="0"/>
                <a:t>外结点</a:t>
              </a:r>
            </a:p>
          </p:txBody>
        </p:sp>
        <p:sp>
          <p:nvSpPr>
            <p:cNvPr id="112711" name="AutoShape 61">
              <a:extLst>
                <a:ext uri="{FF2B5EF4-FFF2-40B4-BE49-F238E27FC236}">
                  <a16:creationId xmlns:a16="http://schemas.microsoft.com/office/drawing/2014/main" id="{63C787EF-74C3-4E60-BA39-A6D857E4A0F1}"/>
                </a:ext>
              </a:extLst>
            </p:cNvPr>
            <p:cNvSpPr>
              <a:spLocks/>
            </p:cNvSpPr>
            <p:nvPr/>
          </p:nvSpPr>
          <p:spPr bwMode="auto">
            <a:xfrm>
              <a:off x="1488" y="1008"/>
              <a:ext cx="96" cy="288"/>
            </a:xfrm>
            <a:prstGeom prst="lef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2712" name="Oval 62">
              <a:extLst>
                <a:ext uri="{FF2B5EF4-FFF2-40B4-BE49-F238E27FC236}">
                  <a16:creationId xmlns:a16="http://schemas.microsoft.com/office/drawing/2014/main" id="{3357A4B9-907A-4E8A-B49C-08B4FA23A2DC}"/>
                </a:ext>
              </a:extLst>
            </p:cNvPr>
            <p:cNvSpPr>
              <a:spLocks noChangeArrowheads="1"/>
            </p:cNvSpPr>
            <p:nvPr/>
          </p:nvSpPr>
          <p:spPr bwMode="auto">
            <a:xfrm>
              <a:off x="2216" y="944"/>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2713" name="Rectangle 63">
              <a:extLst>
                <a:ext uri="{FF2B5EF4-FFF2-40B4-BE49-F238E27FC236}">
                  <a16:creationId xmlns:a16="http://schemas.microsoft.com/office/drawing/2014/main" id="{23B24AD4-6280-4625-8E21-FE15EBE14DC3}"/>
                </a:ext>
              </a:extLst>
            </p:cNvPr>
            <p:cNvSpPr>
              <a:spLocks noChangeArrowheads="1"/>
            </p:cNvSpPr>
            <p:nvPr/>
          </p:nvSpPr>
          <p:spPr bwMode="auto">
            <a:xfrm>
              <a:off x="2224" y="121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12653" name="Text Box 160">
            <a:extLst>
              <a:ext uri="{FF2B5EF4-FFF2-40B4-BE49-F238E27FC236}">
                <a16:creationId xmlns:a16="http://schemas.microsoft.com/office/drawing/2014/main" id="{D51A05B0-04D2-4F5E-AEA2-DF95749992B4}"/>
              </a:ext>
            </a:extLst>
          </p:cNvPr>
          <p:cNvSpPr txBox="1">
            <a:spLocks noChangeArrowheads="1"/>
          </p:cNvSpPr>
          <p:nvPr/>
        </p:nvSpPr>
        <p:spPr bwMode="auto">
          <a:xfrm>
            <a:off x="212147" y="660286"/>
            <a:ext cx="350318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3.7.2   </a:t>
            </a:r>
            <a:r>
              <a:rPr lang="zh-CN" altLang="en-US" b="1" dirty="0">
                <a:solidFill>
                  <a:srgbClr val="C00000"/>
                </a:solidFill>
              </a:rPr>
              <a:t>哈夫曼树及其应用</a:t>
            </a:r>
          </a:p>
        </p:txBody>
      </p:sp>
      <p:sp>
        <p:nvSpPr>
          <p:cNvPr id="115" name="Text Box 3">
            <a:extLst>
              <a:ext uri="{FF2B5EF4-FFF2-40B4-BE49-F238E27FC236}">
                <a16:creationId xmlns:a16="http://schemas.microsoft.com/office/drawing/2014/main" id="{240993ED-5B2C-444B-8F73-6561CA186758}"/>
              </a:ext>
            </a:extLst>
          </p:cNvPr>
          <p:cNvSpPr txBox="1">
            <a:spLocks noChangeArrowheads="1"/>
          </p:cNvSpPr>
          <p:nvPr/>
        </p:nvSpPr>
        <p:spPr bwMode="auto">
          <a:xfrm>
            <a:off x="381387" y="1247957"/>
            <a:ext cx="2657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什么是路径长度？</a:t>
            </a:r>
          </a:p>
        </p:txBody>
      </p:sp>
      <p:pic>
        <p:nvPicPr>
          <p:cNvPr id="2" name="图片 1">
            <a:extLst>
              <a:ext uri="{FF2B5EF4-FFF2-40B4-BE49-F238E27FC236}">
                <a16:creationId xmlns:a16="http://schemas.microsoft.com/office/drawing/2014/main" id="{1A431A0D-C479-4441-9251-731D888EBA1D}"/>
              </a:ext>
            </a:extLst>
          </p:cNvPr>
          <p:cNvPicPr>
            <a:picLocks noChangeAspect="1"/>
          </p:cNvPicPr>
          <p:nvPr/>
        </p:nvPicPr>
        <p:blipFill>
          <a:blip r:embed="rId3"/>
          <a:stretch>
            <a:fillRect/>
          </a:stretch>
        </p:blipFill>
        <p:spPr>
          <a:xfrm>
            <a:off x="3998198" y="635363"/>
            <a:ext cx="1524132" cy="1688738"/>
          </a:xfrm>
          <a:prstGeom prst="rect">
            <a:avLst/>
          </a:prstGeom>
        </p:spPr>
      </p:pic>
      <p:pic>
        <p:nvPicPr>
          <p:cNvPr id="4" name="图片 3">
            <a:extLst>
              <a:ext uri="{FF2B5EF4-FFF2-40B4-BE49-F238E27FC236}">
                <a16:creationId xmlns:a16="http://schemas.microsoft.com/office/drawing/2014/main" id="{A120EBB2-7B6B-4F20-8389-C584CEC27D6E}"/>
              </a:ext>
            </a:extLst>
          </p:cNvPr>
          <p:cNvPicPr>
            <a:picLocks noChangeAspect="1"/>
          </p:cNvPicPr>
          <p:nvPr/>
        </p:nvPicPr>
        <p:blipFill>
          <a:blip r:embed="rId4"/>
          <a:stretch>
            <a:fillRect/>
          </a:stretch>
        </p:blipFill>
        <p:spPr>
          <a:xfrm>
            <a:off x="4248182" y="2568567"/>
            <a:ext cx="1286367" cy="1231499"/>
          </a:xfrm>
          <a:prstGeom prst="rect">
            <a:avLst/>
          </a:prstGeom>
        </p:spPr>
      </p:pic>
      <p:pic>
        <p:nvPicPr>
          <p:cNvPr id="5" name="图片 4">
            <a:extLst>
              <a:ext uri="{FF2B5EF4-FFF2-40B4-BE49-F238E27FC236}">
                <a16:creationId xmlns:a16="http://schemas.microsoft.com/office/drawing/2014/main" id="{3B7AE4BC-DF35-4F3C-B0AB-C23C4A1E80CE}"/>
              </a:ext>
            </a:extLst>
          </p:cNvPr>
          <p:cNvPicPr>
            <a:picLocks noChangeAspect="1"/>
          </p:cNvPicPr>
          <p:nvPr/>
        </p:nvPicPr>
        <p:blipFill>
          <a:blip r:embed="rId5"/>
          <a:stretch>
            <a:fillRect/>
          </a:stretch>
        </p:blipFill>
        <p:spPr>
          <a:xfrm>
            <a:off x="7686933" y="650463"/>
            <a:ext cx="810331" cy="3085262"/>
          </a:xfrm>
          <a:prstGeom prst="rect">
            <a:avLst/>
          </a:prstGeom>
        </p:spPr>
      </p:pic>
      <p:pic>
        <p:nvPicPr>
          <p:cNvPr id="6" name="图片 5">
            <a:extLst>
              <a:ext uri="{FF2B5EF4-FFF2-40B4-BE49-F238E27FC236}">
                <a16:creationId xmlns:a16="http://schemas.microsoft.com/office/drawing/2014/main" id="{CEB12502-F08C-45F9-A7FA-DAF347A3E0BF}"/>
              </a:ext>
            </a:extLst>
          </p:cNvPr>
          <p:cNvPicPr>
            <a:picLocks noChangeAspect="1"/>
          </p:cNvPicPr>
          <p:nvPr/>
        </p:nvPicPr>
        <p:blipFill>
          <a:blip r:embed="rId6"/>
          <a:stretch>
            <a:fillRect/>
          </a:stretch>
        </p:blipFill>
        <p:spPr>
          <a:xfrm>
            <a:off x="6036966" y="650463"/>
            <a:ext cx="1237595" cy="2359356"/>
          </a:xfrm>
          <a:prstGeom prst="rect">
            <a:avLst/>
          </a:prstGeom>
        </p:spPr>
      </p:pic>
      <p:sp>
        <p:nvSpPr>
          <p:cNvPr id="7" name="文本框 6">
            <a:extLst>
              <a:ext uri="{FF2B5EF4-FFF2-40B4-BE49-F238E27FC236}">
                <a16:creationId xmlns:a16="http://schemas.microsoft.com/office/drawing/2014/main" id="{3CC84611-AE6B-4471-A3BE-D250F37B579D}"/>
              </a:ext>
            </a:extLst>
          </p:cNvPr>
          <p:cNvSpPr txBox="1"/>
          <p:nvPr/>
        </p:nvSpPr>
        <p:spPr>
          <a:xfrm>
            <a:off x="4164485" y="1867789"/>
            <a:ext cx="526106" cy="461665"/>
          </a:xfrm>
          <a:prstGeom prst="rect">
            <a:avLst/>
          </a:prstGeom>
          <a:noFill/>
        </p:spPr>
        <p:txBody>
          <a:bodyPr wrap="none" rtlCol="0">
            <a:spAutoFit/>
          </a:bodyPr>
          <a:lstStyle/>
          <a:p>
            <a:r>
              <a:rPr lang="en-US" altLang="zh-CN" dirty="0"/>
              <a:t>(a)</a:t>
            </a:r>
            <a:endParaRPr lang="zh-CN" altLang="en-US" dirty="0"/>
          </a:p>
        </p:txBody>
      </p:sp>
      <p:sp>
        <p:nvSpPr>
          <p:cNvPr id="223" name="文本框 222">
            <a:extLst>
              <a:ext uri="{FF2B5EF4-FFF2-40B4-BE49-F238E27FC236}">
                <a16:creationId xmlns:a16="http://schemas.microsoft.com/office/drawing/2014/main" id="{68C48B5E-40FC-402C-9F06-242A8742FBF4}"/>
              </a:ext>
            </a:extLst>
          </p:cNvPr>
          <p:cNvSpPr txBox="1"/>
          <p:nvPr/>
        </p:nvSpPr>
        <p:spPr>
          <a:xfrm>
            <a:off x="4690591" y="3904322"/>
            <a:ext cx="543739" cy="461665"/>
          </a:xfrm>
          <a:prstGeom prst="rect">
            <a:avLst/>
          </a:prstGeom>
          <a:noFill/>
        </p:spPr>
        <p:txBody>
          <a:bodyPr wrap="none" rtlCol="0">
            <a:spAutoFit/>
          </a:bodyPr>
          <a:lstStyle/>
          <a:p>
            <a:r>
              <a:rPr lang="en-US" altLang="zh-CN" dirty="0"/>
              <a:t>(b)</a:t>
            </a:r>
            <a:endParaRPr lang="zh-CN" altLang="en-US" dirty="0"/>
          </a:p>
        </p:txBody>
      </p:sp>
      <p:sp>
        <p:nvSpPr>
          <p:cNvPr id="224" name="文本框 223">
            <a:extLst>
              <a:ext uri="{FF2B5EF4-FFF2-40B4-BE49-F238E27FC236}">
                <a16:creationId xmlns:a16="http://schemas.microsoft.com/office/drawing/2014/main" id="{9DA2F995-960A-43EF-A9DC-FA465C70DD59}"/>
              </a:ext>
            </a:extLst>
          </p:cNvPr>
          <p:cNvSpPr txBox="1"/>
          <p:nvPr/>
        </p:nvSpPr>
        <p:spPr>
          <a:xfrm>
            <a:off x="5941866" y="2722652"/>
            <a:ext cx="526106" cy="461665"/>
          </a:xfrm>
          <a:prstGeom prst="rect">
            <a:avLst/>
          </a:prstGeom>
          <a:noFill/>
        </p:spPr>
        <p:txBody>
          <a:bodyPr wrap="none" rtlCol="0">
            <a:spAutoFit/>
          </a:bodyPr>
          <a:lstStyle/>
          <a:p>
            <a:r>
              <a:rPr lang="en-US" altLang="zh-CN" dirty="0"/>
              <a:t>(c)</a:t>
            </a:r>
            <a:endParaRPr lang="zh-CN" altLang="en-US" dirty="0"/>
          </a:p>
        </p:txBody>
      </p:sp>
      <p:sp>
        <p:nvSpPr>
          <p:cNvPr id="225" name="文本框 224">
            <a:extLst>
              <a:ext uri="{FF2B5EF4-FFF2-40B4-BE49-F238E27FC236}">
                <a16:creationId xmlns:a16="http://schemas.microsoft.com/office/drawing/2014/main" id="{25E91CE1-6140-455D-BE4C-004AC1602DB6}"/>
              </a:ext>
            </a:extLst>
          </p:cNvPr>
          <p:cNvSpPr txBox="1"/>
          <p:nvPr/>
        </p:nvSpPr>
        <p:spPr>
          <a:xfrm>
            <a:off x="7362202" y="2702346"/>
            <a:ext cx="543739" cy="461665"/>
          </a:xfrm>
          <a:prstGeom prst="rect">
            <a:avLst/>
          </a:prstGeom>
          <a:noFill/>
        </p:spPr>
        <p:txBody>
          <a:bodyPr wrap="none" rtlCol="0">
            <a:spAutoFit/>
          </a:bodyPr>
          <a:lstStyle/>
          <a:p>
            <a:r>
              <a:rPr lang="en-US" altLang="zh-CN" dirty="0"/>
              <a:t>(d)</a:t>
            </a:r>
            <a:endParaRPr lang="zh-CN" altLang="en-US" dirty="0"/>
          </a:p>
        </p:txBody>
      </p:sp>
      <p:sp>
        <p:nvSpPr>
          <p:cNvPr id="226" name="文本框 225">
            <a:extLst>
              <a:ext uri="{FF2B5EF4-FFF2-40B4-BE49-F238E27FC236}">
                <a16:creationId xmlns:a16="http://schemas.microsoft.com/office/drawing/2014/main" id="{8CC8E33C-4B31-4705-A9A9-E02D2FC5D023}"/>
              </a:ext>
            </a:extLst>
          </p:cNvPr>
          <p:cNvSpPr txBox="1"/>
          <p:nvPr/>
        </p:nvSpPr>
        <p:spPr>
          <a:xfrm>
            <a:off x="186797" y="1830141"/>
            <a:ext cx="3528530" cy="1569660"/>
          </a:xfrm>
          <a:prstGeom prst="rect">
            <a:avLst/>
          </a:prstGeom>
          <a:noFill/>
        </p:spPr>
        <p:txBody>
          <a:bodyPr wrap="none" rtlCol="0">
            <a:spAutoFit/>
          </a:bodyPr>
          <a:lstStyle/>
          <a:p>
            <a:r>
              <a:rPr lang="en-US" altLang="zh-CN" dirty="0"/>
              <a:t>La=2*1+3*2+1*3=11</a:t>
            </a:r>
          </a:p>
          <a:p>
            <a:r>
              <a:rPr lang="en-US" altLang="zh-CN" dirty="0" err="1"/>
              <a:t>Lb</a:t>
            </a:r>
            <a:r>
              <a:rPr lang="en-US" altLang="zh-CN" dirty="0"/>
              <a:t>=2*1+4*2=10</a:t>
            </a:r>
          </a:p>
          <a:p>
            <a:r>
              <a:rPr lang="en-US" altLang="zh-CN" dirty="0" err="1"/>
              <a:t>Lc</a:t>
            </a:r>
            <a:r>
              <a:rPr lang="en-US" altLang="zh-CN" dirty="0"/>
              <a:t>=2*1+2*2+1*3+1*4=13</a:t>
            </a:r>
          </a:p>
          <a:p>
            <a:r>
              <a:rPr lang="en-US" altLang="zh-CN" dirty="0" err="1"/>
              <a:t>Ld</a:t>
            </a:r>
            <a:r>
              <a:rPr lang="en-US" altLang="zh-CN" dirty="0"/>
              <a:t>=1+2+3+4+5+6=21</a:t>
            </a:r>
            <a:endParaRPr lang="zh-CN" altLang="en-US" dirty="0"/>
          </a:p>
        </p:txBody>
      </p:sp>
      <p:pic>
        <p:nvPicPr>
          <p:cNvPr id="8" name="图片 7">
            <a:extLst>
              <a:ext uri="{FF2B5EF4-FFF2-40B4-BE49-F238E27FC236}">
                <a16:creationId xmlns:a16="http://schemas.microsoft.com/office/drawing/2014/main" id="{39886F98-D97E-48B3-A99E-E9E139C83259}"/>
              </a:ext>
            </a:extLst>
          </p:cNvPr>
          <p:cNvPicPr>
            <a:picLocks noChangeAspect="1"/>
          </p:cNvPicPr>
          <p:nvPr/>
        </p:nvPicPr>
        <p:blipFill>
          <a:blip r:embed="rId7"/>
          <a:stretch>
            <a:fillRect/>
          </a:stretch>
        </p:blipFill>
        <p:spPr>
          <a:xfrm>
            <a:off x="6131660" y="4143889"/>
            <a:ext cx="2097206" cy="2225233"/>
          </a:xfrm>
          <a:prstGeom prst="rect">
            <a:avLst/>
          </a:prstGeom>
        </p:spPr>
      </p:pic>
      <p:pic>
        <p:nvPicPr>
          <p:cNvPr id="231" name="图片 230">
            <a:extLst>
              <a:ext uri="{FF2B5EF4-FFF2-40B4-BE49-F238E27FC236}">
                <a16:creationId xmlns:a16="http://schemas.microsoft.com/office/drawing/2014/main" id="{4D1F918F-A70B-4BD1-BB6D-EB2F385ABFC9}"/>
              </a:ext>
            </a:extLst>
          </p:cNvPr>
          <p:cNvPicPr>
            <a:picLocks noChangeAspect="1"/>
          </p:cNvPicPr>
          <p:nvPr/>
        </p:nvPicPr>
        <p:blipFill>
          <a:blip r:embed="rId3"/>
          <a:stretch>
            <a:fillRect/>
          </a:stretch>
        </p:blipFill>
        <p:spPr>
          <a:xfrm>
            <a:off x="3861736" y="4543609"/>
            <a:ext cx="1524132" cy="1688738"/>
          </a:xfrm>
          <a:prstGeom prst="rect">
            <a:avLst/>
          </a:prstGeom>
        </p:spPr>
      </p:pic>
      <p:cxnSp>
        <p:nvCxnSpPr>
          <p:cNvPr id="10" name="直接连接符 9">
            <a:extLst>
              <a:ext uri="{FF2B5EF4-FFF2-40B4-BE49-F238E27FC236}">
                <a16:creationId xmlns:a16="http://schemas.microsoft.com/office/drawing/2014/main" id="{4B8A34D9-C940-4A54-B30C-1FAB2375358C}"/>
              </a:ext>
            </a:extLst>
          </p:cNvPr>
          <p:cNvCxnSpPr>
            <a:cxnSpLocks/>
          </p:cNvCxnSpPr>
          <p:nvPr/>
        </p:nvCxnSpPr>
        <p:spPr bwMode="auto">
          <a:xfrm>
            <a:off x="186797" y="2568567"/>
            <a:ext cx="2243584" cy="0"/>
          </a:xfrm>
          <a:prstGeom prst="line">
            <a:avLst/>
          </a:prstGeom>
          <a:solidFill>
            <a:schemeClr val="accent1"/>
          </a:solidFill>
          <a:ln w="3810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本框 2">
            <a:extLst>
              <a:ext uri="{FF2B5EF4-FFF2-40B4-BE49-F238E27FC236}">
                <a16:creationId xmlns:a16="http://schemas.microsoft.com/office/drawing/2014/main" id="{F3F48B00-A9E5-46C2-94AD-28561D45D456}"/>
              </a:ext>
            </a:extLst>
          </p:cNvPr>
          <p:cNvSpPr txBox="1"/>
          <p:nvPr/>
        </p:nvSpPr>
        <p:spPr>
          <a:xfrm>
            <a:off x="260625" y="3511073"/>
            <a:ext cx="3771402" cy="1200329"/>
          </a:xfrm>
          <a:prstGeom prst="rect">
            <a:avLst/>
          </a:prstGeom>
          <a:solidFill>
            <a:schemeClr val="accent2">
              <a:lumMod val="20000"/>
              <a:lumOff val="80000"/>
            </a:schemeClr>
          </a:solidFill>
        </p:spPr>
        <p:txBody>
          <a:bodyPr wrap="square" rtlCol="0">
            <a:spAutoFit/>
          </a:bodyPr>
          <a:lstStyle/>
          <a:p>
            <a:r>
              <a:rPr lang="zh-CN" altLang="en-US" dirty="0"/>
              <a:t>二叉树路径长度以与满或完全二叉树相同的高度形态为最小。</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026">
            <a:extLst>
              <a:ext uri="{FF2B5EF4-FFF2-40B4-BE49-F238E27FC236}">
                <a16:creationId xmlns:a16="http://schemas.microsoft.com/office/drawing/2014/main" id="{59A0AA6B-5D93-420C-A22F-43FBBC1AB1F0}"/>
              </a:ext>
            </a:extLst>
          </p:cNvPr>
          <p:cNvSpPr txBox="1">
            <a:spLocks noChangeArrowheads="1"/>
          </p:cNvSpPr>
          <p:nvPr/>
        </p:nvSpPr>
        <p:spPr bwMode="auto">
          <a:xfrm>
            <a:off x="427084" y="877592"/>
            <a:ext cx="249809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3.7.3  </a:t>
            </a:r>
            <a:r>
              <a:rPr lang="zh-CN" altLang="en-US" b="1" dirty="0">
                <a:solidFill>
                  <a:srgbClr val="C00000"/>
                </a:solidFill>
              </a:rPr>
              <a:t>二叉排序树</a:t>
            </a:r>
          </a:p>
        </p:txBody>
      </p:sp>
      <p:sp>
        <p:nvSpPr>
          <p:cNvPr id="130051" name="Text Box 1027">
            <a:extLst>
              <a:ext uri="{FF2B5EF4-FFF2-40B4-BE49-F238E27FC236}">
                <a16:creationId xmlns:a16="http://schemas.microsoft.com/office/drawing/2014/main" id="{7BF5D8AE-5FED-4C94-A3A0-E7B3D254DC73}"/>
              </a:ext>
            </a:extLst>
          </p:cNvPr>
          <p:cNvSpPr txBox="1">
            <a:spLocks noChangeArrowheads="1"/>
          </p:cNvSpPr>
          <p:nvPr/>
        </p:nvSpPr>
        <p:spPr bwMode="auto">
          <a:xfrm>
            <a:off x="256857" y="1916832"/>
            <a:ext cx="141927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a:t>
            </a:r>
            <a:r>
              <a:rPr lang="zh-CN" altLang="en-US" b="1" dirty="0">
                <a:solidFill>
                  <a:schemeClr val="accent2"/>
                </a:solidFill>
              </a:rPr>
              <a:t>定义</a:t>
            </a:r>
            <a:r>
              <a:rPr lang="en-US" altLang="zh-CN" b="1" dirty="0">
                <a:solidFill>
                  <a:schemeClr val="accent2"/>
                </a:solidFill>
              </a:rPr>
              <a:t>】</a:t>
            </a:r>
            <a:endParaRPr lang="zh-CN" altLang="en-US" b="1" dirty="0">
              <a:solidFill>
                <a:schemeClr val="accent2"/>
              </a:solidFill>
            </a:endParaRPr>
          </a:p>
        </p:txBody>
      </p:sp>
      <p:sp>
        <p:nvSpPr>
          <p:cNvPr id="130052" name="Text Box 1028">
            <a:extLst>
              <a:ext uri="{FF2B5EF4-FFF2-40B4-BE49-F238E27FC236}">
                <a16:creationId xmlns:a16="http://schemas.microsoft.com/office/drawing/2014/main" id="{8DE3CD71-C703-4020-AA53-0DC26FCBEC39}"/>
              </a:ext>
            </a:extLst>
          </p:cNvPr>
          <p:cNvSpPr txBox="1">
            <a:spLocks noChangeArrowheads="1"/>
          </p:cNvSpPr>
          <p:nvPr/>
        </p:nvSpPr>
        <p:spPr bwMode="auto">
          <a:xfrm>
            <a:off x="397549" y="2492896"/>
            <a:ext cx="8348901" cy="3348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b="1" dirty="0"/>
              <a:t>二叉排序树或者是一棵空树，或者是具有下列性质的二叉树：</a:t>
            </a:r>
          </a:p>
          <a:p>
            <a:pPr eaLnBrk="1" hangingPunct="1">
              <a:lnSpc>
                <a:spcPct val="150000"/>
              </a:lnSpc>
            </a:pPr>
            <a:r>
              <a:rPr lang="zh-CN" altLang="en-US" b="1" dirty="0"/>
              <a:t>（</a:t>
            </a:r>
            <a:r>
              <a:rPr lang="en-US" altLang="zh-CN" b="1" dirty="0"/>
              <a:t>1</a:t>
            </a:r>
            <a:r>
              <a:rPr lang="zh-CN" altLang="en-US" b="1" dirty="0"/>
              <a:t>）若它的左子树非空，则左子树上的所有结点的值均小于它的根结点的值；</a:t>
            </a:r>
          </a:p>
          <a:p>
            <a:pPr eaLnBrk="1" hangingPunct="1">
              <a:lnSpc>
                <a:spcPct val="150000"/>
              </a:lnSpc>
            </a:pPr>
            <a:r>
              <a:rPr lang="zh-CN" altLang="en-US" b="1" dirty="0"/>
              <a:t>（</a:t>
            </a:r>
            <a:r>
              <a:rPr lang="en-US" altLang="zh-CN" b="1" dirty="0"/>
              <a:t>2</a:t>
            </a:r>
            <a:r>
              <a:rPr lang="zh-CN" altLang="en-US" b="1" dirty="0"/>
              <a:t>）若它的右子树非空，则右子树上的所有结点的值均大于或等于它的根结点的值；</a:t>
            </a:r>
          </a:p>
          <a:p>
            <a:pPr eaLnBrk="1" hangingPunct="1">
              <a:lnSpc>
                <a:spcPct val="150000"/>
              </a:lnSpc>
            </a:pPr>
            <a:r>
              <a:rPr lang="zh-CN" altLang="en-US" b="1" dirty="0"/>
              <a:t>（</a:t>
            </a:r>
            <a:r>
              <a:rPr lang="en-US" altLang="zh-CN" b="1" dirty="0"/>
              <a:t>3</a:t>
            </a:r>
            <a:r>
              <a:rPr lang="zh-CN" altLang="en-US" b="1" dirty="0"/>
              <a:t>）它的左右子树分别为二叉排序树。</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7BB338-F95F-446F-BE2D-2C4FA8E9139D}"/>
              </a:ext>
            </a:extLst>
          </p:cNvPr>
          <p:cNvSpPr txBox="1"/>
          <p:nvPr/>
        </p:nvSpPr>
        <p:spPr>
          <a:xfrm>
            <a:off x="899592" y="548680"/>
            <a:ext cx="6825908" cy="461665"/>
          </a:xfrm>
          <a:prstGeom prst="rect">
            <a:avLst/>
          </a:prstGeom>
          <a:noFill/>
        </p:spPr>
        <p:txBody>
          <a:bodyPr wrap="none" rtlCol="0">
            <a:spAutoFit/>
          </a:bodyPr>
          <a:lstStyle/>
          <a:p>
            <a:r>
              <a:rPr lang="en-US" altLang="zh-CN" dirty="0">
                <a:latin typeface="+mn-lt"/>
              </a:rPr>
              <a:t>S= { 10</a:t>
            </a:r>
            <a:r>
              <a:rPr lang="zh-CN" altLang="en-US" dirty="0">
                <a:latin typeface="+mn-lt"/>
              </a:rPr>
              <a:t>，</a:t>
            </a:r>
            <a:r>
              <a:rPr lang="en-US" altLang="zh-CN" dirty="0">
                <a:latin typeface="+mn-lt"/>
              </a:rPr>
              <a:t>15</a:t>
            </a:r>
            <a:r>
              <a:rPr lang="zh-CN" altLang="en-US" dirty="0">
                <a:latin typeface="+mn-lt"/>
              </a:rPr>
              <a:t>，</a:t>
            </a:r>
            <a:r>
              <a:rPr lang="en-US" altLang="zh-CN" dirty="0">
                <a:latin typeface="+mn-lt"/>
              </a:rPr>
              <a:t>3</a:t>
            </a:r>
            <a:r>
              <a:rPr lang="zh-CN" altLang="en-US" dirty="0">
                <a:latin typeface="+mn-lt"/>
              </a:rPr>
              <a:t>，</a:t>
            </a:r>
            <a:r>
              <a:rPr lang="en-US" altLang="zh-CN" dirty="0">
                <a:latin typeface="+mn-lt"/>
              </a:rPr>
              <a:t>2</a:t>
            </a:r>
            <a:r>
              <a:rPr lang="zh-CN" altLang="en-US" dirty="0">
                <a:latin typeface="+mn-lt"/>
              </a:rPr>
              <a:t>，</a:t>
            </a:r>
            <a:r>
              <a:rPr lang="en-US" altLang="zh-CN" dirty="0">
                <a:latin typeface="+mn-lt"/>
              </a:rPr>
              <a:t>8</a:t>
            </a:r>
            <a:r>
              <a:rPr lang="zh-CN" altLang="en-US" dirty="0">
                <a:latin typeface="+mn-lt"/>
              </a:rPr>
              <a:t>，</a:t>
            </a:r>
            <a:r>
              <a:rPr lang="en-US" altLang="zh-CN" dirty="0">
                <a:latin typeface="+mn-lt"/>
              </a:rPr>
              <a:t>13</a:t>
            </a:r>
            <a:r>
              <a:rPr lang="zh-CN" altLang="en-US" dirty="0">
                <a:latin typeface="+mn-lt"/>
              </a:rPr>
              <a:t>，</a:t>
            </a:r>
            <a:r>
              <a:rPr lang="en-US" altLang="zh-CN" dirty="0">
                <a:latin typeface="+mn-lt"/>
              </a:rPr>
              <a:t>20</a:t>
            </a:r>
            <a:r>
              <a:rPr lang="zh-CN" altLang="en-US" dirty="0">
                <a:latin typeface="+mn-lt"/>
              </a:rPr>
              <a:t>，</a:t>
            </a:r>
            <a:r>
              <a:rPr lang="en-US" altLang="zh-CN" dirty="0">
                <a:latin typeface="+mn-lt"/>
              </a:rPr>
              <a:t>15</a:t>
            </a:r>
            <a:r>
              <a:rPr lang="zh-CN" altLang="en-US" dirty="0">
                <a:latin typeface="+mn-lt"/>
              </a:rPr>
              <a:t>，</a:t>
            </a:r>
            <a:r>
              <a:rPr lang="en-US" altLang="zh-CN" dirty="0">
                <a:latin typeface="+mn-lt"/>
              </a:rPr>
              <a:t>16</a:t>
            </a:r>
            <a:r>
              <a:rPr lang="zh-CN" altLang="en-US" dirty="0">
                <a:latin typeface="+mn-lt"/>
              </a:rPr>
              <a:t>，</a:t>
            </a:r>
            <a:r>
              <a:rPr lang="en-US" altLang="zh-CN" dirty="0">
                <a:latin typeface="+mn-lt"/>
              </a:rPr>
              <a:t>25</a:t>
            </a:r>
            <a:r>
              <a:rPr lang="zh-CN" altLang="en-US" dirty="0">
                <a:latin typeface="+mn-lt"/>
              </a:rPr>
              <a:t>，</a:t>
            </a:r>
            <a:r>
              <a:rPr lang="en-US" altLang="zh-CN" dirty="0">
                <a:latin typeface="+mn-lt"/>
              </a:rPr>
              <a:t>7}</a:t>
            </a:r>
            <a:endParaRPr lang="zh-CN" altLang="en-US" dirty="0">
              <a:latin typeface="+mn-lt"/>
            </a:endParaRPr>
          </a:p>
        </p:txBody>
      </p:sp>
      <p:sp>
        <p:nvSpPr>
          <p:cNvPr id="3" name="椭圆 2">
            <a:extLst>
              <a:ext uri="{FF2B5EF4-FFF2-40B4-BE49-F238E27FC236}">
                <a16:creationId xmlns:a16="http://schemas.microsoft.com/office/drawing/2014/main" id="{EAD835D0-082A-4184-AC04-A82FFAD4CE67}"/>
              </a:ext>
            </a:extLst>
          </p:cNvPr>
          <p:cNvSpPr/>
          <p:nvPr/>
        </p:nvSpPr>
        <p:spPr bwMode="auto">
          <a:xfrm>
            <a:off x="3109403" y="1465872"/>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10</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椭圆 3">
            <a:extLst>
              <a:ext uri="{FF2B5EF4-FFF2-40B4-BE49-F238E27FC236}">
                <a16:creationId xmlns:a16="http://schemas.microsoft.com/office/drawing/2014/main" id="{F63BC10F-9565-49CB-BA84-143EA6800764}"/>
              </a:ext>
            </a:extLst>
          </p:cNvPr>
          <p:cNvSpPr/>
          <p:nvPr/>
        </p:nvSpPr>
        <p:spPr bwMode="auto">
          <a:xfrm>
            <a:off x="4037205" y="2399522"/>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15</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椭圆 4">
            <a:extLst>
              <a:ext uri="{FF2B5EF4-FFF2-40B4-BE49-F238E27FC236}">
                <a16:creationId xmlns:a16="http://schemas.microsoft.com/office/drawing/2014/main" id="{BB8F5A4A-36AE-4744-AE18-CD0EB67615FB}"/>
              </a:ext>
            </a:extLst>
          </p:cNvPr>
          <p:cNvSpPr/>
          <p:nvPr/>
        </p:nvSpPr>
        <p:spPr bwMode="auto">
          <a:xfrm>
            <a:off x="2175270" y="2399522"/>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3</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11094CEF-7479-464B-8558-C2C3B7E546AF}"/>
              </a:ext>
            </a:extLst>
          </p:cNvPr>
          <p:cNvSpPr/>
          <p:nvPr/>
        </p:nvSpPr>
        <p:spPr bwMode="auto">
          <a:xfrm>
            <a:off x="1301915" y="3280671"/>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2</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椭圆 6">
            <a:extLst>
              <a:ext uri="{FF2B5EF4-FFF2-40B4-BE49-F238E27FC236}">
                <a16:creationId xmlns:a16="http://schemas.microsoft.com/office/drawing/2014/main" id="{84FA0C7F-5F6F-4722-A129-32451B10BCA4}"/>
              </a:ext>
            </a:extLst>
          </p:cNvPr>
          <p:cNvSpPr/>
          <p:nvPr/>
        </p:nvSpPr>
        <p:spPr bwMode="auto">
          <a:xfrm>
            <a:off x="2943763" y="3254846"/>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8</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椭圆 7">
            <a:extLst>
              <a:ext uri="{FF2B5EF4-FFF2-40B4-BE49-F238E27FC236}">
                <a16:creationId xmlns:a16="http://schemas.microsoft.com/office/drawing/2014/main" id="{E5521469-A91D-4F48-8BD3-3E772DA6CB78}"/>
              </a:ext>
            </a:extLst>
          </p:cNvPr>
          <p:cNvSpPr/>
          <p:nvPr/>
        </p:nvSpPr>
        <p:spPr bwMode="auto">
          <a:xfrm>
            <a:off x="3494045" y="3267754"/>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13</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9" name="椭圆 8">
            <a:extLst>
              <a:ext uri="{FF2B5EF4-FFF2-40B4-BE49-F238E27FC236}">
                <a16:creationId xmlns:a16="http://schemas.microsoft.com/office/drawing/2014/main" id="{233FE73A-FE2A-4FC7-A6A2-5867FE1BB40B}"/>
              </a:ext>
            </a:extLst>
          </p:cNvPr>
          <p:cNvSpPr/>
          <p:nvPr/>
        </p:nvSpPr>
        <p:spPr bwMode="auto">
          <a:xfrm>
            <a:off x="4779288" y="3198674"/>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20</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椭圆 9">
            <a:extLst>
              <a:ext uri="{FF2B5EF4-FFF2-40B4-BE49-F238E27FC236}">
                <a16:creationId xmlns:a16="http://schemas.microsoft.com/office/drawing/2014/main" id="{FC779EFD-A976-4CB4-BCB1-BE69F213AD99}"/>
              </a:ext>
            </a:extLst>
          </p:cNvPr>
          <p:cNvSpPr/>
          <p:nvPr/>
        </p:nvSpPr>
        <p:spPr bwMode="auto">
          <a:xfrm>
            <a:off x="4189957" y="4098097"/>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15</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椭圆 10">
            <a:extLst>
              <a:ext uri="{FF2B5EF4-FFF2-40B4-BE49-F238E27FC236}">
                <a16:creationId xmlns:a16="http://schemas.microsoft.com/office/drawing/2014/main" id="{162A3142-B785-4902-95F5-DB534360B8CC}"/>
              </a:ext>
            </a:extLst>
          </p:cNvPr>
          <p:cNvSpPr/>
          <p:nvPr/>
        </p:nvSpPr>
        <p:spPr bwMode="auto">
          <a:xfrm>
            <a:off x="4932040" y="4869160"/>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16</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2" name="椭圆 11">
            <a:extLst>
              <a:ext uri="{FF2B5EF4-FFF2-40B4-BE49-F238E27FC236}">
                <a16:creationId xmlns:a16="http://schemas.microsoft.com/office/drawing/2014/main" id="{F0AA87B6-DFBE-44B9-9ADF-13CACB7FDCB6}"/>
              </a:ext>
            </a:extLst>
          </p:cNvPr>
          <p:cNvSpPr/>
          <p:nvPr/>
        </p:nvSpPr>
        <p:spPr bwMode="auto">
          <a:xfrm>
            <a:off x="5549373" y="3980129"/>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1" dirty="0"/>
              <a:t>25</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3" name="椭圆 12">
            <a:extLst>
              <a:ext uri="{FF2B5EF4-FFF2-40B4-BE49-F238E27FC236}">
                <a16:creationId xmlns:a16="http://schemas.microsoft.com/office/drawing/2014/main" id="{D2DEF7E3-AAB4-412F-8D94-6C5800CD2315}"/>
              </a:ext>
            </a:extLst>
          </p:cNvPr>
          <p:cNvSpPr/>
          <p:nvPr/>
        </p:nvSpPr>
        <p:spPr bwMode="auto">
          <a:xfrm>
            <a:off x="2511715" y="4110170"/>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7</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5" name="直接连接符 14">
            <a:extLst>
              <a:ext uri="{FF2B5EF4-FFF2-40B4-BE49-F238E27FC236}">
                <a16:creationId xmlns:a16="http://schemas.microsoft.com/office/drawing/2014/main" id="{FB084308-8482-446C-8B36-DEF23617E025}"/>
              </a:ext>
            </a:extLst>
          </p:cNvPr>
          <p:cNvCxnSpPr>
            <a:stCxn id="3" idx="3"/>
            <a:endCxn id="5" idx="7"/>
          </p:cNvCxnSpPr>
          <p:nvPr/>
        </p:nvCxnSpPr>
        <p:spPr bwMode="auto">
          <a:xfrm flipH="1">
            <a:off x="2544046" y="1835283"/>
            <a:ext cx="628629" cy="62762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9ABEB68A-A92E-4CB0-BCD3-DCBF522FE71F}"/>
              </a:ext>
            </a:extLst>
          </p:cNvPr>
          <p:cNvCxnSpPr>
            <a:cxnSpLocks/>
            <a:stCxn id="5" idx="3"/>
            <a:endCxn id="6" idx="7"/>
          </p:cNvCxnSpPr>
          <p:nvPr/>
        </p:nvCxnSpPr>
        <p:spPr bwMode="auto">
          <a:xfrm flipH="1">
            <a:off x="1670691" y="2768933"/>
            <a:ext cx="567851" cy="57511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BE6EE126-CC0A-453A-AFE8-C7B11B6A38E2}"/>
              </a:ext>
            </a:extLst>
          </p:cNvPr>
          <p:cNvCxnSpPr>
            <a:cxnSpLocks/>
            <a:stCxn id="5" idx="5"/>
            <a:endCxn id="7" idx="1"/>
          </p:cNvCxnSpPr>
          <p:nvPr/>
        </p:nvCxnSpPr>
        <p:spPr bwMode="auto">
          <a:xfrm>
            <a:off x="2544046" y="2768933"/>
            <a:ext cx="462989" cy="54929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a:extLst>
              <a:ext uri="{FF2B5EF4-FFF2-40B4-BE49-F238E27FC236}">
                <a16:creationId xmlns:a16="http://schemas.microsoft.com/office/drawing/2014/main" id="{B6DE65C3-A1D4-4E83-B839-F7CA4A142CD7}"/>
              </a:ext>
            </a:extLst>
          </p:cNvPr>
          <p:cNvCxnSpPr>
            <a:cxnSpLocks/>
            <a:stCxn id="3" idx="5"/>
            <a:endCxn id="4" idx="1"/>
          </p:cNvCxnSpPr>
          <p:nvPr/>
        </p:nvCxnSpPr>
        <p:spPr bwMode="auto">
          <a:xfrm>
            <a:off x="3478179" y="1835283"/>
            <a:ext cx="622298" cy="62762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a:extLst>
              <a:ext uri="{FF2B5EF4-FFF2-40B4-BE49-F238E27FC236}">
                <a16:creationId xmlns:a16="http://schemas.microsoft.com/office/drawing/2014/main" id="{4EA138A8-C39F-47A0-9D76-A1B380D7E841}"/>
              </a:ext>
            </a:extLst>
          </p:cNvPr>
          <p:cNvCxnSpPr>
            <a:cxnSpLocks/>
            <a:stCxn id="4" idx="5"/>
            <a:endCxn id="9" idx="1"/>
          </p:cNvCxnSpPr>
          <p:nvPr/>
        </p:nvCxnSpPr>
        <p:spPr bwMode="auto">
          <a:xfrm>
            <a:off x="4405981" y="2768933"/>
            <a:ext cx="436579" cy="49312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8913F164-570D-41AA-9D2D-FCEF8BEEFF30}"/>
              </a:ext>
            </a:extLst>
          </p:cNvPr>
          <p:cNvCxnSpPr>
            <a:cxnSpLocks/>
            <a:stCxn id="9" idx="5"/>
            <a:endCxn id="12" idx="1"/>
          </p:cNvCxnSpPr>
          <p:nvPr/>
        </p:nvCxnSpPr>
        <p:spPr bwMode="auto">
          <a:xfrm>
            <a:off x="5148064" y="3568085"/>
            <a:ext cx="464581" cy="475425"/>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a:extLst>
              <a:ext uri="{FF2B5EF4-FFF2-40B4-BE49-F238E27FC236}">
                <a16:creationId xmlns:a16="http://schemas.microsoft.com/office/drawing/2014/main" id="{F3577220-8090-4491-865D-72A5BC2A673C}"/>
              </a:ext>
            </a:extLst>
          </p:cNvPr>
          <p:cNvCxnSpPr>
            <a:cxnSpLocks/>
            <a:stCxn id="4" idx="3"/>
            <a:endCxn id="8" idx="0"/>
          </p:cNvCxnSpPr>
          <p:nvPr/>
        </p:nvCxnSpPr>
        <p:spPr bwMode="auto">
          <a:xfrm flipH="1">
            <a:off x="3710069" y="2768933"/>
            <a:ext cx="390408" cy="49882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a:extLst>
              <a:ext uri="{FF2B5EF4-FFF2-40B4-BE49-F238E27FC236}">
                <a16:creationId xmlns:a16="http://schemas.microsoft.com/office/drawing/2014/main" id="{6487C263-B6DF-4A7E-B63A-8DA388A4E635}"/>
              </a:ext>
            </a:extLst>
          </p:cNvPr>
          <p:cNvCxnSpPr>
            <a:cxnSpLocks/>
            <a:stCxn id="7" idx="3"/>
            <a:endCxn id="13" idx="0"/>
          </p:cNvCxnSpPr>
          <p:nvPr/>
        </p:nvCxnSpPr>
        <p:spPr bwMode="auto">
          <a:xfrm flipH="1">
            <a:off x="2727739" y="3624257"/>
            <a:ext cx="279296" cy="48591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a:extLst>
              <a:ext uri="{FF2B5EF4-FFF2-40B4-BE49-F238E27FC236}">
                <a16:creationId xmlns:a16="http://schemas.microsoft.com/office/drawing/2014/main" id="{5C92064F-A751-43B3-914D-EC0DC400AFF3}"/>
              </a:ext>
            </a:extLst>
          </p:cNvPr>
          <p:cNvCxnSpPr>
            <a:cxnSpLocks/>
            <a:stCxn id="10" idx="5"/>
            <a:endCxn id="11" idx="1"/>
          </p:cNvCxnSpPr>
          <p:nvPr/>
        </p:nvCxnSpPr>
        <p:spPr bwMode="auto">
          <a:xfrm>
            <a:off x="4558733" y="4467508"/>
            <a:ext cx="436579" cy="46503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a:extLst>
              <a:ext uri="{FF2B5EF4-FFF2-40B4-BE49-F238E27FC236}">
                <a16:creationId xmlns:a16="http://schemas.microsoft.com/office/drawing/2014/main" id="{115D63BC-CFBD-48F5-9B8B-3C523DFF7507}"/>
              </a:ext>
            </a:extLst>
          </p:cNvPr>
          <p:cNvCxnSpPr>
            <a:cxnSpLocks/>
            <a:stCxn id="9" idx="3"/>
            <a:endCxn id="10" idx="0"/>
          </p:cNvCxnSpPr>
          <p:nvPr/>
        </p:nvCxnSpPr>
        <p:spPr bwMode="auto">
          <a:xfrm flipH="1">
            <a:off x="4405981" y="3568085"/>
            <a:ext cx="436579" cy="53001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文本框 55">
            <a:extLst>
              <a:ext uri="{FF2B5EF4-FFF2-40B4-BE49-F238E27FC236}">
                <a16:creationId xmlns:a16="http://schemas.microsoft.com/office/drawing/2014/main" id="{7DF7DCB2-D024-462F-ACE6-5F9EFBCF3290}"/>
              </a:ext>
            </a:extLst>
          </p:cNvPr>
          <p:cNvSpPr txBox="1"/>
          <p:nvPr/>
        </p:nvSpPr>
        <p:spPr>
          <a:xfrm>
            <a:off x="677576" y="5517918"/>
            <a:ext cx="7269939" cy="461665"/>
          </a:xfrm>
          <a:prstGeom prst="rect">
            <a:avLst/>
          </a:prstGeom>
          <a:noFill/>
        </p:spPr>
        <p:txBody>
          <a:bodyPr wrap="none" rtlCol="0">
            <a:spAutoFit/>
          </a:bodyPr>
          <a:lstStyle/>
          <a:p>
            <a:r>
              <a:rPr lang="en-US" altLang="zh-CN" dirty="0">
                <a:latin typeface="+mn-lt"/>
              </a:rPr>
              <a:t>LDR= { 2</a:t>
            </a:r>
            <a:r>
              <a:rPr lang="zh-CN" altLang="en-US" dirty="0">
                <a:latin typeface="+mn-lt"/>
              </a:rPr>
              <a:t>，</a:t>
            </a:r>
            <a:r>
              <a:rPr lang="en-US" altLang="zh-CN" dirty="0">
                <a:latin typeface="+mn-lt"/>
              </a:rPr>
              <a:t>3</a:t>
            </a:r>
            <a:r>
              <a:rPr lang="zh-CN" altLang="en-US" dirty="0">
                <a:latin typeface="+mn-lt"/>
              </a:rPr>
              <a:t>，</a:t>
            </a:r>
            <a:r>
              <a:rPr lang="en-US" altLang="zh-CN" dirty="0">
                <a:latin typeface="+mn-lt"/>
              </a:rPr>
              <a:t>7</a:t>
            </a:r>
            <a:r>
              <a:rPr lang="zh-CN" altLang="en-US" dirty="0">
                <a:latin typeface="+mn-lt"/>
              </a:rPr>
              <a:t>，</a:t>
            </a:r>
            <a:r>
              <a:rPr lang="en-US" altLang="zh-CN" dirty="0">
                <a:latin typeface="+mn-lt"/>
              </a:rPr>
              <a:t>8</a:t>
            </a:r>
            <a:r>
              <a:rPr lang="zh-CN" altLang="en-US" dirty="0">
                <a:latin typeface="+mn-lt"/>
              </a:rPr>
              <a:t>，</a:t>
            </a:r>
            <a:r>
              <a:rPr lang="en-US" altLang="zh-CN" dirty="0">
                <a:latin typeface="+mn-lt"/>
              </a:rPr>
              <a:t>10</a:t>
            </a:r>
            <a:r>
              <a:rPr lang="zh-CN" altLang="en-US" dirty="0">
                <a:latin typeface="+mn-lt"/>
              </a:rPr>
              <a:t>，</a:t>
            </a:r>
            <a:r>
              <a:rPr lang="en-US" altLang="zh-CN" dirty="0">
                <a:latin typeface="+mn-lt"/>
              </a:rPr>
              <a:t>13</a:t>
            </a:r>
            <a:r>
              <a:rPr lang="zh-CN" altLang="en-US" dirty="0">
                <a:latin typeface="+mn-lt"/>
              </a:rPr>
              <a:t>，</a:t>
            </a:r>
            <a:r>
              <a:rPr lang="en-US" altLang="zh-CN" dirty="0">
                <a:latin typeface="+mn-lt"/>
              </a:rPr>
              <a:t>15</a:t>
            </a:r>
            <a:r>
              <a:rPr lang="zh-CN" altLang="en-US" dirty="0">
                <a:latin typeface="+mn-lt"/>
              </a:rPr>
              <a:t>，</a:t>
            </a:r>
            <a:r>
              <a:rPr lang="en-US" altLang="zh-CN" dirty="0">
                <a:latin typeface="+mn-lt"/>
              </a:rPr>
              <a:t>15</a:t>
            </a:r>
            <a:r>
              <a:rPr lang="zh-CN" altLang="en-US" dirty="0">
                <a:latin typeface="+mn-lt"/>
              </a:rPr>
              <a:t>，</a:t>
            </a:r>
            <a:r>
              <a:rPr lang="en-US" altLang="zh-CN" dirty="0">
                <a:latin typeface="+mn-lt"/>
              </a:rPr>
              <a:t>16</a:t>
            </a:r>
            <a:r>
              <a:rPr lang="zh-CN" altLang="en-US" dirty="0">
                <a:latin typeface="+mn-lt"/>
              </a:rPr>
              <a:t>，</a:t>
            </a:r>
            <a:r>
              <a:rPr lang="en-US" altLang="zh-CN" dirty="0">
                <a:latin typeface="+mn-lt"/>
              </a:rPr>
              <a:t>20</a:t>
            </a:r>
            <a:r>
              <a:rPr lang="zh-CN" altLang="en-US" dirty="0">
                <a:latin typeface="+mn-lt"/>
              </a:rPr>
              <a:t>，</a:t>
            </a:r>
            <a:r>
              <a:rPr lang="en-US" altLang="zh-CN" dirty="0">
                <a:latin typeface="+mn-lt"/>
              </a:rPr>
              <a:t>25}</a:t>
            </a:r>
            <a:endParaRPr lang="zh-CN" altLang="en-US" dirty="0">
              <a:latin typeface="+mn-lt"/>
            </a:endParaRPr>
          </a:p>
        </p:txBody>
      </p:sp>
      <p:grpSp>
        <p:nvGrpSpPr>
          <p:cNvPr id="77" name="组合 76">
            <a:extLst>
              <a:ext uri="{FF2B5EF4-FFF2-40B4-BE49-F238E27FC236}">
                <a16:creationId xmlns:a16="http://schemas.microsoft.com/office/drawing/2014/main" id="{833803CB-2CCF-404F-89F4-67AB31356616}"/>
              </a:ext>
            </a:extLst>
          </p:cNvPr>
          <p:cNvGrpSpPr/>
          <p:nvPr/>
        </p:nvGrpSpPr>
        <p:grpSpPr>
          <a:xfrm>
            <a:off x="4115103" y="1245870"/>
            <a:ext cx="3207827" cy="4196363"/>
            <a:chOff x="4100477" y="1248861"/>
            <a:chExt cx="3207827" cy="4196363"/>
          </a:xfrm>
        </p:grpSpPr>
        <p:cxnSp>
          <p:nvCxnSpPr>
            <p:cNvPr id="60" name="直接连接符 59">
              <a:extLst>
                <a:ext uri="{FF2B5EF4-FFF2-40B4-BE49-F238E27FC236}">
                  <a16:creationId xmlns:a16="http://schemas.microsoft.com/office/drawing/2014/main" id="{6C073B54-5552-4F2C-9BAE-8DFE3D601C4F}"/>
                </a:ext>
              </a:extLst>
            </p:cNvPr>
            <p:cNvCxnSpPr>
              <a:cxnSpLocks/>
            </p:cNvCxnSpPr>
            <p:nvPr/>
          </p:nvCxnSpPr>
          <p:spPr bwMode="auto">
            <a:xfrm>
              <a:off x="4100477" y="1465872"/>
              <a:ext cx="32078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a:extLst>
                <a:ext uri="{FF2B5EF4-FFF2-40B4-BE49-F238E27FC236}">
                  <a16:creationId xmlns:a16="http://schemas.microsoft.com/office/drawing/2014/main" id="{AB493372-3C11-4558-A984-7E018CFDDEC5}"/>
                </a:ext>
              </a:extLst>
            </p:cNvPr>
            <p:cNvCxnSpPr>
              <a:cxnSpLocks/>
            </p:cNvCxnSpPr>
            <p:nvPr/>
          </p:nvCxnSpPr>
          <p:spPr bwMode="auto">
            <a:xfrm>
              <a:off x="5549373" y="5229200"/>
              <a:ext cx="175893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连接符 64">
              <a:extLst>
                <a:ext uri="{FF2B5EF4-FFF2-40B4-BE49-F238E27FC236}">
                  <a16:creationId xmlns:a16="http://schemas.microsoft.com/office/drawing/2014/main" id="{4EA08C60-918A-4D03-98DF-4F911DB6C056}"/>
                </a:ext>
              </a:extLst>
            </p:cNvPr>
            <p:cNvCxnSpPr>
              <a:cxnSpLocks/>
            </p:cNvCxnSpPr>
            <p:nvPr/>
          </p:nvCxnSpPr>
          <p:spPr bwMode="auto">
            <a:xfrm>
              <a:off x="6876256" y="1248861"/>
              <a:ext cx="0" cy="419636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连接符 67">
              <a:extLst>
                <a:ext uri="{FF2B5EF4-FFF2-40B4-BE49-F238E27FC236}">
                  <a16:creationId xmlns:a16="http://schemas.microsoft.com/office/drawing/2014/main" id="{144E755B-5B25-467E-9F43-B476E0D3340E}"/>
                </a:ext>
              </a:extLst>
            </p:cNvPr>
            <p:cNvCxnSpPr>
              <a:cxnSpLocks/>
            </p:cNvCxnSpPr>
            <p:nvPr/>
          </p:nvCxnSpPr>
          <p:spPr bwMode="auto">
            <a:xfrm>
              <a:off x="6716694" y="1280588"/>
              <a:ext cx="319123" cy="370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连接符 69">
              <a:extLst>
                <a:ext uri="{FF2B5EF4-FFF2-40B4-BE49-F238E27FC236}">
                  <a16:creationId xmlns:a16="http://schemas.microsoft.com/office/drawing/2014/main" id="{2938AC1A-E831-46EB-B2C0-8C719640482D}"/>
                </a:ext>
              </a:extLst>
            </p:cNvPr>
            <p:cNvCxnSpPr>
              <a:cxnSpLocks/>
            </p:cNvCxnSpPr>
            <p:nvPr/>
          </p:nvCxnSpPr>
          <p:spPr bwMode="auto">
            <a:xfrm>
              <a:off x="6716694" y="5031637"/>
              <a:ext cx="319123" cy="370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本框 70">
              <a:extLst>
                <a:ext uri="{FF2B5EF4-FFF2-40B4-BE49-F238E27FC236}">
                  <a16:creationId xmlns:a16="http://schemas.microsoft.com/office/drawing/2014/main" id="{8C51B9F3-9E23-4EE6-858A-A97D933D2443}"/>
                </a:ext>
              </a:extLst>
            </p:cNvPr>
            <p:cNvSpPr txBox="1"/>
            <p:nvPr/>
          </p:nvSpPr>
          <p:spPr>
            <a:xfrm>
              <a:off x="6866540" y="2835522"/>
              <a:ext cx="338554" cy="461665"/>
            </a:xfrm>
            <a:prstGeom prst="rect">
              <a:avLst/>
            </a:prstGeom>
            <a:noFill/>
          </p:spPr>
          <p:txBody>
            <a:bodyPr wrap="none" rtlCol="0">
              <a:spAutoFit/>
            </a:bodyPr>
            <a:lstStyle/>
            <a:p>
              <a:r>
                <a:rPr lang="en-US" altLang="zh-CN" dirty="0"/>
                <a:t>h</a:t>
              </a:r>
              <a:endParaRPr lang="zh-CN" altLang="en-US" dirty="0"/>
            </a:p>
          </p:txBody>
        </p:sp>
      </p:grpSp>
      <p:cxnSp>
        <p:nvCxnSpPr>
          <p:cNvPr id="73" name="直接箭头连接符 72">
            <a:extLst>
              <a:ext uri="{FF2B5EF4-FFF2-40B4-BE49-F238E27FC236}">
                <a16:creationId xmlns:a16="http://schemas.microsoft.com/office/drawing/2014/main" id="{ECD05676-4EBF-4B20-A074-2940D7705C71}"/>
              </a:ext>
            </a:extLst>
          </p:cNvPr>
          <p:cNvCxnSpPr>
            <a:cxnSpLocks/>
            <a:stCxn id="71" idx="3"/>
          </p:cNvCxnSpPr>
          <p:nvPr/>
        </p:nvCxnSpPr>
        <p:spPr bwMode="auto">
          <a:xfrm>
            <a:off x="7219720" y="3063364"/>
            <a:ext cx="30679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文本框 75">
            <a:extLst>
              <a:ext uri="{FF2B5EF4-FFF2-40B4-BE49-F238E27FC236}">
                <a16:creationId xmlns:a16="http://schemas.microsoft.com/office/drawing/2014/main" id="{1D53186B-EEAF-43C9-8A2A-E2094391D901}"/>
              </a:ext>
            </a:extLst>
          </p:cNvPr>
          <p:cNvSpPr txBox="1"/>
          <p:nvPr/>
        </p:nvSpPr>
        <p:spPr>
          <a:xfrm>
            <a:off x="7554542" y="2802466"/>
            <a:ext cx="833883" cy="461665"/>
          </a:xfrm>
          <a:prstGeom prst="rect">
            <a:avLst/>
          </a:prstGeom>
          <a:noFill/>
        </p:spPr>
        <p:txBody>
          <a:bodyPr wrap="none" rtlCol="0">
            <a:spAutoFit/>
          </a:bodyPr>
          <a:lstStyle/>
          <a:p>
            <a:r>
              <a:rPr lang="en-US" altLang="zh-CN" dirty="0"/>
              <a:t>log</a:t>
            </a:r>
            <a:r>
              <a:rPr lang="en-US" altLang="zh-CN" baseline="-25000" dirty="0"/>
              <a:t>2</a:t>
            </a:r>
            <a:r>
              <a:rPr lang="en-US" altLang="zh-CN" dirty="0"/>
              <a:t>n</a:t>
            </a:r>
            <a:endParaRPr lang="zh-CN" altLang="en-US" dirty="0"/>
          </a:p>
        </p:txBody>
      </p:sp>
      <p:sp>
        <p:nvSpPr>
          <p:cNvPr id="36" name="文本框 35">
            <a:extLst>
              <a:ext uri="{FF2B5EF4-FFF2-40B4-BE49-F238E27FC236}">
                <a16:creationId xmlns:a16="http://schemas.microsoft.com/office/drawing/2014/main" id="{FD0C2D5C-925B-4671-8FD8-31DAE31CCA46}"/>
              </a:ext>
            </a:extLst>
          </p:cNvPr>
          <p:cNvSpPr txBox="1"/>
          <p:nvPr/>
        </p:nvSpPr>
        <p:spPr>
          <a:xfrm>
            <a:off x="7179040" y="3839048"/>
            <a:ext cx="1261884" cy="461665"/>
          </a:xfrm>
          <a:prstGeom prst="rect">
            <a:avLst/>
          </a:prstGeom>
          <a:noFill/>
        </p:spPr>
        <p:txBody>
          <a:bodyPr wrap="none" rtlCol="0">
            <a:spAutoFit/>
          </a:bodyPr>
          <a:lstStyle/>
          <a:p>
            <a:r>
              <a:rPr lang="en-US" altLang="zh-CN" dirty="0"/>
              <a:t>O(log</a:t>
            </a:r>
            <a:r>
              <a:rPr lang="en-US" altLang="zh-CN" baseline="-25000" dirty="0"/>
              <a:t>2</a:t>
            </a:r>
            <a:r>
              <a:rPr lang="en-US" altLang="zh-CN" dirty="0"/>
              <a:t>n)</a:t>
            </a:r>
            <a:endParaRPr lang="zh-CN" altLang="en-US" dirty="0"/>
          </a:p>
        </p:txBody>
      </p:sp>
    </p:spTree>
    <p:extLst>
      <p:ext uri="{BB962C8B-B14F-4D97-AF65-F5344CB8AC3E}">
        <p14:creationId xmlns:p14="http://schemas.microsoft.com/office/powerpoint/2010/main" val="199124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up)">
                                      <p:cBhvr>
                                        <p:cTn id="51" dur="500"/>
                                        <p:tgtEl>
                                          <p:spTgt spid="19"/>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up)">
                                      <p:cBhvr>
                                        <p:cTn id="59" dur="500"/>
                                        <p:tgtEl>
                                          <p:spTgt spid="25"/>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up)">
                                      <p:cBhvr>
                                        <p:cTn id="67" dur="500"/>
                                        <p:tgtEl>
                                          <p:spTgt spid="23"/>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up)">
                                      <p:cBhvr>
                                        <p:cTn id="75" dur="500"/>
                                        <p:tgtEl>
                                          <p:spTgt spid="20"/>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par>
                          <p:cTn id="84" fill="hold">
                            <p:stCondLst>
                              <p:cond delay="500"/>
                            </p:stCondLst>
                            <p:childTnLst>
                              <p:par>
                                <p:cTn id="85" presetID="22" presetClass="entr" presetSubtype="4" fill="hold" grpId="0" nodeType="after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down)">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wipe(left)">
                                      <p:cBhvr>
                                        <p:cTn id="92" dur="500"/>
                                        <p:tgtEl>
                                          <p:spTgt spid="5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wipe(left)">
                                      <p:cBhvr>
                                        <p:cTn id="97" dur="500"/>
                                        <p:tgtEl>
                                          <p:spTgt spid="7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wipe(left)">
                                      <p:cBhvr>
                                        <p:cTn id="102" dur="500"/>
                                        <p:tgtEl>
                                          <p:spTgt spid="73"/>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wipe(left)">
                                      <p:cBhvr>
                                        <p:cTn id="105" dur="500"/>
                                        <p:tgtEl>
                                          <p:spTgt spid="7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56" grpId="0"/>
      <p:bldP spid="76" grpId="0"/>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B2CA57D3-7E74-4A55-BABA-1D1EB5B35482}"/>
              </a:ext>
            </a:extLst>
          </p:cNvPr>
          <p:cNvSpPr/>
          <p:nvPr/>
        </p:nvSpPr>
        <p:spPr bwMode="auto">
          <a:xfrm>
            <a:off x="3941400" y="2830443"/>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10</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3" name="椭圆 2">
            <a:extLst>
              <a:ext uri="{FF2B5EF4-FFF2-40B4-BE49-F238E27FC236}">
                <a16:creationId xmlns:a16="http://schemas.microsoft.com/office/drawing/2014/main" id="{409DA5BF-94AE-4E8E-967C-A9A9C7B41062}"/>
              </a:ext>
            </a:extLst>
          </p:cNvPr>
          <p:cNvSpPr/>
          <p:nvPr/>
        </p:nvSpPr>
        <p:spPr bwMode="auto">
          <a:xfrm>
            <a:off x="4342477" y="3973127"/>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15</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椭圆 3">
            <a:extLst>
              <a:ext uri="{FF2B5EF4-FFF2-40B4-BE49-F238E27FC236}">
                <a16:creationId xmlns:a16="http://schemas.microsoft.com/office/drawing/2014/main" id="{396C287E-0EF5-4D16-995C-051F8188F1C7}"/>
              </a:ext>
            </a:extLst>
          </p:cNvPr>
          <p:cNvSpPr/>
          <p:nvPr/>
        </p:nvSpPr>
        <p:spPr bwMode="auto">
          <a:xfrm>
            <a:off x="4035594" y="961541"/>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3</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椭圆 4">
            <a:extLst>
              <a:ext uri="{FF2B5EF4-FFF2-40B4-BE49-F238E27FC236}">
                <a16:creationId xmlns:a16="http://schemas.microsoft.com/office/drawing/2014/main" id="{973A21EA-F067-4F93-A09D-878E297533DC}"/>
              </a:ext>
            </a:extLst>
          </p:cNvPr>
          <p:cNvSpPr/>
          <p:nvPr/>
        </p:nvSpPr>
        <p:spPr bwMode="auto">
          <a:xfrm>
            <a:off x="3526622" y="516822"/>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2</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AC6CAC40-446B-4D2A-9B3A-5352A185941E}"/>
              </a:ext>
            </a:extLst>
          </p:cNvPr>
          <p:cNvSpPr/>
          <p:nvPr/>
        </p:nvSpPr>
        <p:spPr bwMode="auto">
          <a:xfrm>
            <a:off x="4217312" y="2133155"/>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8</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椭圆 6">
            <a:extLst>
              <a:ext uri="{FF2B5EF4-FFF2-40B4-BE49-F238E27FC236}">
                <a16:creationId xmlns:a16="http://schemas.microsoft.com/office/drawing/2014/main" id="{182D18D3-B7DE-44D5-B286-5FECE7DFA5E6}"/>
              </a:ext>
            </a:extLst>
          </p:cNvPr>
          <p:cNvSpPr/>
          <p:nvPr/>
        </p:nvSpPr>
        <p:spPr bwMode="auto">
          <a:xfrm>
            <a:off x="3785500" y="3516619"/>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13</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椭圆 7">
            <a:extLst>
              <a:ext uri="{FF2B5EF4-FFF2-40B4-BE49-F238E27FC236}">
                <a16:creationId xmlns:a16="http://schemas.microsoft.com/office/drawing/2014/main" id="{4D9355CE-551C-4D86-8F04-173494D09585}"/>
              </a:ext>
            </a:extLst>
          </p:cNvPr>
          <p:cNvSpPr/>
          <p:nvPr/>
        </p:nvSpPr>
        <p:spPr bwMode="auto">
          <a:xfrm>
            <a:off x="6173953" y="5588496"/>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20</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9" name="椭圆 8">
            <a:extLst>
              <a:ext uri="{FF2B5EF4-FFF2-40B4-BE49-F238E27FC236}">
                <a16:creationId xmlns:a16="http://schemas.microsoft.com/office/drawing/2014/main" id="{8045B0F3-9E5B-402E-84B9-E41DED29F442}"/>
              </a:ext>
            </a:extLst>
          </p:cNvPr>
          <p:cNvSpPr/>
          <p:nvPr/>
        </p:nvSpPr>
        <p:spPr bwMode="auto">
          <a:xfrm>
            <a:off x="4885672" y="4466866"/>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15</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椭圆 9">
            <a:extLst>
              <a:ext uri="{FF2B5EF4-FFF2-40B4-BE49-F238E27FC236}">
                <a16:creationId xmlns:a16="http://schemas.microsoft.com/office/drawing/2014/main" id="{EAA9FD58-6332-4949-903A-4857FEF6292D}"/>
              </a:ext>
            </a:extLst>
          </p:cNvPr>
          <p:cNvSpPr/>
          <p:nvPr/>
        </p:nvSpPr>
        <p:spPr bwMode="auto">
          <a:xfrm>
            <a:off x="5518649" y="5016575"/>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16</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椭圆 10">
            <a:extLst>
              <a:ext uri="{FF2B5EF4-FFF2-40B4-BE49-F238E27FC236}">
                <a16:creationId xmlns:a16="http://schemas.microsoft.com/office/drawing/2014/main" id="{81CA402C-2FAD-4D1D-9012-9908045544E5}"/>
              </a:ext>
            </a:extLst>
          </p:cNvPr>
          <p:cNvSpPr/>
          <p:nvPr/>
        </p:nvSpPr>
        <p:spPr bwMode="auto">
          <a:xfrm>
            <a:off x="6822025" y="6164560"/>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1" dirty="0"/>
              <a:t>25</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2" name="椭圆 11">
            <a:extLst>
              <a:ext uri="{FF2B5EF4-FFF2-40B4-BE49-F238E27FC236}">
                <a16:creationId xmlns:a16="http://schemas.microsoft.com/office/drawing/2014/main" id="{EFC3ED15-88B5-42B6-9C31-3686B059DB38}"/>
              </a:ext>
            </a:extLst>
          </p:cNvPr>
          <p:cNvSpPr/>
          <p:nvPr/>
        </p:nvSpPr>
        <p:spPr bwMode="auto">
          <a:xfrm>
            <a:off x="4467642" y="1547348"/>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a:ex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7</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3" name="直接连接符 12">
            <a:extLst>
              <a:ext uri="{FF2B5EF4-FFF2-40B4-BE49-F238E27FC236}">
                <a16:creationId xmlns:a16="http://schemas.microsoft.com/office/drawing/2014/main" id="{4724C06F-ED6B-4281-904C-745DFDC341E4}"/>
              </a:ext>
            </a:extLst>
          </p:cNvPr>
          <p:cNvCxnSpPr>
            <a:cxnSpLocks/>
            <a:stCxn id="2" idx="0"/>
            <a:endCxn id="6" idx="4"/>
          </p:cNvCxnSpPr>
          <p:nvPr/>
        </p:nvCxnSpPr>
        <p:spPr bwMode="auto">
          <a:xfrm flipV="1">
            <a:off x="4157424" y="2565947"/>
            <a:ext cx="275912" cy="26449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a:extLst>
              <a:ext uri="{FF2B5EF4-FFF2-40B4-BE49-F238E27FC236}">
                <a16:creationId xmlns:a16="http://schemas.microsoft.com/office/drawing/2014/main" id="{2DB6BD27-5EE4-484B-A4C8-A5993F67E8EE}"/>
              </a:ext>
            </a:extLst>
          </p:cNvPr>
          <p:cNvCxnSpPr>
            <a:cxnSpLocks/>
            <a:stCxn id="4" idx="1"/>
            <a:endCxn id="5" idx="5"/>
          </p:cNvCxnSpPr>
          <p:nvPr/>
        </p:nvCxnSpPr>
        <p:spPr bwMode="auto">
          <a:xfrm flipH="1" flipV="1">
            <a:off x="3895398" y="886233"/>
            <a:ext cx="203468" cy="13868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6B8652E2-9E34-4718-A911-23179600A40A}"/>
              </a:ext>
            </a:extLst>
          </p:cNvPr>
          <p:cNvCxnSpPr>
            <a:cxnSpLocks/>
            <a:stCxn id="4" idx="5"/>
            <a:endCxn id="12" idx="0"/>
          </p:cNvCxnSpPr>
          <p:nvPr/>
        </p:nvCxnSpPr>
        <p:spPr bwMode="auto">
          <a:xfrm>
            <a:off x="4404370" y="1330952"/>
            <a:ext cx="279296" cy="21639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36233A49-F3DA-4A6A-8CBF-0F0A14457283}"/>
              </a:ext>
            </a:extLst>
          </p:cNvPr>
          <p:cNvCxnSpPr>
            <a:cxnSpLocks/>
            <a:stCxn id="2" idx="4"/>
            <a:endCxn id="7" idx="0"/>
          </p:cNvCxnSpPr>
          <p:nvPr/>
        </p:nvCxnSpPr>
        <p:spPr bwMode="auto">
          <a:xfrm flipH="1">
            <a:off x="4001524" y="3263235"/>
            <a:ext cx="155900" cy="25338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523C2B27-33F4-4F48-A835-4CDFEE745C7C}"/>
              </a:ext>
            </a:extLst>
          </p:cNvPr>
          <p:cNvCxnSpPr>
            <a:cxnSpLocks/>
            <a:stCxn id="3" idx="5"/>
            <a:endCxn id="9" idx="1"/>
          </p:cNvCxnSpPr>
          <p:nvPr/>
        </p:nvCxnSpPr>
        <p:spPr bwMode="auto">
          <a:xfrm>
            <a:off x="4711253" y="4342538"/>
            <a:ext cx="237691" cy="18770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a:extLst>
              <a:ext uri="{FF2B5EF4-FFF2-40B4-BE49-F238E27FC236}">
                <a16:creationId xmlns:a16="http://schemas.microsoft.com/office/drawing/2014/main" id="{3588256D-46F6-4548-8D20-6BA04889E04B}"/>
              </a:ext>
            </a:extLst>
          </p:cNvPr>
          <p:cNvCxnSpPr>
            <a:cxnSpLocks/>
            <a:stCxn id="8" idx="5"/>
            <a:endCxn id="11" idx="1"/>
          </p:cNvCxnSpPr>
          <p:nvPr/>
        </p:nvCxnSpPr>
        <p:spPr bwMode="auto">
          <a:xfrm>
            <a:off x="6542729" y="5957907"/>
            <a:ext cx="342568" cy="27003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a:extLst>
              <a:ext uri="{FF2B5EF4-FFF2-40B4-BE49-F238E27FC236}">
                <a16:creationId xmlns:a16="http://schemas.microsoft.com/office/drawing/2014/main" id="{09A52FC9-B7C2-445A-8762-5955E9E8F5E8}"/>
              </a:ext>
            </a:extLst>
          </p:cNvPr>
          <p:cNvCxnSpPr>
            <a:cxnSpLocks/>
            <a:stCxn id="3" idx="1"/>
            <a:endCxn id="7" idx="5"/>
          </p:cNvCxnSpPr>
          <p:nvPr/>
        </p:nvCxnSpPr>
        <p:spPr bwMode="auto">
          <a:xfrm flipH="1" flipV="1">
            <a:off x="4154276" y="3886030"/>
            <a:ext cx="251473" cy="15047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4FC4C2B1-8EF8-4940-BB4A-C49DBEA6E46B}"/>
              </a:ext>
            </a:extLst>
          </p:cNvPr>
          <p:cNvCxnSpPr>
            <a:cxnSpLocks/>
            <a:stCxn id="6" idx="7"/>
            <a:endCxn id="12" idx="4"/>
          </p:cNvCxnSpPr>
          <p:nvPr/>
        </p:nvCxnSpPr>
        <p:spPr bwMode="auto">
          <a:xfrm flipV="1">
            <a:off x="4586088" y="1980140"/>
            <a:ext cx="97578" cy="21639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a:extLst>
              <a:ext uri="{FF2B5EF4-FFF2-40B4-BE49-F238E27FC236}">
                <a16:creationId xmlns:a16="http://schemas.microsoft.com/office/drawing/2014/main" id="{3F4CACC1-FF8C-49DD-B7B6-7CEA3DD3FBD5}"/>
              </a:ext>
            </a:extLst>
          </p:cNvPr>
          <p:cNvCxnSpPr>
            <a:cxnSpLocks/>
            <a:stCxn id="9" idx="5"/>
            <a:endCxn id="10" idx="1"/>
          </p:cNvCxnSpPr>
          <p:nvPr/>
        </p:nvCxnSpPr>
        <p:spPr bwMode="auto">
          <a:xfrm>
            <a:off x="5254448" y="4836277"/>
            <a:ext cx="327473" cy="24367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a:extLst>
              <a:ext uri="{FF2B5EF4-FFF2-40B4-BE49-F238E27FC236}">
                <a16:creationId xmlns:a16="http://schemas.microsoft.com/office/drawing/2014/main" id="{68B0B179-98C7-4FB0-931C-03CF88432521}"/>
              </a:ext>
            </a:extLst>
          </p:cNvPr>
          <p:cNvCxnSpPr>
            <a:cxnSpLocks/>
            <a:stCxn id="8" idx="1"/>
            <a:endCxn id="10" idx="5"/>
          </p:cNvCxnSpPr>
          <p:nvPr/>
        </p:nvCxnSpPr>
        <p:spPr bwMode="auto">
          <a:xfrm flipH="1" flipV="1">
            <a:off x="5887425" y="5385986"/>
            <a:ext cx="349800" cy="26589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接连接符 120">
            <a:extLst>
              <a:ext uri="{FF2B5EF4-FFF2-40B4-BE49-F238E27FC236}">
                <a16:creationId xmlns:a16="http://schemas.microsoft.com/office/drawing/2014/main" id="{9C460EAA-823C-4A77-8B65-5FC8AA71CB8E}"/>
              </a:ext>
            </a:extLst>
          </p:cNvPr>
          <p:cNvCxnSpPr>
            <a:cxnSpLocks/>
          </p:cNvCxnSpPr>
          <p:nvPr/>
        </p:nvCxnSpPr>
        <p:spPr bwMode="auto">
          <a:xfrm flipV="1">
            <a:off x="5734673" y="764704"/>
            <a:ext cx="2581743" cy="81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连接符 121">
            <a:extLst>
              <a:ext uri="{FF2B5EF4-FFF2-40B4-BE49-F238E27FC236}">
                <a16:creationId xmlns:a16="http://schemas.microsoft.com/office/drawing/2014/main" id="{D4C5BC85-3A05-438C-AF45-61C570BC8F80}"/>
              </a:ext>
            </a:extLst>
          </p:cNvPr>
          <p:cNvCxnSpPr>
            <a:cxnSpLocks/>
          </p:cNvCxnSpPr>
          <p:nvPr/>
        </p:nvCxnSpPr>
        <p:spPr bwMode="auto">
          <a:xfrm>
            <a:off x="7380312" y="6309320"/>
            <a:ext cx="93610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接连接符 124">
            <a:extLst>
              <a:ext uri="{FF2B5EF4-FFF2-40B4-BE49-F238E27FC236}">
                <a16:creationId xmlns:a16="http://schemas.microsoft.com/office/drawing/2014/main" id="{740297AD-E778-42AC-9370-BA6C1463F3C1}"/>
              </a:ext>
            </a:extLst>
          </p:cNvPr>
          <p:cNvCxnSpPr>
            <a:cxnSpLocks/>
          </p:cNvCxnSpPr>
          <p:nvPr/>
        </p:nvCxnSpPr>
        <p:spPr bwMode="auto">
          <a:xfrm flipH="1" flipV="1">
            <a:off x="7956376" y="548679"/>
            <a:ext cx="72008" cy="597666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直接连接符 127">
            <a:extLst>
              <a:ext uri="{FF2B5EF4-FFF2-40B4-BE49-F238E27FC236}">
                <a16:creationId xmlns:a16="http://schemas.microsoft.com/office/drawing/2014/main" id="{C8C32ACF-4F95-4439-A19B-1C71535551C8}"/>
              </a:ext>
            </a:extLst>
          </p:cNvPr>
          <p:cNvCxnSpPr>
            <a:cxnSpLocks/>
          </p:cNvCxnSpPr>
          <p:nvPr/>
        </p:nvCxnSpPr>
        <p:spPr bwMode="auto">
          <a:xfrm>
            <a:off x="7812360" y="628571"/>
            <a:ext cx="360040" cy="288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接连接符 130">
            <a:extLst>
              <a:ext uri="{FF2B5EF4-FFF2-40B4-BE49-F238E27FC236}">
                <a16:creationId xmlns:a16="http://schemas.microsoft.com/office/drawing/2014/main" id="{24741C64-C101-4EAF-8469-BE18094C92A1}"/>
              </a:ext>
            </a:extLst>
          </p:cNvPr>
          <p:cNvCxnSpPr>
            <a:cxnSpLocks/>
          </p:cNvCxnSpPr>
          <p:nvPr/>
        </p:nvCxnSpPr>
        <p:spPr bwMode="auto">
          <a:xfrm>
            <a:off x="7812360" y="6164560"/>
            <a:ext cx="360040" cy="28877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直接箭头连接符 133">
            <a:extLst>
              <a:ext uri="{FF2B5EF4-FFF2-40B4-BE49-F238E27FC236}">
                <a16:creationId xmlns:a16="http://schemas.microsoft.com/office/drawing/2014/main" id="{CE0BCD14-36B5-45F6-9748-E1516578E313}"/>
              </a:ext>
            </a:extLst>
          </p:cNvPr>
          <p:cNvCxnSpPr>
            <a:cxnSpLocks/>
          </p:cNvCxnSpPr>
          <p:nvPr/>
        </p:nvCxnSpPr>
        <p:spPr bwMode="auto">
          <a:xfrm flipH="1">
            <a:off x="6822025" y="3262687"/>
            <a:ext cx="69029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5" name="文本框 134">
            <a:extLst>
              <a:ext uri="{FF2B5EF4-FFF2-40B4-BE49-F238E27FC236}">
                <a16:creationId xmlns:a16="http://schemas.microsoft.com/office/drawing/2014/main" id="{2BC2A52D-8072-4E91-8BC2-B0DF39FE8777}"/>
              </a:ext>
            </a:extLst>
          </p:cNvPr>
          <p:cNvSpPr txBox="1"/>
          <p:nvPr/>
        </p:nvSpPr>
        <p:spPr>
          <a:xfrm>
            <a:off x="6388266" y="2993399"/>
            <a:ext cx="622023" cy="523220"/>
          </a:xfrm>
          <a:prstGeom prst="rect">
            <a:avLst/>
          </a:prstGeom>
          <a:noFill/>
        </p:spPr>
        <p:txBody>
          <a:bodyPr wrap="square" rtlCol="0">
            <a:spAutoFit/>
          </a:bodyPr>
          <a:lstStyle/>
          <a:p>
            <a:r>
              <a:rPr lang="en-US" altLang="zh-CN" sz="2800" b="1" dirty="0"/>
              <a:t>n</a:t>
            </a:r>
            <a:endParaRPr lang="zh-CN" altLang="en-US" sz="2800" b="1" dirty="0"/>
          </a:p>
        </p:txBody>
      </p:sp>
      <p:sp>
        <p:nvSpPr>
          <p:cNvPr id="137" name="文本框 136">
            <a:extLst>
              <a:ext uri="{FF2B5EF4-FFF2-40B4-BE49-F238E27FC236}">
                <a16:creationId xmlns:a16="http://schemas.microsoft.com/office/drawing/2014/main" id="{49619446-3E61-4834-AAC3-1AA664F4995E}"/>
              </a:ext>
            </a:extLst>
          </p:cNvPr>
          <p:cNvSpPr txBox="1"/>
          <p:nvPr/>
        </p:nvSpPr>
        <p:spPr>
          <a:xfrm>
            <a:off x="7550377" y="2966134"/>
            <a:ext cx="622023" cy="523220"/>
          </a:xfrm>
          <a:prstGeom prst="rect">
            <a:avLst/>
          </a:prstGeom>
          <a:noFill/>
        </p:spPr>
        <p:txBody>
          <a:bodyPr wrap="square" rtlCol="0">
            <a:spAutoFit/>
          </a:bodyPr>
          <a:lstStyle/>
          <a:p>
            <a:r>
              <a:rPr lang="en-US" altLang="zh-CN" sz="2800" b="1" dirty="0"/>
              <a:t>h</a:t>
            </a:r>
            <a:endParaRPr lang="zh-CN" altLang="en-US" sz="2800" b="1" dirty="0"/>
          </a:p>
        </p:txBody>
      </p:sp>
      <p:sp>
        <p:nvSpPr>
          <p:cNvPr id="138" name="文本框 137">
            <a:extLst>
              <a:ext uri="{FF2B5EF4-FFF2-40B4-BE49-F238E27FC236}">
                <a16:creationId xmlns:a16="http://schemas.microsoft.com/office/drawing/2014/main" id="{3B717E4A-C5C3-4D0B-9887-6696C2DDD277}"/>
              </a:ext>
            </a:extLst>
          </p:cNvPr>
          <p:cNvSpPr txBox="1"/>
          <p:nvPr/>
        </p:nvSpPr>
        <p:spPr>
          <a:xfrm>
            <a:off x="6291917" y="3826060"/>
            <a:ext cx="989272" cy="523220"/>
          </a:xfrm>
          <a:prstGeom prst="rect">
            <a:avLst/>
          </a:prstGeom>
          <a:noFill/>
        </p:spPr>
        <p:txBody>
          <a:bodyPr wrap="square" rtlCol="0">
            <a:spAutoFit/>
          </a:bodyPr>
          <a:lstStyle/>
          <a:p>
            <a:r>
              <a:rPr lang="en-US" altLang="zh-CN" sz="2800" b="1" dirty="0"/>
              <a:t>O(n)</a:t>
            </a:r>
            <a:endParaRPr lang="zh-CN" altLang="en-US" sz="2800" b="1" dirty="0"/>
          </a:p>
        </p:txBody>
      </p:sp>
      <p:sp>
        <p:nvSpPr>
          <p:cNvPr id="139" name="文本框 138">
            <a:extLst>
              <a:ext uri="{FF2B5EF4-FFF2-40B4-BE49-F238E27FC236}">
                <a16:creationId xmlns:a16="http://schemas.microsoft.com/office/drawing/2014/main" id="{A2B458C0-B114-4498-B2D8-F0C0154EFBA5}"/>
              </a:ext>
            </a:extLst>
          </p:cNvPr>
          <p:cNvSpPr txBox="1"/>
          <p:nvPr/>
        </p:nvSpPr>
        <p:spPr>
          <a:xfrm>
            <a:off x="502168" y="1761770"/>
            <a:ext cx="2060016" cy="400110"/>
          </a:xfrm>
          <a:prstGeom prst="rect">
            <a:avLst/>
          </a:prstGeom>
          <a:noFill/>
        </p:spPr>
        <p:txBody>
          <a:bodyPr wrap="square" rtlCol="0">
            <a:spAutoFit/>
          </a:bodyPr>
          <a:lstStyle/>
          <a:p>
            <a:r>
              <a:rPr lang="zh-CN" altLang="en-US" sz="2000" b="1" dirty="0">
                <a:solidFill>
                  <a:srgbClr val="FF0000"/>
                </a:solidFill>
              </a:rPr>
              <a:t>平衡二叉树</a:t>
            </a:r>
            <a:r>
              <a:rPr lang="en-US" altLang="zh-CN" sz="2000" b="1" dirty="0">
                <a:solidFill>
                  <a:srgbClr val="FF0000"/>
                </a:solidFill>
              </a:rPr>
              <a:t>AVL</a:t>
            </a:r>
            <a:endParaRPr lang="zh-CN" altLang="en-US" sz="2000" b="1" dirty="0">
              <a:solidFill>
                <a:srgbClr val="FF0000"/>
              </a:solidFill>
            </a:endParaRPr>
          </a:p>
        </p:txBody>
      </p:sp>
      <p:pic>
        <p:nvPicPr>
          <p:cNvPr id="149" name="图片 148">
            <a:extLst>
              <a:ext uri="{FF2B5EF4-FFF2-40B4-BE49-F238E27FC236}">
                <a16:creationId xmlns:a16="http://schemas.microsoft.com/office/drawing/2014/main" id="{B7288F3A-73E7-452E-A9ED-3E5B78007B11}"/>
              </a:ext>
            </a:extLst>
          </p:cNvPr>
          <p:cNvPicPr>
            <a:picLocks noChangeAspect="1"/>
          </p:cNvPicPr>
          <p:nvPr/>
        </p:nvPicPr>
        <p:blipFill>
          <a:blip r:embed="rId2"/>
          <a:stretch>
            <a:fillRect/>
          </a:stretch>
        </p:blipFill>
        <p:spPr>
          <a:xfrm>
            <a:off x="1037002" y="2207789"/>
            <a:ext cx="873931" cy="955666"/>
          </a:xfrm>
          <a:prstGeom prst="rect">
            <a:avLst/>
          </a:prstGeom>
        </p:spPr>
      </p:pic>
      <p:pic>
        <p:nvPicPr>
          <p:cNvPr id="160" name="图片 159">
            <a:extLst>
              <a:ext uri="{FF2B5EF4-FFF2-40B4-BE49-F238E27FC236}">
                <a16:creationId xmlns:a16="http://schemas.microsoft.com/office/drawing/2014/main" id="{85890EFE-7B4C-45CA-A3D3-EB690A8BA126}"/>
              </a:ext>
            </a:extLst>
          </p:cNvPr>
          <p:cNvPicPr>
            <a:picLocks noChangeAspect="1"/>
          </p:cNvPicPr>
          <p:nvPr/>
        </p:nvPicPr>
        <p:blipFill>
          <a:blip r:embed="rId3"/>
          <a:stretch>
            <a:fillRect/>
          </a:stretch>
        </p:blipFill>
        <p:spPr>
          <a:xfrm>
            <a:off x="1074441" y="4229816"/>
            <a:ext cx="1149361" cy="1088491"/>
          </a:xfrm>
          <a:prstGeom prst="rect">
            <a:avLst/>
          </a:prstGeom>
        </p:spPr>
      </p:pic>
      <p:sp>
        <p:nvSpPr>
          <p:cNvPr id="161" name="文本框 160">
            <a:extLst>
              <a:ext uri="{FF2B5EF4-FFF2-40B4-BE49-F238E27FC236}">
                <a16:creationId xmlns:a16="http://schemas.microsoft.com/office/drawing/2014/main" id="{D23C642F-4834-424A-8B49-46D77E8820FC}"/>
              </a:ext>
            </a:extLst>
          </p:cNvPr>
          <p:cNvSpPr txBox="1"/>
          <p:nvPr/>
        </p:nvSpPr>
        <p:spPr>
          <a:xfrm>
            <a:off x="821586" y="3841439"/>
            <a:ext cx="1430200" cy="400110"/>
          </a:xfrm>
          <a:prstGeom prst="rect">
            <a:avLst/>
          </a:prstGeom>
          <a:noFill/>
        </p:spPr>
        <p:txBody>
          <a:bodyPr wrap="none" rtlCol="0">
            <a:spAutoFit/>
          </a:bodyPr>
          <a:lstStyle/>
          <a:p>
            <a:r>
              <a:rPr lang="en-US" altLang="zh-CN" sz="2000" b="1" dirty="0">
                <a:solidFill>
                  <a:srgbClr val="FF0000"/>
                </a:solidFill>
              </a:rPr>
              <a:t>m</a:t>
            </a:r>
            <a:r>
              <a:rPr lang="zh-CN" altLang="en-US" sz="2000" b="1" dirty="0">
                <a:solidFill>
                  <a:srgbClr val="FF0000"/>
                </a:solidFill>
              </a:rPr>
              <a:t>路查找树</a:t>
            </a:r>
          </a:p>
        </p:txBody>
      </p:sp>
      <p:sp>
        <p:nvSpPr>
          <p:cNvPr id="162" name="矩形 161">
            <a:extLst>
              <a:ext uri="{FF2B5EF4-FFF2-40B4-BE49-F238E27FC236}">
                <a16:creationId xmlns:a16="http://schemas.microsoft.com/office/drawing/2014/main" id="{9CD90A5B-A411-46DA-BA5C-244DEC0B809C}"/>
              </a:ext>
            </a:extLst>
          </p:cNvPr>
          <p:cNvSpPr/>
          <p:nvPr/>
        </p:nvSpPr>
        <p:spPr>
          <a:xfrm>
            <a:off x="502168" y="620688"/>
            <a:ext cx="1733167" cy="400110"/>
          </a:xfrm>
          <a:prstGeom prst="rect">
            <a:avLst/>
          </a:prstGeom>
        </p:spPr>
        <p:txBody>
          <a:bodyPr wrap="none">
            <a:spAutoFit/>
          </a:bodyPr>
          <a:lstStyle/>
          <a:p>
            <a:r>
              <a:rPr lang="zh-CN" altLang="en-US" sz="2000" b="1" dirty="0">
                <a:solidFill>
                  <a:srgbClr val="FF0000"/>
                </a:solidFill>
              </a:rPr>
              <a:t>二叉树排序树</a:t>
            </a:r>
            <a:endParaRPr lang="zh-CN" altLang="en-US" dirty="0"/>
          </a:p>
        </p:txBody>
      </p:sp>
      <p:sp>
        <p:nvSpPr>
          <p:cNvPr id="163" name="箭头: 下 162">
            <a:extLst>
              <a:ext uri="{FF2B5EF4-FFF2-40B4-BE49-F238E27FC236}">
                <a16:creationId xmlns:a16="http://schemas.microsoft.com/office/drawing/2014/main" id="{F1709080-3D93-4FF3-9235-6E8D94C11449}"/>
              </a:ext>
            </a:extLst>
          </p:cNvPr>
          <p:cNvSpPr/>
          <p:nvPr/>
        </p:nvSpPr>
        <p:spPr bwMode="auto">
          <a:xfrm>
            <a:off x="1347684" y="1143394"/>
            <a:ext cx="152752" cy="432792"/>
          </a:xfrm>
          <a:prstGeom prst="down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64" name="箭头: 下 163">
            <a:extLst>
              <a:ext uri="{FF2B5EF4-FFF2-40B4-BE49-F238E27FC236}">
                <a16:creationId xmlns:a16="http://schemas.microsoft.com/office/drawing/2014/main" id="{1A1959A1-E522-4F3F-B1BA-1DFCBA451640}"/>
              </a:ext>
            </a:extLst>
          </p:cNvPr>
          <p:cNvSpPr/>
          <p:nvPr/>
        </p:nvSpPr>
        <p:spPr bwMode="auto">
          <a:xfrm>
            <a:off x="1397591" y="3332427"/>
            <a:ext cx="152752" cy="432792"/>
          </a:xfrm>
          <a:prstGeom prst="down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67" name="矩形 166">
            <a:extLst>
              <a:ext uri="{FF2B5EF4-FFF2-40B4-BE49-F238E27FC236}">
                <a16:creationId xmlns:a16="http://schemas.microsoft.com/office/drawing/2014/main" id="{CFD11B89-EE68-4C66-8D73-9BB41E164ECD}"/>
              </a:ext>
            </a:extLst>
          </p:cNvPr>
          <p:cNvSpPr/>
          <p:nvPr/>
        </p:nvSpPr>
        <p:spPr>
          <a:xfrm>
            <a:off x="1275656" y="5899015"/>
            <a:ext cx="614271" cy="400110"/>
          </a:xfrm>
          <a:prstGeom prst="rect">
            <a:avLst/>
          </a:prstGeom>
        </p:spPr>
        <p:txBody>
          <a:bodyPr wrap="none">
            <a:spAutoFit/>
          </a:bodyPr>
          <a:lstStyle/>
          <a:p>
            <a:r>
              <a:rPr lang="en-US" altLang="zh-CN" sz="2000" b="1" dirty="0">
                <a:solidFill>
                  <a:srgbClr val="FF0000"/>
                </a:solidFill>
              </a:rPr>
              <a:t>B</a:t>
            </a:r>
            <a:r>
              <a:rPr lang="zh-CN" altLang="en-US" sz="2000" b="1" dirty="0">
                <a:solidFill>
                  <a:srgbClr val="FF0000"/>
                </a:solidFill>
              </a:rPr>
              <a:t>树</a:t>
            </a:r>
            <a:endParaRPr lang="zh-CN" altLang="en-US" dirty="0"/>
          </a:p>
        </p:txBody>
      </p:sp>
      <p:sp>
        <p:nvSpPr>
          <p:cNvPr id="227" name="箭头: 下 226">
            <a:extLst>
              <a:ext uri="{FF2B5EF4-FFF2-40B4-BE49-F238E27FC236}">
                <a16:creationId xmlns:a16="http://schemas.microsoft.com/office/drawing/2014/main" id="{C110233E-4C18-466D-B8F2-D4281C49988C}"/>
              </a:ext>
            </a:extLst>
          </p:cNvPr>
          <p:cNvSpPr/>
          <p:nvPr/>
        </p:nvSpPr>
        <p:spPr bwMode="auto">
          <a:xfrm>
            <a:off x="1485674" y="5437820"/>
            <a:ext cx="152752" cy="432792"/>
          </a:xfrm>
          <a:prstGeom prst="down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8817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par>
                                <p:cTn id="32" presetID="22" presetClass="entr" presetSubtype="8"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par>
                                <p:cTn id="50" presetID="22" presetClass="entr" presetSubtype="8"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par>
                                <p:cTn id="56" presetID="22" presetClass="entr" presetSubtype="8"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par>
                                <p:cTn id="62" presetID="22" presetClass="entr" presetSubtype="8"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21"/>
                                        </p:tgtEl>
                                        <p:attrNameLst>
                                          <p:attrName>style.visibility</p:attrName>
                                        </p:attrNameLst>
                                      </p:cBhvr>
                                      <p:to>
                                        <p:strVal val="visible"/>
                                      </p:to>
                                    </p:set>
                                    <p:animEffect transition="in" filter="wipe(left)">
                                      <p:cBhvr>
                                        <p:cTn id="72" dur="500"/>
                                        <p:tgtEl>
                                          <p:spTgt spid="121"/>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wipe(up)">
                                      <p:cBhvr>
                                        <p:cTn id="76" dur="500"/>
                                        <p:tgtEl>
                                          <p:spTgt spid="125"/>
                                        </p:tgtEl>
                                      </p:cBhvr>
                                    </p:animEffect>
                                  </p:childTnLst>
                                </p:cTn>
                              </p:par>
                            </p:childTnLst>
                          </p:cTn>
                        </p:par>
                        <p:par>
                          <p:cTn id="77" fill="hold">
                            <p:stCondLst>
                              <p:cond delay="1000"/>
                            </p:stCondLst>
                            <p:childTnLst>
                              <p:par>
                                <p:cTn id="78" presetID="22" presetClass="entr" presetSubtype="8" fill="hold" nodeType="afterEffect">
                                  <p:stCondLst>
                                    <p:cond delay="0"/>
                                  </p:stCondLst>
                                  <p:childTnLst>
                                    <p:set>
                                      <p:cBhvr>
                                        <p:cTn id="79" dur="1" fill="hold">
                                          <p:stCondLst>
                                            <p:cond delay="0"/>
                                          </p:stCondLst>
                                        </p:cTn>
                                        <p:tgtEl>
                                          <p:spTgt spid="122"/>
                                        </p:tgtEl>
                                        <p:attrNameLst>
                                          <p:attrName>style.visibility</p:attrName>
                                        </p:attrNameLst>
                                      </p:cBhvr>
                                      <p:to>
                                        <p:strVal val="visible"/>
                                      </p:to>
                                    </p:set>
                                    <p:animEffect transition="in" filter="wipe(left)">
                                      <p:cBhvr>
                                        <p:cTn id="80" dur="500"/>
                                        <p:tgtEl>
                                          <p:spTgt spid="122"/>
                                        </p:tgtEl>
                                      </p:cBhvr>
                                    </p:animEffect>
                                  </p:childTnLst>
                                </p:cTn>
                              </p:par>
                            </p:childTnLst>
                          </p:cTn>
                        </p:par>
                        <p:par>
                          <p:cTn id="81" fill="hold">
                            <p:stCondLst>
                              <p:cond delay="1500"/>
                            </p:stCondLst>
                            <p:childTnLst>
                              <p:par>
                                <p:cTn id="82" presetID="22" presetClass="entr" presetSubtype="4" fill="hold" nodeType="afterEffect">
                                  <p:stCondLst>
                                    <p:cond delay="0"/>
                                  </p:stCondLst>
                                  <p:childTnLst>
                                    <p:set>
                                      <p:cBhvr>
                                        <p:cTn id="83" dur="1" fill="hold">
                                          <p:stCondLst>
                                            <p:cond delay="0"/>
                                          </p:stCondLst>
                                        </p:cTn>
                                        <p:tgtEl>
                                          <p:spTgt spid="128"/>
                                        </p:tgtEl>
                                        <p:attrNameLst>
                                          <p:attrName>style.visibility</p:attrName>
                                        </p:attrNameLst>
                                      </p:cBhvr>
                                      <p:to>
                                        <p:strVal val="visible"/>
                                      </p:to>
                                    </p:set>
                                    <p:animEffect transition="in" filter="wipe(down)">
                                      <p:cBhvr>
                                        <p:cTn id="84" dur="500"/>
                                        <p:tgtEl>
                                          <p:spTgt spid="128"/>
                                        </p:tgtEl>
                                      </p:cBhvr>
                                    </p:animEffect>
                                  </p:childTnLst>
                                </p:cTn>
                              </p:par>
                            </p:childTnLst>
                          </p:cTn>
                        </p:par>
                        <p:par>
                          <p:cTn id="85" fill="hold">
                            <p:stCondLst>
                              <p:cond delay="2000"/>
                            </p:stCondLst>
                            <p:childTnLst>
                              <p:par>
                                <p:cTn id="86" presetID="22" presetClass="entr" presetSubtype="8" fill="hold" nodeType="afterEffect">
                                  <p:stCondLst>
                                    <p:cond delay="0"/>
                                  </p:stCondLst>
                                  <p:childTnLst>
                                    <p:set>
                                      <p:cBhvr>
                                        <p:cTn id="87" dur="1" fill="hold">
                                          <p:stCondLst>
                                            <p:cond delay="0"/>
                                          </p:stCondLst>
                                        </p:cTn>
                                        <p:tgtEl>
                                          <p:spTgt spid="131"/>
                                        </p:tgtEl>
                                        <p:attrNameLst>
                                          <p:attrName>style.visibility</p:attrName>
                                        </p:attrNameLst>
                                      </p:cBhvr>
                                      <p:to>
                                        <p:strVal val="visible"/>
                                      </p:to>
                                    </p:set>
                                    <p:animEffect transition="in" filter="wipe(left)">
                                      <p:cBhvr>
                                        <p:cTn id="88" dur="500"/>
                                        <p:tgtEl>
                                          <p:spTgt spid="13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134"/>
                                        </p:tgtEl>
                                        <p:attrNameLst>
                                          <p:attrName>style.visibility</p:attrName>
                                        </p:attrNameLst>
                                      </p:cBhvr>
                                      <p:to>
                                        <p:strVal val="visible"/>
                                      </p:to>
                                    </p:set>
                                    <p:animEffect transition="in" filter="wipe(right)">
                                      <p:cBhvr>
                                        <p:cTn id="93" dur="500"/>
                                        <p:tgtEl>
                                          <p:spTgt spid="134"/>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135"/>
                                        </p:tgtEl>
                                        <p:attrNameLst>
                                          <p:attrName>style.visibility</p:attrName>
                                        </p:attrNameLst>
                                      </p:cBhvr>
                                      <p:to>
                                        <p:strVal val="visible"/>
                                      </p:to>
                                    </p:set>
                                    <p:animEffect transition="in" filter="wipe(right)">
                                      <p:cBhvr>
                                        <p:cTn id="96" dur="500"/>
                                        <p:tgtEl>
                                          <p:spTgt spid="135"/>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137"/>
                                        </p:tgtEl>
                                        <p:attrNameLst>
                                          <p:attrName>style.visibility</p:attrName>
                                        </p:attrNameLst>
                                      </p:cBhvr>
                                      <p:to>
                                        <p:strVal val="visible"/>
                                      </p:to>
                                    </p:set>
                                    <p:animEffect transition="in" filter="wipe(right)">
                                      <p:cBhvr>
                                        <p:cTn id="99" dur="500"/>
                                        <p:tgtEl>
                                          <p:spTgt spid="137"/>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138"/>
                                        </p:tgtEl>
                                        <p:attrNameLst>
                                          <p:attrName>style.visibility</p:attrName>
                                        </p:attrNameLst>
                                      </p:cBhvr>
                                      <p:to>
                                        <p:strVal val="visible"/>
                                      </p:to>
                                    </p:set>
                                    <p:animEffect transition="in" filter="wipe(up)">
                                      <p:cBhvr>
                                        <p:cTn id="102" dur="500"/>
                                        <p:tgtEl>
                                          <p:spTgt spid="138"/>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37" fill="hold" grpId="0" nodeType="clickEffect">
                                  <p:stCondLst>
                                    <p:cond delay="0"/>
                                  </p:stCondLst>
                                  <p:childTnLst>
                                    <p:set>
                                      <p:cBhvr>
                                        <p:cTn id="106" dur="1" fill="hold">
                                          <p:stCondLst>
                                            <p:cond delay="0"/>
                                          </p:stCondLst>
                                        </p:cTn>
                                        <p:tgtEl>
                                          <p:spTgt spid="162"/>
                                        </p:tgtEl>
                                        <p:attrNameLst>
                                          <p:attrName>style.visibility</p:attrName>
                                        </p:attrNameLst>
                                      </p:cBhvr>
                                      <p:to>
                                        <p:strVal val="visible"/>
                                      </p:to>
                                    </p:set>
                                    <p:animEffect transition="in" filter="barn(outVertical)">
                                      <p:cBhvr>
                                        <p:cTn id="107" dur="500"/>
                                        <p:tgtEl>
                                          <p:spTgt spid="16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163"/>
                                        </p:tgtEl>
                                        <p:attrNameLst>
                                          <p:attrName>style.visibility</p:attrName>
                                        </p:attrNameLst>
                                      </p:cBhvr>
                                      <p:to>
                                        <p:strVal val="visible"/>
                                      </p:to>
                                    </p:set>
                                    <p:animEffect transition="in" filter="wipe(up)">
                                      <p:cBhvr>
                                        <p:cTn id="112" dur="500"/>
                                        <p:tgtEl>
                                          <p:spTgt spid="163"/>
                                        </p:tgtEl>
                                      </p:cBhvr>
                                    </p:animEffect>
                                  </p:childTnLst>
                                </p:cTn>
                              </p:par>
                            </p:childTnLst>
                          </p:cTn>
                        </p:par>
                        <p:par>
                          <p:cTn id="113" fill="hold">
                            <p:stCondLst>
                              <p:cond delay="500"/>
                            </p:stCondLst>
                            <p:childTnLst>
                              <p:par>
                                <p:cTn id="114" presetID="16" presetClass="entr" presetSubtype="37" fill="hold" grpId="0" nodeType="after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barn(outVertical)">
                                      <p:cBhvr>
                                        <p:cTn id="116" dur="500"/>
                                        <p:tgtEl>
                                          <p:spTgt spid="139"/>
                                        </p:tgtEl>
                                      </p:cBhvr>
                                    </p:animEffect>
                                  </p:childTnLst>
                                </p:cTn>
                              </p:par>
                            </p:childTnLst>
                          </p:cTn>
                        </p:par>
                        <p:par>
                          <p:cTn id="117" fill="hold">
                            <p:stCondLst>
                              <p:cond delay="1000"/>
                            </p:stCondLst>
                            <p:childTnLst>
                              <p:par>
                                <p:cTn id="118" presetID="22" presetClass="entr" presetSubtype="1" fill="hold" nodeType="afterEffect">
                                  <p:stCondLst>
                                    <p:cond delay="0"/>
                                  </p:stCondLst>
                                  <p:childTnLst>
                                    <p:set>
                                      <p:cBhvr>
                                        <p:cTn id="119" dur="1" fill="hold">
                                          <p:stCondLst>
                                            <p:cond delay="0"/>
                                          </p:stCondLst>
                                        </p:cTn>
                                        <p:tgtEl>
                                          <p:spTgt spid="149"/>
                                        </p:tgtEl>
                                        <p:attrNameLst>
                                          <p:attrName>style.visibility</p:attrName>
                                        </p:attrNameLst>
                                      </p:cBhvr>
                                      <p:to>
                                        <p:strVal val="visible"/>
                                      </p:to>
                                    </p:set>
                                    <p:animEffect transition="in" filter="wipe(up)">
                                      <p:cBhvr>
                                        <p:cTn id="120" dur="500"/>
                                        <p:tgtEl>
                                          <p:spTgt spid="14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164"/>
                                        </p:tgtEl>
                                        <p:attrNameLst>
                                          <p:attrName>style.visibility</p:attrName>
                                        </p:attrNameLst>
                                      </p:cBhvr>
                                      <p:to>
                                        <p:strVal val="visible"/>
                                      </p:to>
                                    </p:set>
                                    <p:animEffect transition="in" filter="wipe(up)">
                                      <p:cBhvr>
                                        <p:cTn id="125" dur="500"/>
                                        <p:tgtEl>
                                          <p:spTgt spid="164"/>
                                        </p:tgtEl>
                                      </p:cBhvr>
                                    </p:animEffect>
                                  </p:childTnLst>
                                </p:cTn>
                              </p:par>
                            </p:childTnLst>
                          </p:cTn>
                        </p:par>
                        <p:par>
                          <p:cTn id="126" fill="hold">
                            <p:stCondLst>
                              <p:cond delay="500"/>
                            </p:stCondLst>
                            <p:childTnLst>
                              <p:par>
                                <p:cTn id="127" presetID="16" presetClass="entr" presetSubtype="37" fill="hold" grpId="0" nodeType="afterEffect">
                                  <p:stCondLst>
                                    <p:cond delay="0"/>
                                  </p:stCondLst>
                                  <p:childTnLst>
                                    <p:set>
                                      <p:cBhvr>
                                        <p:cTn id="128" dur="1" fill="hold">
                                          <p:stCondLst>
                                            <p:cond delay="0"/>
                                          </p:stCondLst>
                                        </p:cTn>
                                        <p:tgtEl>
                                          <p:spTgt spid="161"/>
                                        </p:tgtEl>
                                        <p:attrNameLst>
                                          <p:attrName>style.visibility</p:attrName>
                                        </p:attrNameLst>
                                      </p:cBhvr>
                                      <p:to>
                                        <p:strVal val="visible"/>
                                      </p:to>
                                    </p:set>
                                    <p:animEffect transition="in" filter="barn(outVertical)">
                                      <p:cBhvr>
                                        <p:cTn id="129" dur="500"/>
                                        <p:tgtEl>
                                          <p:spTgt spid="161"/>
                                        </p:tgtEl>
                                      </p:cBhvr>
                                    </p:animEffect>
                                  </p:childTnLst>
                                </p:cTn>
                              </p:par>
                            </p:childTnLst>
                          </p:cTn>
                        </p:par>
                        <p:par>
                          <p:cTn id="130" fill="hold">
                            <p:stCondLst>
                              <p:cond delay="1000"/>
                            </p:stCondLst>
                            <p:childTnLst>
                              <p:par>
                                <p:cTn id="131" presetID="22" presetClass="entr" presetSubtype="1" fill="hold" nodeType="afterEffect">
                                  <p:stCondLst>
                                    <p:cond delay="0"/>
                                  </p:stCondLst>
                                  <p:childTnLst>
                                    <p:set>
                                      <p:cBhvr>
                                        <p:cTn id="132" dur="1" fill="hold">
                                          <p:stCondLst>
                                            <p:cond delay="0"/>
                                          </p:stCondLst>
                                        </p:cTn>
                                        <p:tgtEl>
                                          <p:spTgt spid="160"/>
                                        </p:tgtEl>
                                        <p:attrNameLst>
                                          <p:attrName>style.visibility</p:attrName>
                                        </p:attrNameLst>
                                      </p:cBhvr>
                                      <p:to>
                                        <p:strVal val="visible"/>
                                      </p:to>
                                    </p:set>
                                    <p:animEffect transition="in" filter="wipe(up)">
                                      <p:cBhvr>
                                        <p:cTn id="133" dur="500"/>
                                        <p:tgtEl>
                                          <p:spTgt spid="160"/>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227"/>
                                        </p:tgtEl>
                                        <p:attrNameLst>
                                          <p:attrName>style.visibility</p:attrName>
                                        </p:attrNameLst>
                                      </p:cBhvr>
                                      <p:to>
                                        <p:strVal val="visible"/>
                                      </p:to>
                                    </p:set>
                                    <p:animEffect transition="in" filter="wipe(up)">
                                      <p:cBhvr>
                                        <p:cTn id="138" dur="500"/>
                                        <p:tgtEl>
                                          <p:spTgt spid="227"/>
                                        </p:tgtEl>
                                      </p:cBhvr>
                                    </p:animEffect>
                                  </p:childTnLst>
                                </p:cTn>
                              </p:par>
                            </p:childTnLst>
                          </p:cTn>
                        </p:par>
                        <p:par>
                          <p:cTn id="139" fill="hold">
                            <p:stCondLst>
                              <p:cond delay="500"/>
                            </p:stCondLst>
                            <p:childTnLst>
                              <p:par>
                                <p:cTn id="140" presetID="16" presetClass="entr" presetSubtype="37" fill="hold" grpId="0" nodeType="afterEffect">
                                  <p:stCondLst>
                                    <p:cond delay="0"/>
                                  </p:stCondLst>
                                  <p:childTnLst>
                                    <p:set>
                                      <p:cBhvr>
                                        <p:cTn id="141" dur="1" fill="hold">
                                          <p:stCondLst>
                                            <p:cond delay="0"/>
                                          </p:stCondLst>
                                        </p:cTn>
                                        <p:tgtEl>
                                          <p:spTgt spid="167"/>
                                        </p:tgtEl>
                                        <p:attrNameLst>
                                          <p:attrName>style.visibility</p:attrName>
                                        </p:attrNameLst>
                                      </p:cBhvr>
                                      <p:to>
                                        <p:strVal val="visible"/>
                                      </p:to>
                                    </p:set>
                                    <p:animEffect transition="in" filter="barn(outVertical)">
                                      <p:cBhvr>
                                        <p:cTn id="142"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5" grpId="0"/>
      <p:bldP spid="137" grpId="0"/>
      <p:bldP spid="138" grpId="0"/>
      <p:bldP spid="139" grpId="0"/>
      <p:bldP spid="161" grpId="0"/>
      <p:bldP spid="162" grpId="0"/>
      <p:bldP spid="163" grpId="0" animBg="1"/>
      <p:bldP spid="164" grpId="0" animBg="1"/>
      <p:bldP spid="167" grpId="0"/>
      <p:bldP spid="2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a:extLst>
              <a:ext uri="{FF2B5EF4-FFF2-40B4-BE49-F238E27FC236}">
                <a16:creationId xmlns:a16="http://schemas.microsoft.com/office/drawing/2014/main" id="{7E9A5614-EF9B-4C20-A375-D3D7073C280B}"/>
              </a:ext>
            </a:extLst>
          </p:cNvPr>
          <p:cNvSpPr txBox="1">
            <a:spLocks noChangeArrowheads="1"/>
          </p:cNvSpPr>
          <p:nvPr/>
        </p:nvSpPr>
        <p:spPr bwMode="auto">
          <a:xfrm>
            <a:off x="442913" y="476250"/>
            <a:ext cx="520858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C00000"/>
                </a:solidFill>
              </a:rPr>
              <a:t>二叉排序树</a:t>
            </a:r>
          </a:p>
        </p:txBody>
      </p:sp>
      <p:grpSp>
        <p:nvGrpSpPr>
          <p:cNvPr id="132099" name="Group 3">
            <a:extLst>
              <a:ext uri="{FF2B5EF4-FFF2-40B4-BE49-F238E27FC236}">
                <a16:creationId xmlns:a16="http://schemas.microsoft.com/office/drawing/2014/main" id="{89CD7A98-8FFA-4223-B33D-0A6378D22AD3}"/>
              </a:ext>
            </a:extLst>
          </p:cNvPr>
          <p:cNvGrpSpPr>
            <a:grpSpLocks/>
          </p:cNvGrpSpPr>
          <p:nvPr/>
        </p:nvGrpSpPr>
        <p:grpSpPr bwMode="auto">
          <a:xfrm>
            <a:off x="6032500" y="663575"/>
            <a:ext cx="2860675" cy="2362200"/>
            <a:chOff x="3792" y="624"/>
            <a:chExt cx="1802" cy="1488"/>
          </a:xfrm>
        </p:grpSpPr>
        <p:sp>
          <p:nvSpPr>
            <p:cNvPr id="132102" name="Oval 4">
              <a:extLst>
                <a:ext uri="{FF2B5EF4-FFF2-40B4-BE49-F238E27FC236}">
                  <a16:creationId xmlns:a16="http://schemas.microsoft.com/office/drawing/2014/main" id="{90255799-A913-4161-A5D5-FC71A800A24B}"/>
                </a:ext>
              </a:extLst>
            </p:cNvPr>
            <p:cNvSpPr>
              <a:spLocks noChangeArrowheads="1"/>
            </p:cNvSpPr>
            <p:nvPr/>
          </p:nvSpPr>
          <p:spPr bwMode="auto">
            <a:xfrm>
              <a:off x="4464" y="633"/>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03" name="Text Box 5">
              <a:extLst>
                <a:ext uri="{FF2B5EF4-FFF2-40B4-BE49-F238E27FC236}">
                  <a16:creationId xmlns:a16="http://schemas.microsoft.com/office/drawing/2014/main" id="{4BB99A52-A0D7-4E92-9064-E78CB197F058}"/>
                </a:ext>
              </a:extLst>
            </p:cNvPr>
            <p:cNvSpPr txBox="1">
              <a:spLocks noChangeArrowheads="1"/>
            </p:cNvSpPr>
            <p:nvPr/>
          </p:nvSpPr>
          <p:spPr bwMode="auto">
            <a:xfrm>
              <a:off x="4432" y="624"/>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10</a:t>
              </a:r>
            </a:p>
          </p:txBody>
        </p:sp>
        <p:sp>
          <p:nvSpPr>
            <p:cNvPr id="132104" name="Oval 6">
              <a:extLst>
                <a:ext uri="{FF2B5EF4-FFF2-40B4-BE49-F238E27FC236}">
                  <a16:creationId xmlns:a16="http://schemas.microsoft.com/office/drawing/2014/main" id="{D02BA7CB-C301-4ED2-8193-6B0091E14411}"/>
                </a:ext>
              </a:extLst>
            </p:cNvPr>
            <p:cNvSpPr>
              <a:spLocks noChangeArrowheads="1"/>
            </p:cNvSpPr>
            <p:nvPr/>
          </p:nvSpPr>
          <p:spPr bwMode="auto">
            <a:xfrm>
              <a:off x="4080" y="1006"/>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05" name="Text Box 7">
              <a:extLst>
                <a:ext uri="{FF2B5EF4-FFF2-40B4-BE49-F238E27FC236}">
                  <a16:creationId xmlns:a16="http://schemas.microsoft.com/office/drawing/2014/main" id="{F34DEDCA-D829-4967-8DA1-185929760E22}"/>
                </a:ext>
              </a:extLst>
            </p:cNvPr>
            <p:cNvSpPr txBox="1">
              <a:spLocks noChangeArrowheads="1"/>
            </p:cNvSpPr>
            <p:nvPr/>
          </p:nvSpPr>
          <p:spPr bwMode="auto">
            <a:xfrm>
              <a:off x="4080" y="997"/>
              <a:ext cx="1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3</a:t>
              </a:r>
            </a:p>
          </p:txBody>
        </p:sp>
        <p:sp>
          <p:nvSpPr>
            <p:cNvPr id="132106" name="Oval 8">
              <a:extLst>
                <a:ext uri="{FF2B5EF4-FFF2-40B4-BE49-F238E27FC236}">
                  <a16:creationId xmlns:a16="http://schemas.microsoft.com/office/drawing/2014/main" id="{44164582-BD4C-4CD6-B3BB-04EB6AA4F060}"/>
                </a:ext>
              </a:extLst>
            </p:cNvPr>
            <p:cNvSpPr>
              <a:spLocks noChangeArrowheads="1"/>
            </p:cNvSpPr>
            <p:nvPr/>
          </p:nvSpPr>
          <p:spPr bwMode="auto">
            <a:xfrm>
              <a:off x="4896" y="1006"/>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07" name="Text Box 9">
              <a:extLst>
                <a:ext uri="{FF2B5EF4-FFF2-40B4-BE49-F238E27FC236}">
                  <a16:creationId xmlns:a16="http://schemas.microsoft.com/office/drawing/2014/main" id="{99E50101-4CA1-4691-9FF6-4AE6B7DFA3BC}"/>
                </a:ext>
              </a:extLst>
            </p:cNvPr>
            <p:cNvSpPr txBox="1">
              <a:spLocks noChangeArrowheads="1"/>
            </p:cNvSpPr>
            <p:nvPr/>
          </p:nvSpPr>
          <p:spPr bwMode="auto">
            <a:xfrm>
              <a:off x="4872" y="997"/>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14</a:t>
              </a:r>
            </a:p>
          </p:txBody>
        </p:sp>
        <p:sp>
          <p:nvSpPr>
            <p:cNvPr id="132108" name="Oval 10">
              <a:extLst>
                <a:ext uri="{FF2B5EF4-FFF2-40B4-BE49-F238E27FC236}">
                  <a16:creationId xmlns:a16="http://schemas.microsoft.com/office/drawing/2014/main" id="{65CC23B9-9777-4A9D-9B1A-FD6302528F71}"/>
                </a:ext>
              </a:extLst>
            </p:cNvPr>
            <p:cNvSpPr>
              <a:spLocks noChangeArrowheads="1"/>
            </p:cNvSpPr>
            <p:nvPr/>
          </p:nvSpPr>
          <p:spPr bwMode="auto">
            <a:xfrm>
              <a:off x="3792" y="1486"/>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09" name="Text Box 11">
              <a:extLst>
                <a:ext uri="{FF2B5EF4-FFF2-40B4-BE49-F238E27FC236}">
                  <a16:creationId xmlns:a16="http://schemas.microsoft.com/office/drawing/2014/main" id="{88F8F7CE-F976-4B8D-BC27-19117AE2BEF5}"/>
                </a:ext>
              </a:extLst>
            </p:cNvPr>
            <p:cNvSpPr txBox="1">
              <a:spLocks noChangeArrowheads="1"/>
            </p:cNvSpPr>
            <p:nvPr/>
          </p:nvSpPr>
          <p:spPr bwMode="auto">
            <a:xfrm>
              <a:off x="3792" y="1477"/>
              <a:ext cx="1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a:t>
              </a:r>
            </a:p>
          </p:txBody>
        </p:sp>
        <p:sp>
          <p:nvSpPr>
            <p:cNvPr id="132110" name="Oval 12">
              <a:extLst>
                <a:ext uri="{FF2B5EF4-FFF2-40B4-BE49-F238E27FC236}">
                  <a16:creationId xmlns:a16="http://schemas.microsoft.com/office/drawing/2014/main" id="{E688851A-F68B-4E94-BE83-9A0010EF24AE}"/>
                </a:ext>
              </a:extLst>
            </p:cNvPr>
            <p:cNvSpPr>
              <a:spLocks noChangeArrowheads="1"/>
            </p:cNvSpPr>
            <p:nvPr/>
          </p:nvSpPr>
          <p:spPr bwMode="auto">
            <a:xfrm>
              <a:off x="4368" y="1486"/>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11" name="Text Box 13">
              <a:extLst>
                <a:ext uri="{FF2B5EF4-FFF2-40B4-BE49-F238E27FC236}">
                  <a16:creationId xmlns:a16="http://schemas.microsoft.com/office/drawing/2014/main" id="{8E3A8F6E-6A12-47D1-BB82-7372DBEFEEA1}"/>
                </a:ext>
              </a:extLst>
            </p:cNvPr>
            <p:cNvSpPr txBox="1">
              <a:spLocks noChangeArrowheads="1"/>
            </p:cNvSpPr>
            <p:nvPr/>
          </p:nvSpPr>
          <p:spPr bwMode="auto">
            <a:xfrm>
              <a:off x="4368" y="1477"/>
              <a:ext cx="1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5</a:t>
              </a:r>
            </a:p>
          </p:txBody>
        </p:sp>
        <p:sp>
          <p:nvSpPr>
            <p:cNvPr id="132112" name="Oval 14">
              <a:extLst>
                <a:ext uri="{FF2B5EF4-FFF2-40B4-BE49-F238E27FC236}">
                  <a16:creationId xmlns:a16="http://schemas.microsoft.com/office/drawing/2014/main" id="{ADFEC303-BD48-4B80-AACA-DF46B6CEAD6A}"/>
                </a:ext>
              </a:extLst>
            </p:cNvPr>
            <p:cNvSpPr>
              <a:spLocks noChangeArrowheads="1"/>
            </p:cNvSpPr>
            <p:nvPr/>
          </p:nvSpPr>
          <p:spPr bwMode="auto">
            <a:xfrm>
              <a:off x="4608" y="1486"/>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13" name="Text Box 15">
              <a:extLst>
                <a:ext uri="{FF2B5EF4-FFF2-40B4-BE49-F238E27FC236}">
                  <a16:creationId xmlns:a16="http://schemas.microsoft.com/office/drawing/2014/main" id="{36EBB6DD-B23E-4AC6-9CEA-B9820E1BFEF8}"/>
                </a:ext>
              </a:extLst>
            </p:cNvPr>
            <p:cNvSpPr txBox="1">
              <a:spLocks noChangeArrowheads="1"/>
            </p:cNvSpPr>
            <p:nvPr/>
          </p:nvSpPr>
          <p:spPr bwMode="auto">
            <a:xfrm>
              <a:off x="4584" y="1477"/>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12</a:t>
              </a:r>
            </a:p>
          </p:txBody>
        </p:sp>
        <p:sp>
          <p:nvSpPr>
            <p:cNvPr id="132114" name="Oval 16">
              <a:extLst>
                <a:ext uri="{FF2B5EF4-FFF2-40B4-BE49-F238E27FC236}">
                  <a16:creationId xmlns:a16="http://schemas.microsoft.com/office/drawing/2014/main" id="{535EB132-8161-4BE4-B0CB-CD4F17BA92BC}"/>
                </a:ext>
              </a:extLst>
            </p:cNvPr>
            <p:cNvSpPr>
              <a:spLocks noChangeArrowheads="1"/>
            </p:cNvSpPr>
            <p:nvPr/>
          </p:nvSpPr>
          <p:spPr bwMode="auto">
            <a:xfrm>
              <a:off x="5184" y="1486"/>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15" name="Text Box 17">
              <a:extLst>
                <a:ext uri="{FF2B5EF4-FFF2-40B4-BE49-F238E27FC236}">
                  <a16:creationId xmlns:a16="http://schemas.microsoft.com/office/drawing/2014/main" id="{C016B24B-D041-4F2D-A537-6D0604F40D32}"/>
                </a:ext>
              </a:extLst>
            </p:cNvPr>
            <p:cNvSpPr txBox="1">
              <a:spLocks noChangeArrowheads="1"/>
            </p:cNvSpPr>
            <p:nvPr/>
          </p:nvSpPr>
          <p:spPr bwMode="auto">
            <a:xfrm>
              <a:off x="5152" y="1477"/>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16</a:t>
              </a:r>
            </a:p>
          </p:txBody>
        </p:sp>
        <p:sp>
          <p:nvSpPr>
            <p:cNvPr id="132116" name="Oval 18">
              <a:extLst>
                <a:ext uri="{FF2B5EF4-FFF2-40B4-BE49-F238E27FC236}">
                  <a16:creationId xmlns:a16="http://schemas.microsoft.com/office/drawing/2014/main" id="{F755B90E-1D1C-4074-9F77-E245F5F34836}"/>
                </a:ext>
              </a:extLst>
            </p:cNvPr>
            <p:cNvSpPr>
              <a:spLocks noChangeArrowheads="1"/>
            </p:cNvSpPr>
            <p:nvPr/>
          </p:nvSpPr>
          <p:spPr bwMode="auto">
            <a:xfrm>
              <a:off x="4560" y="1890"/>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17" name="Text Box 19">
              <a:extLst>
                <a:ext uri="{FF2B5EF4-FFF2-40B4-BE49-F238E27FC236}">
                  <a16:creationId xmlns:a16="http://schemas.microsoft.com/office/drawing/2014/main" id="{97C3EED7-2A1F-40E9-BA94-2F515932F905}"/>
                </a:ext>
              </a:extLst>
            </p:cNvPr>
            <p:cNvSpPr txBox="1">
              <a:spLocks noChangeArrowheads="1"/>
            </p:cNvSpPr>
            <p:nvPr/>
          </p:nvSpPr>
          <p:spPr bwMode="auto">
            <a:xfrm>
              <a:off x="4576" y="1881"/>
              <a:ext cx="1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7</a:t>
              </a:r>
            </a:p>
          </p:txBody>
        </p:sp>
        <p:sp>
          <p:nvSpPr>
            <p:cNvPr id="132118" name="Oval 20">
              <a:extLst>
                <a:ext uri="{FF2B5EF4-FFF2-40B4-BE49-F238E27FC236}">
                  <a16:creationId xmlns:a16="http://schemas.microsoft.com/office/drawing/2014/main" id="{3B8DAA6D-3EE6-44C4-97D8-1F6B20460599}"/>
                </a:ext>
              </a:extLst>
            </p:cNvPr>
            <p:cNvSpPr>
              <a:spLocks noChangeArrowheads="1"/>
            </p:cNvSpPr>
            <p:nvPr/>
          </p:nvSpPr>
          <p:spPr bwMode="auto">
            <a:xfrm>
              <a:off x="5040" y="1909"/>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19" name="Text Box 21">
              <a:extLst>
                <a:ext uri="{FF2B5EF4-FFF2-40B4-BE49-F238E27FC236}">
                  <a16:creationId xmlns:a16="http://schemas.microsoft.com/office/drawing/2014/main" id="{56FF3779-63DC-4716-AFF9-7F473733A11B}"/>
                </a:ext>
              </a:extLst>
            </p:cNvPr>
            <p:cNvSpPr txBox="1">
              <a:spLocks noChangeArrowheads="1"/>
            </p:cNvSpPr>
            <p:nvPr/>
          </p:nvSpPr>
          <p:spPr bwMode="auto">
            <a:xfrm>
              <a:off x="5016" y="1900"/>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15</a:t>
              </a:r>
            </a:p>
          </p:txBody>
        </p:sp>
        <p:sp>
          <p:nvSpPr>
            <p:cNvPr id="132120" name="Oval 22">
              <a:extLst>
                <a:ext uri="{FF2B5EF4-FFF2-40B4-BE49-F238E27FC236}">
                  <a16:creationId xmlns:a16="http://schemas.microsoft.com/office/drawing/2014/main" id="{6A3AD8C9-662D-4DE7-BB5E-E00C1FF0BF52}"/>
                </a:ext>
              </a:extLst>
            </p:cNvPr>
            <p:cNvSpPr>
              <a:spLocks noChangeArrowheads="1"/>
            </p:cNvSpPr>
            <p:nvPr/>
          </p:nvSpPr>
          <p:spPr bwMode="auto">
            <a:xfrm>
              <a:off x="5376" y="1890"/>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21" name="Text Box 23">
              <a:extLst>
                <a:ext uri="{FF2B5EF4-FFF2-40B4-BE49-F238E27FC236}">
                  <a16:creationId xmlns:a16="http://schemas.microsoft.com/office/drawing/2014/main" id="{0D926744-947C-40A7-99E6-BFC33AC32582}"/>
                </a:ext>
              </a:extLst>
            </p:cNvPr>
            <p:cNvSpPr txBox="1">
              <a:spLocks noChangeArrowheads="1"/>
            </p:cNvSpPr>
            <p:nvPr/>
          </p:nvSpPr>
          <p:spPr bwMode="auto">
            <a:xfrm>
              <a:off x="5352" y="1881"/>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18</a:t>
              </a:r>
            </a:p>
          </p:txBody>
        </p:sp>
        <p:sp>
          <p:nvSpPr>
            <p:cNvPr id="132122" name="Line 24">
              <a:extLst>
                <a:ext uri="{FF2B5EF4-FFF2-40B4-BE49-F238E27FC236}">
                  <a16:creationId xmlns:a16="http://schemas.microsoft.com/office/drawing/2014/main" id="{ABE2C426-35D7-40A4-A806-045B02F09BE3}"/>
                </a:ext>
              </a:extLst>
            </p:cNvPr>
            <p:cNvSpPr>
              <a:spLocks noChangeShapeType="1"/>
            </p:cNvSpPr>
            <p:nvPr/>
          </p:nvSpPr>
          <p:spPr bwMode="auto">
            <a:xfrm>
              <a:off x="4608" y="825"/>
              <a:ext cx="33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3" name="Line 25">
              <a:extLst>
                <a:ext uri="{FF2B5EF4-FFF2-40B4-BE49-F238E27FC236}">
                  <a16:creationId xmlns:a16="http://schemas.microsoft.com/office/drawing/2014/main" id="{41496879-34B4-455D-B4F7-E5B80F3DE907}"/>
                </a:ext>
              </a:extLst>
            </p:cNvPr>
            <p:cNvSpPr>
              <a:spLocks noChangeShapeType="1"/>
            </p:cNvSpPr>
            <p:nvPr/>
          </p:nvSpPr>
          <p:spPr bwMode="auto">
            <a:xfrm flipH="1">
              <a:off x="4224" y="825"/>
              <a:ext cx="288"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4" name="Line 26">
              <a:extLst>
                <a:ext uri="{FF2B5EF4-FFF2-40B4-BE49-F238E27FC236}">
                  <a16:creationId xmlns:a16="http://schemas.microsoft.com/office/drawing/2014/main" id="{1C7C4534-FF9C-46AC-93AC-F3D5BEEBC036}"/>
                </a:ext>
              </a:extLst>
            </p:cNvPr>
            <p:cNvSpPr>
              <a:spLocks noChangeShapeType="1"/>
            </p:cNvSpPr>
            <p:nvPr/>
          </p:nvSpPr>
          <p:spPr bwMode="auto">
            <a:xfrm flipH="1">
              <a:off x="3888" y="1209"/>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5" name="Line 27">
              <a:extLst>
                <a:ext uri="{FF2B5EF4-FFF2-40B4-BE49-F238E27FC236}">
                  <a16:creationId xmlns:a16="http://schemas.microsoft.com/office/drawing/2014/main" id="{023B3C20-FEBB-4830-B5FE-D81AE814FA69}"/>
                </a:ext>
              </a:extLst>
            </p:cNvPr>
            <p:cNvSpPr>
              <a:spLocks noChangeShapeType="1"/>
            </p:cNvSpPr>
            <p:nvPr/>
          </p:nvSpPr>
          <p:spPr bwMode="auto">
            <a:xfrm>
              <a:off x="4224" y="1209"/>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2126" name="Line 28">
              <a:extLst>
                <a:ext uri="{FF2B5EF4-FFF2-40B4-BE49-F238E27FC236}">
                  <a16:creationId xmlns:a16="http://schemas.microsoft.com/office/drawing/2014/main" id="{51F86532-B58E-4C94-B90E-8A659E46BDDD}"/>
                </a:ext>
              </a:extLst>
            </p:cNvPr>
            <p:cNvSpPr>
              <a:spLocks noChangeShapeType="1"/>
            </p:cNvSpPr>
            <p:nvPr/>
          </p:nvSpPr>
          <p:spPr bwMode="auto">
            <a:xfrm flipH="1">
              <a:off x="4704" y="1209"/>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7" name="Line 29">
              <a:extLst>
                <a:ext uri="{FF2B5EF4-FFF2-40B4-BE49-F238E27FC236}">
                  <a16:creationId xmlns:a16="http://schemas.microsoft.com/office/drawing/2014/main" id="{4B8F1BF5-E50A-45BD-8E6A-0DFD8B89E89E}"/>
                </a:ext>
              </a:extLst>
            </p:cNvPr>
            <p:cNvSpPr>
              <a:spLocks noChangeShapeType="1"/>
            </p:cNvSpPr>
            <p:nvPr/>
          </p:nvSpPr>
          <p:spPr bwMode="auto">
            <a:xfrm>
              <a:off x="5040" y="1209"/>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8" name="Line 30">
              <a:extLst>
                <a:ext uri="{FF2B5EF4-FFF2-40B4-BE49-F238E27FC236}">
                  <a16:creationId xmlns:a16="http://schemas.microsoft.com/office/drawing/2014/main" id="{0CA96C97-296A-48B2-82C4-36EA72E1DE17}"/>
                </a:ext>
              </a:extLst>
            </p:cNvPr>
            <p:cNvSpPr>
              <a:spLocks noChangeShapeType="1"/>
            </p:cNvSpPr>
            <p:nvPr/>
          </p:nvSpPr>
          <p:spPr bwMode="auto">
            <a:xfrm>
              <a:off x="4512" y="1689"/>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9" name="Line 31">
              <a:extLst>
                <a:ext uri="{FF2B5EF4-FFF2-40B4-BE49-F238E27FC236}">
                  <a16:creationId xmlns:a16="http://schemas.microsoft.com/office/drawing/2014/main" id="{9306CA48-1D82-4253-8026-A275584F37E8}"/>
                </a:ext>
              </a:extLst>
            </p:cNvPr>
            <p:cNvSpPr>
              <a:spLocks noChangeShapeType="1"/>
            </p:cNvSpPr>
            <p:nvPr/>
          </p:nvSpPr>
          <p:spPr bwMode="auto">
            <a:xfrm>
              <a:off x="5328" y="1689"/>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30" name="Line 32">
              <a:extLst>
                <a:ext uri="{FF2B5EF4-FFF2-40B4-BE49-F238E27FC236}">
                  <a16:creationId xmlns:a16="http://schemas.microsoft.com/office/drawing/2014/main" id="{63A814CF-6A1D-4FEB-AC04-FEC54A9605CC}"/>
                </a:ext>
              </a:extLst>
            </p:cNvPr>
            <p:cNvSpPr>
              <a:spLocks noChangeShapeType="1"/>
            </p:cNvSpPr>
            <p:nvPr/>
          </p:nvSpPr>
          <p:spPr bwMode="auto">
            <a:xfrm flipH="1">
              <a:off x="5184" y="1680"/>
              <a:ext cx="96"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32100" name="Text Box 33">
            <a:extLst>
              <a:ext uri="{FF2B5EF4-FFF2-40B4-BE49-F238E27FC236}">
                <a16:creationId xmlns:a16="http://schemas.microsoft.com/office/drawing/2014/main" id="{3537F651-83F8-450F-83DC-4B05AB59947D}"/>
              </a:ext>
            </a:extLst>
          </p:cNvPr>
          <p:cNvSpPr txBox="1">
            <a:spLocks noChangeArrowheads="1"/>
          </p:cNvSpPr>
          <p:nvPr/>
        </p:nvSpPr>
        <p:spPr bwMode="auto">
          <a:xfrm>
            <a:off x="457200" y="892175"/>
            <a:ext cx="4489988" cy="15718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Struct</a:t>
            </a:r>
            <a:r>
              <a:rPr lang="en-US" altLang="zh-CN" dirty="0"/>
              <a:t>  </a:t>
            </a:r>
            <a:r>
              <a:rPr lang="en-US" altLang="zh-CN" dirty="0" err="1"/>
              <a:t>CellType</a:t>
            </a:r>
            <a:r>
              <a:rPr lang="en-US" altLang="zh-CN" dirty="0"/>
              <a:t>  {</a:t>
            </a:r>
          </a:p>
          <a:p>
            <a:pPr eaLnBrk="1" hangingPunct="1"/>
            <a:r>
              <a:rPr lang="en-US" altLang="zh-CN" dirty="0"/>
              <a:t>            Records   data ;</a:t>
            </a:r>
          </a:p>
          <a:p>
            <a:pPr eaLnBrk="1" hangingPunct="1"/>
            <a:r>
              <a:rPr lang="en-US" altLang="zh-CN" dirty="0"/>
              <a:t>            </a:t>
            </a:r>
            <a:r>
              <a:rPr lang="en-US" altLang="zh-CN" dirty="0" err="1"/>
              <a:t>CellType</a:t>
            </a:r>
            <a:r>
              <a:rPr lang="en-US" altLang="zh-CN" dirty="0"/>
              <a:t>  *</a:t>
            </a:r>
            <a:r>
              <a:rPr lang="en-US" altLang="zh-CN" dirty="0" err="1"/>
              <a:t>lchild</a:t>
            </a:r>
            <a:r>
              <a:rPr lang="en-US" altLang="zh-CN" dirty="0"/>
              <a:t>,*</a:t>
            </a:r>
            <a:r>
              <a:rPr lang="en-US" altLang="zh-CN" dirty="0" err="1"/>
              <a:t>rchild</a:t>
            </a:r>
            <a:r>
              <a:rPr lang="en-US" altLang="zh-CN" dirty="0"/>
              <a:t> ;}</a:t>
            </a:r>
          </a:p>
          <a:p>
            <a:pPr eaLnBrk="1" hangingPunct="1"/>
            <a:r>
              <a:rPr lang="en-US" altLang="zh-CN" dirty="0" err="1"/>
              <a:t>Typedef</a:t>
            </a:r>
            <a:r>
              <a:rPr lang="en-US" altLang="zh-CN" dirty="0"/>
              <a:t>   </a:t>
            </a:r>
            <a:r>
              <a:rPr lang="en-US" altLang="zh-CN" dirty="0" err="1"/>
              <a:t>Celltype</a:t>
            </a:r>
            <a:r>
              <a:rPr lang="en-US" altLang="zh-CN" dirty="0"/>
              <a:t>  *  BST ;</a:t>
            </a:r>
          </a:p>
        </p:txBody>
      </p:sp>
      <p:sp>
        <p:nvSpPr>
          <p:cNvPr id="132101" name="Text Box 34">
            <a:extLst>
              <a:ext uri="{FF2B5EF4-FFF2-40B4-BE49-F238E27FC236}">
                <a16:creationId xmlns:a16="http://schemas.microsoft.com/office/drawing/2014/main" id="{1EED4DDC-4D6E-406B-BF93-CFA0368E1020}"/>
              </a:ext>
            </a:extLst>
          </p:cNvPr>
          <p:cNvSpPr txBox="1">
            <a:spLocks noChangeArrowheads="1"/>
          </p:cNvSpPr>
          <p:nvPr/>
        </p:nvSpPr>
        <p:spPr bwMode="auto">
          <a:xfrm>
            <a:off x="2039938" y="2492375"/>
            <a:ext cx="5189537"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BST   Search( </a:t>
            </a:r>
            <a:r>
              <a:rPr lang="en-US" altLang="zh-CN" dirty="0" err="1"/>
              <a:t>keytype</a:t>
            </a:r>
            <a:r>
              <a:rPr lang="en-US" altLang="zh-CN" dirty="0"/>
              <a:t>  k, BST  F );</a:t>
            </a:r>
          </a:p>
          <a:p>
            <a:pPr eaLnBrk="1" hangingPunct="1"/>
            <a:r>
              <a:rPr lang="en-US" altLang="zh-CN" dirty="0"/>
              <a:t>{   p = F ;</a:t>
            </a:r>
          </a:p>
          <a:p>
            <a:pPr eaLnBrk="1" hangingPunct="1"/>
            <a:r>
              <a:rPr lang="en-US" altLang="zh-CN" dirty="0"/>
              <a:t>     if ( p == Null )  </a:t>
            </a:r>
          </a:p>
          <a:p>
            <a:pPr eaLnBrk="1" hangingPunct="1"/>
            <a:r>
              <a:rPr lang="en-US" altLang="zh-CN" dirty="0"/>
              <a:t>            return Null ;</a:t>
            </a:r>
          </a:p>
          <a:p>
            <a:pPr eaLnBrk="1" hangingPunct="1"/>
            <a:r>
              <a:rPr lang="en-US" altLang="zh-CN" dirty="0"/>
              <a:t>     else if ( k == p-&gt;</a:t>
            </a:r>
            <a:r>
              <a:rPr lang="en-US" altLang="zh-CN" dirty="0" err="1"/>
              <a:t>data.key</a:t>
            </a:r>
            <a:r>
              <a:rPr lang="en-US" altLang="zh-CN" dirty="0"/>
              <a:t> )</a:t>
            </a:r>
          </a:p>
          <a:p>
            <a:pPr eaLnBrk="1" hangingPunct="1"/>
            <a:r>
              <a:rPr lang="en-US" altLang="zh-CN" dirty="0"/>
              <a:t>            return p ;</a:t>
            </a:r>
          </a:p>
          <a:p>
            <a:pPr eaLnBrk="1" hangingPunct="1"/>
            <a:r>
              <a:rPr lang="en-US" altLang="zh-CN" dirty="0"/>
              <a:t>     else if ( K &lt; p-&gt;</a:t>
            </a:r>
            <a:r>
              <a:rPr lang="en-US" altLang="zh-CN" dirty="0" err="1"/>
              <a:t>data.key</a:t>
            </a:r>
            <a:r>
              <a:rPr lang="en-US" altLang="zh-CN" dirty="0"/>
              <a:t> )</a:t>
            </a:r>
          </a:p>
          <a:p>
            <a:pPr eaLnBrk="1" hangingPunct="1"/>
            <a:r>
              <a:rPr lang="en-US" altLang="zh-CN" dirty="0"/>
              <a:t>            return ( search ( k,  p-&gt;</a:t>
            </a:r>
            <a:r>
              <a:rPr lang="en-US" altLang="zh-CN" dirty="0" err="1"/>
              <a:t>lchild</a:t>
            </a:r>
            <a:r>
              <a:rPr lang="en-US" altLang="zh-CN" dirty="0"/>
              <a:t> ) ) ;</a:t>
            </a:r>
          </a:p>
          <a:p>
            <a:pPr eaLnBrk="1" hangingPunct="1"/>
            <a:r>
              <a:rPr lang="en-US" altLang="zh-CN" dirty="0"/>
              <a:t>     else if ( K &gt; =p-&gt;</a:t>
            </a:r>
            <a:r>
              <a:rPr lang="en-US" altLang="zh-CN" dirty="0" err="1"/>
              <a:t>data.key</a:t>
            </a:r>
            <a:r>
              <a:rPr lang="en-US" altLang="zh-CN" dirty="0"/>
              <a:t> )</a:t>
            </a:r>
          </a:p>
          <a:p>
            <a:pPr eaLnBrk="1" hangingPunct="1"/>
            <a:r>
              <a:rPr lang="en-US" altLang="zh-CN" dirty="0"/>
              <a:t>            return ( search ( k,  p-&gt;</a:t>
            </a:r>
            <a:r>
              <a:rPr lang="en-US" altLang="zh-CN" dirty="0" err="1"/>
              <a:t>rchild</a:t>
            </a:r>
            <a:r>
              <a:rPr lang="en-US" altLang="zh-CN" dirty="0"/>
              <a:t> ) ) ;</a:t>
            </a:r>
          </a:p>
          <a:p>
            <a:pPr eaLnBrk="1" hangingPunct="1"/>
            <a:r>
              <a:rPr lang="en-US" altLang="zh-CN"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a:extLst>
              <a:ext uri="{FF2B5EF4-FFF2-40B4-BE49-F238E27FC236}">
                <a16:creationId xmlns:a16="http://schemas.microsoft.com/office/drawing/2014/main" id="{0C2580F8-4183-430A-8F44-A08F49C5FBBB}"/>
              </a:ext>
            </a:extLst>
          </p:cNvPr>
          <p:cNvSpPr txBox="1">
            <a:spLocks noChangeArrowheads="1"/>
          </p:cNvSpPr>
          <p:nvPr/>
        </p:nvSpPr>
        <p:spPr bwMode="auto">
          <a:xfrm>
            <a:off x="1981200" y="1260184"/>
            <a:ext cx="5803618" cy="526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Void  Insert ( Records  R , BST   *&amp;F )</a:t>
            </a:r>
          </a:p>
          <a:p>
            <a:pPr eaLnBrk="1" hangingPunct="1"/>
            <a:r>
              <a:rPr lang="en-US" altLang="zh-CN" sz="2800" dirty="0"/>
              <a:t>{  </a:t>
            </a:r>
          </a:p>
          <a:p>
            <a:pPr eaLnBrk="1" hangingPunct="1"/>
            <a:r>
              <a:rPr lang="en-US" altLang="zh-CN" sz="2800" dirty="0"/>
              <a:t>    if ( F ==Null )</a:t>
            </a:r>
          </a:p>
          <a:p>
            <a:pPr eaLnBrk="1" hangingPunct="1"/>
            <a:r>
              <a:rPr lang="en-US" altLang="zh-CN" sz="2800" dirty="0"/>
              <a:t>       {  F = New  </a:t>
            </a:r>
            <a:r>
              <a:rPr lang="en-US" altLang="zh-CN" sz="2800" dirty="0" err="1"/>
              <a:t>CellType</a:t>
            </a:r>
            <a:r>
              <a:rPr lang="en-US" altLang="zh-CN" sz="2800" dirty="0"/>
              <a:t> ;</a:t>
            </a:r>
          </a:p>
          <a:p>
            <a:pPr eaLnBrk="1" hangingPunct="1"/>
            <a:r>
              <a:rPr lang="en-US" altLang="zh-CN" sz="2800" dirty="0"/>
              <a:t>           F-&gt;data = R ;</a:t>
            </a:r>
          </a:p>
          <a:p>
            <a:pPr eaLnBrk="1" hangingPunct="1"/>
            <a:r>
              <a:rPr lang="en-US" altLang="zh-CN" sz="2800" dirty="0"/>
              <a:t>           F-&gt;</a:t>
            </a:r>
            <a:r>
              <a:rPr lang="en-US" altLang="zh-CN" sz="2800" dirty="0" err="1"/>
              <a:t>lchild</a:t>
            </a:r>
            <a:r>
              <a:rPr lang="en-US" altLang="zh-CN" sz="2800" dirty="0"/>
              <a:t> = Null ;</a:t>
            </a:r>
          </a:p>
          <a:p>
            <a:pPr eaLnBrk="1" hangingPunct="1"/>
            <a:r>
              <a:rPr lang="en-US" altLang="zh-CN" sz="2800" dirty="0"/>
              <a:t>           F-&gt;</a:t>
            </a:r>
            <a:r>
              <a:rPr lang="en-US" altLang="zh-CN" sz="2800" dirty="0" err="1"/>
              <a:t>rchild</a:t>
            </a:r>
            <a:r>
              <a:rPr lang="en-US" altLang="zh-CN" sz="2800" dirty="0"/>
              <a:t> = Null ;   }</a:t>
            </a:r>
          </a:p>
          <a:p>
            <a:pPr eaLnBrk="1" hangingPunct="1"/>
            <a:r>
              <a:rPr lang="en-US" altLang="zh-CN" sz="2800" dirty="0"/>
              <a:t>    else  if ( </a:t>
            </a:r>
            <a:r>
              <a:rPr lang="en-US" altLang="zh-CN" sz="2800" dirty="0" err="1"/>
              <a:t>R.key</a:t>
            </a:r>
            <a:r>
              <a:rPr lang="en-US" altLang="zh-CN" sz="2800" dirty="0"/>
              <a:t> &lt; F-&gt;</a:t>
            </a:r>
            <a:r>
              <a:rPr lang="en-US" altLang="zh-CN" sz="2800" dirty="0" err="1"/>
              <a:t>data.key</a:t>
            </a:r>
            <a:r>
              <a:rPr lang="en-US" altLang="zh-CN" sz="2800" dirty="0"/>
              <a:t> )</a:t>
            </a:r>
          </a:p>
          <a:p>
            <a:pPr eaLnBrk="1" hangingPunct="1"/>
            <a:r>
              <a:rPr lang="en-US" altLang="zh-CN" sz="2800" dirty="0"/>
              <a:t>           Insert ( R , F-&gt;</a:t>
            </a:r>
            <a:r>
              <a:rPr lang="en-US" altLang="zh-CN" sz="2800" dirty="0" err="1"/>
              <a:t>lchild</a:t>
            </a:r>
            <a:r>
              <a:rPr lang="en-US" altLang="zh-CN" sz="2800" dirty="0"/>
              <a:t> )</a:t>
            </a:r>
          </a:p>
          <a:p>
            <a:pPr eaLnBrk="1" hangingPunct="1"/>
            <a:r>
              <a:rPr lang="en-US" altLang="zh-CN" sz="2800" dirty="0"/>
              <a:t>    else  if ( </a:t>
            </a:r>
            <a:r>
              <a:rPr lang="en-US" altLang="zh-CN" sz="2800" dirty="0" err="1"/>
              <a:t>R.key</a:t>
            </a:r>
            <a:r>
              <a:rPr lang="en-US" altLang="zh-CN" sz="2800" dirty="0"/>
              <a:t> &gt;= F-&gt;</a:t>
            </a:r>
            <a:r>
              <a:rPr lang="en-US" altLang="zh-CN" sz="2800" dirty="0" err="1"/>
              <a:t>data.key</a:t>
            </a:r>
            <a:r>
              <a:rPr lang="en-US" altLang="zh-CN" sz="2800" dirty="0"/>
              <a:t> )</a:t>
            </a:r>
          </a:p>
          <a:p>
            <a:pPr eaLnBrk="1" hangingPunct="1"/>
            <a:r>
              <a:rPr lang="en-US" altLang="zh-CN" sz="2800" dirty="0"/>
              <a:t>           Insert ( R , F-&gt;</a:t>
            </a:r>
            <a:r>
              <a:rPr lang="en-US" altLang="zh-CN" sz="2800" dirty="0" err="1"/>
              <a:t>rchild</a:t>
            </a:r>
            <a:r>
              <a:rPr lang="en-US" altLang="zh-CN" sz="2800" dirty="0"/>
              <a:t> )</a:t>
            </a:r>
          </a:p>
          <a:p>
            <a:pPr eaLnBrk="1" hangingPunct="1"/>
            <a:r>
              <a:rPr lang="en-US" altLang="zh-CN" sz="2800" dirty="0"/>
              <a:t>}</a:t>
            </a:r>
          </a:p>
        </p:txBody>
      </p:sp>
      <p:sp>
        <p:nvSpPr>
          <p:cNvPr id="134147" name="Text Box 3">
            <a:extLst>
              <a:ext uri="{FF2B5EF4-FFF2-40B4-BE49-F238E27FC236}">
                <a16:creationId xmlns:a16="http://schemas.microsoft.com/office/drawing/2014/main" id="{C6BD041E-A857-4FA7-8DC8-E09B556C99F4}"/>
              </a:ext>
            </a:extLst>
          </p:cNvPr>
          <p:cNvSpPr txBox="1">
            <a:spLocks noChangeArrowheads="1"/>
          </p:cNvSpPr>
          <p:nvPr/>
        </p:nvSpPr>
        <p:spPr bwMode="auto">
          <a:xfrm>
            <a:off x="250825" y="817271"/>
            <a:ext cx="48260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在二叉查找树中插入新结点：</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a:extLst>
              <a:ext uri="{FF2B5EF4-FFF2-40B4-BE49-F238E27FC236}">
                <a16:creationId xmlns:a16="http://schemas.microsoft.com/office/drawing/2014/main" id="{672F37F8-9B46-49B3-A99F-D57298937FDB}"/>
              </a:ext>
            </a:extLst>
          </p:cNvPr>
          <p:cNvSpPr txBox="1">
            <a:spLocks noChangeArrowheads="1"/>
          </p:cNvSpPr>
          <p:nvPr/>
        </p:nvSpPr>
        <p:spPr bwMode="auto">
          <a:xfrm>
            <a:off x="304800" y="653752"/>
            <a:ext cx="342463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3.7.4  </a:t>
            </a:r>
            <a:r>
              <a:rPr lang="zh-CN" altLang="en-US" b="1" dirty="0">
                <a:solidFill>
                  <a:srgbClr val="C00000"/>
                </a:solidFill>
              </a:rPr>
              <a:t>树的应用</a:t>
            </a:r>
            <a:r>
              <a:rPr lang="en-US" altLang="zh-CN" b="1" dirty="0">
                <a:solidFill>
                  <a:srgbClr val="C00000"/>
                </a:solidFill>
              </a:rPr>
              <a:t>—</a:t>
            </a:r>
            <a:r>
              <a:rPr lang="zh-CN" altLang="en-US" b="1" dirty="0">
                <a:solidFill>
                  <a:srgbClr val="C00000"/>
                </a:solidFill>
              </a:rPr>
              <a:t>判定树</a:t>
            </a:r>
          </a:p>
        </p:txBody>
      </p:sp>
      <p:sp>
        <p:nvSpPr>
          <p:cNvPr id="136195" name="Text Box 3">
            <a:extLst>
              <a:ext uri="{FF2B5EF4-FFF2-40B4-BE49-F238E27FC236}">
                <a16:creationId xmlns:a16="http://schemas.microsoft.com/office/drawing/2014/main" id="{1AD5E961-CDA6-4DFE-9581-B3FF3208961D}"/>
              </a:ext>
            </a:extLst>
          </p:cNvPr>
          <p:cNvSpPr txBox="1">
            <a:spLocks noChangeArrowheads="1"/>
          </p:cNvSpPr>
          <p:nvPr/>
        </p:nvSpPr>
        <p:spPr bwMode="auto">
          <a:xfrm>
            <a:off x="609600" y="1223665"/>
            <a:ext cx="7920038"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b="1"/>
              <a:t>假定有八枚硬币</a:t>
            </a:r>
            <a:r>
              <a:rPr lang="en-US" altLang="zh-CN" b="1"/>
              <a:t>a</a:t>
            </a:r>
            <a:r>
              <a:rPr lang="zh-CN" altLang="en-US" b="1"/>
              <a:t>、</a:t>
            </a:r>
            <a:r>
              <a:rPr lang="en-US" altLang="zh-CN" b="1"/>
              <a:t>b</a:t>
            </a:r>
            <a:r>
              <a:rPr lang="zh-CN" altLang="en-US" b="1"/>
              <a:t>、</a:t>
            </a:r>
            <a:r>
              <a:rPr lang="en-US" altLang="zh-CN" b="1"/>
              <a:t>c</a:t>
            </a:r>
            <a:r>
              <a:rPr lang="zh-CN" altLang="en-US" b="1"/>
              <a:t>、</a:t>
            </a:r>
            <a:r>
              <a:rPr lang="en-US" altLang="zh-CN" b="1"/>
              <a:t>d</a:t>
            </a:r>
            <a:r>
              <a:rPr lang="zh-CN" altLang="en-US" b="1"/>
              <a:t>、</a:t>
            </a:r>
            <a:r>
              <a:rPr lang="en-US" altLang="zh-CN" b="1"/>
              <a:t>e</a:t>
            </a:r>
            <a:r>
              <a:rPr lang="zh-CN" altLang="en-US" b="1"/>
              <a:t>、</a:t>
            </a:r>
            <a:r>
              <a:rPr lang="en-US" altLang="zh-CN" b="1"/>
              <a:t>f</a:t>
            </a:r>
            <a:r>
              <a:rPr lang="zh-CN" altLang="en-US" b="1"/>
              <a:t>、</a:t>
            </a:r>
            <a:r>
              <a:rPr lang="en-US" altLang="zh-CN" b="1"/>
              <a:t>g</a:t>
            </a:r>
            <a:r>
              <a:rPr lang="zh-CN" altLang="en-US" b="1"/>
              <a:t>、</a:t>
            </a:r>
            <a:r>
              <a:rPr lang="en-US" altLang="zh-CN" b="1"/>
              <a:t>h</a:t>
            </a:r>
            <a:r>
              <a:rPr lang="zh-CN" altLang="en-US" b="1"/>
              <a:t>，已知其中</a:t>
            </a:r>
            <a:r>
              <a:rPr lang="en-US" altLang="zh-CN" b="1"/>
              <a:t>1</a:t>
            </a:r>
            <a:r>
              <a:rPr lang="zh-CN" altLang="en-US" b="1"/>
              <a:t>枚是</a:t>
            </a:r>
          </a:p>
          <a:p>
            <a:pPr eaLnBrk="1" hangingPunct="1">
              <a:lnSpc>
                <a:spcPct val="110000"/>
              </a:lnSpc>
            </a:pPr>
            <a:r>
              <a:rPr lang="zh-CN" altLang="en-US" b="1"/>
              <a:t>伪造的假币，假币的重量与真币不同，或重或轻。要求以</a:t>
            </a:r>
          </a:p>
          <a:p>
            <a:pPr eaLnBrk="1" hangingPunct="1">
              <a:lnSpc>
                <a:spcPct val="110000"/>
              </a:lnSpc>
            </a:pPr>
            <a:r>
              <a:rPr lang="zh-CN" altLang="en-US" b="1"/>
              <a:t>天平为工具，用最少的比较次数挑出假币。</a:t>
            </a:r>
          </a:p>
        </p:txBody>
      </p:sp>
      <p:sp>
        <p:nvSpPr>
          <p:cNvPr id="136196" name="Text Box 5">
            <a:extLst>
              <a:ext uri="{FF2B5EF4-FFF2-40B4-BE49-F238E27FC236}">
                <a16:creationId xmlns:a16="http://schemas.microsoft.com/office/drawing/2014/main" id="{7B7BCF62-A5F3-482A-A70B-49969437FDBD}"/>
              </a:ext>
            </a:extLst>
          </p:cNvPr>
          <p:cNvSpPr txBox="1">
            <a:spLocks noChangeArrowheads="1"/>
          </p:cNvSpPr>
          <p:nvPr/>
        </p:nvSpPr>
        <p:spPr bwMode="auto">
          <a:xfrm>
            <a:off x="519113" y="6140152"/>
            <a:ext cx="554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H—</a:t>
            </a:r>
            <a:r>
              <a:rPr lang="zh-CN" altLang="en-US" dirty="0"/>
              <a:t>假币重于真币；</a:t>
            </a:r>
            <a:r>
              <a:rPr lang="en-US" altLang="zh-CN" dirty="0"/>
              <a:t>L —</a:t>
            </a:r>
            <a:r>
              <a:rPr lang="zh-CN" altLang="en-US" dirty="0"/>
              <a:t>假币轻于真币。</a:t>
            </a:r>
          </a:p>
        </p:txBody>
      </p:sp>
      <p:grpSp>
        <p:nvGrpSpPr>
          <p:cNvPr id="73" name="组合 72"/>
          <p:cNvGrpSpPr/>
          <p:nvPr/>
        </p:nvGrpSpPr>
        <p:grpSpPr>
          <a:xfrm>
            <a:off x="358322" y="2626719"/>
            <a:ext cx="8360228" cy="3308506"/>
            <a:chOff x="342000" y="2574796"/>
            <a:chExt cx="8427356" cy="3533426"/>
          </a:xfrm>
        </p:grpSpPr>
        <p:sp>
          <p:nvSpPr>
            <p:cNvPr id="74" name="椭圆 73"/>
            <p:cNvSpPr/>
            <p:nvPr/>
          </p:nvSpPr>
          <p:spPr>
            <a:xfrm>
              <a:off x="3596520" y="2574796"/>
              <a:ext cx="1980000" cy="4492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latin typeface="Times New Roman" panose="02020603050405020304" pitchFamily="18" charset="0"/>
                  <a:cs typeface="Times New Roman" panose="02020603050405020304" pitchFamily="18" charset="0"/>
                </a:rPr>
                <a:t>a+b+c</a:t>
              </a:r>
              <a:r>
                <a:rPr lang="en-US" altLang="zh-CN" sz="1600" dirty="0">
                  <a:solidFill>
                    <a:schemeClr val="tx1"/>
                  </a:solidFill>
                  <a:latin typeface="Times New Roman" panose="02020603050405020304" pitchFamily="18" charset="0"/>
                  <a:cs typeface="Times New Roman" panose="02020603050405020304" pitchFamily="18" charset="0"/>
                </a:rPr>
                <a:t> ? </a:t>
              </a:r>
              <a:r>
                <a:rPr lang="en-US" altLang="zh-CN" sz="1600" dirty="0" err="1">
                  <a:solidFill>
                    <a:schemeClr val="tx1"/>
                  </a:solidFill>
                  <a:latin typeface="Times New Roman" panose="02020603050405020304" pitchFamily="18" charset="0"/>
                  <a:cs typeface="Times New Roman" panose="02020603050405020304" pitchFamily="18" charset="0"/>
                </a:rPr>
                <a:t>d+e+f</a:t>
              </a:r>
              <a:r>
                <a:rPr lang="en-US" altLang="zh-CN" sz="1600" dirty="0">
                  <a:solidFill>
                    <a:schemeClr val="tx1"/>
                  </a:solidFill>
                  <a:latin typeface="Times New Roman" panose="02020603050405020304" pitchFamily="18" charset="0"/>
                  <a:cs typeface="Times New Roman" panose="02020603050405020304" pitchFamily="18" charset="0"/>
                </a:rPr>
                <a:t> </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5" name="椭圆 74"/>
            <p:cNvSpPr/>
            <p:nvPr/>
          </p:nvSpPr>
          <p:spPr>
            <a:xfrm>
              <a:off x="1324069" y="3708983"/>
              <a:ext cx="1190437" cy="4850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err="1">
                  <a:solidFill>
                    <a:schemeClr val="tx1"/>
                  </a:solidFill>
                  <a:latin typeface="Times New Roman" panose="02020603050405020304" pitchFamily="18" charset="0"/>
                  <a:cs typeface="Times New Roman" panose="02020603050405020304" pitchFamily="18" charset="0"/>
                </a:rPr>
                <a:t>a+d</a:t>
              </a:r>
              <a:r>
                <a:rPr lang="en-US" altLang="zh-CN" sz="1600" dirty="0">
                  <a:solidFill>
                    <a:schemeClr val="tx1"/>
                  </a:solidFill>
                  <a:latin typeface="Times New Roman" panose="02020603050405020304" pitchFamily="18" charset="0"/>
                  <a:cs typeface="Times New Roman" panose="02020603050405020304" pitchFamily="18" charset="0"/>
                </a:rPr>
                <a:t> ? </a:t>
              </a:r>
              <a:r>
                <a:rPr lang="en-US" altLang="zh-CN" sz="1600" dirty="0" err="1">
                  <a:solidFill>
                    <a:schemeClr val="tx1"/>
                  </a:solidFill>
                  <a:latin typeface="Times New Roman" panose="02020603050405020304" pitchFamily="18" charset="0"/>
                  <a:cs typeface="Times New Roman" panose="02020603050405020304" pitchFamily="18" charset="0"/>
                </a:rPr>
                <a:t>b+e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6" name="椭圆 75"/>
            <p:cNvSpPr/>
            <p:nvPr/>
          </p:nvSpPr>
          <p:spPr>
            <a:xfrm>
              <a:off x="3987000" y="3708030"/>
              <a:ext cx="1190437" cy="4850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g ? 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7" name="椭圆 76"/>
            <p:cNvSpPr/>
            <p:nvPr/>
          </p:nvSpPr>
          <p:spPr>
            <a:xfrm>
              <a:off x="6621712" y="3699001"/>
              <a:ext cx="1190437" cy="4850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err="1">
                  <a:solidFill>
                    <a:schemeClr val="tx1"/>
                  </a:solidFill>
                  <a:latin typeface="Times New Roman" panose="02020603050405020304" pitchFamily="18" charset="0"/>
                  <a:cs typeface="Times New Roman" panose="02020603050405020304" pitchFamily="18" charset="0"/>
                </a:rPr>
                <a:t>a+d</a:t>
              </a:r>
              <a:r>
                <a:rPr lang="en-US" altLang="zh-CN" sz="1600" dirty="0">
                  <a:solidFill>
                    <a:schemeClr val="tx1"/>
                  </a:solidFill>
                  <a:latin typeface="Times New Roman" panose="02020603050405020304" pitchFamily="18" charset="0"/>
                  <a:cs typeface="Times New Roman" panose="02020603050405020304" pitchFamily="18" charset="0"/>
                </a:rPr>
                <a:t> ? </a:t>
              </a:r>
              <a:r>
                <a:rPr lang="en-US" altLang="zh-CN" sz="1600" dirty="0" err="1">
                  <a:solidFill>
                    <a:schemeClr val="tx1"/>
                  </a:solidFill>
                  <a:latin typeface="Times New Roman" panose="02020603050405020304" pitchFamily="18" charset="0"/>
                  <a:cs typeface="Times New Roman" panose="02020603050405020304" pitchFamily="18" charset="0"/>
                </a:rPr>
                <a:t>b+e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8" name="椭圆 77"/>
            <p:cNvSpPr/>
            <p:nvPr/>
          </p:nvSpPr>
          <p:spPr>
            <a:xfrm>
              <a:off x="567000" y="4824000"/>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a ? b</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9" name="椭圆 78"/>
            <p:cNvSpPr/>
            <p:nvPr/>
          </p:nvSpPr>
          <p:spPr>
            <a:xfrm>
              <a:off x="1602000" y="4842853"/>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 ? 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0" name="椭圆 79"/>
            <p:cNvSpPr/>
            <p:nvPr/>
          </p:nvSpPr>
          <p:spPr>
            <a:xfrm>
              <a:off x="2592000" y="4849193"/>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b ? 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1" name="椭圆 80"/>
            <p:cNvSpPr/>
            <p:nvPr/>
          </p:nvSpPr>
          <p:spPr>
            <a:xfrm>
              <a:off x="3762000" y="4868046"/>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g ? 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2" name="椭圆 81"/>
            <p:cNvSpPr/>
            <p:nvPr/>
          </p:nvSpPr>
          <p:spPr>
            <a:xfrm>
              <a:off x="4752000" y="4863570"/>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h ? 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3" name="椭圆 82"/>
            <p:cNvSpPr/>
            <p:nvPr/>
          </p:nvSpPr>
          <p:spPr>
            <a:xfrm>
              <a:off x="5877000" y="4882423"/>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a ? b</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4" name="椭圆 83"/>
            <p:cNvSpPr/>
            <p:nvPr/>
          </p:nvSpPr>
          <p:spPr>
            <a:xfrm>
              <a:off x="6912000" y="4888763"/>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a ? c</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5" name="椭圆 84"/>
            <p:cNvSpPr/>
            <p:nvPr/>
          </p:nvSpPr>
          <p:spPr>
            <a:xfrm>
              <a:off x="342000"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a-H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6" name="椭圆 85"/>
            <p:cNvSpPr/>
            <p:nvPr/>
          </p:nvSpPr>
          <p:spPr>
            <a:xfrm>
              <a:off x="7947000" y="4877929"/>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b ? 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7" name="椭圆 86"/>
            <p:cNvSpPr/>
            <p:nvPr/>
          </p:nvSpPr>
          <p:spPr>
            <a:xfrm>
              <a:off x="84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8" name="椭圆 87"/>
            <p:cNvSpPr/>
            <p:nvPr/>
          </p:nvSpPr>
          <p:spPr>
            <a:xfrm>
              <a:off x="1377000"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9" name="椭圆 88"/>
            <p:cNvSpPr/>
            <p:nvPr/>
          </p:nvSpPr>
          <p:spPr>
            <a:xfrm>
              <a:off x="1884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f-L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0" name="椭圆 89"/>
            <p:cNvSpPr/>
            <p:nvPr/>
          </p:nvSpPr>
          <p:spPr>
            <a:xfrm>
              <a:off x="2412000"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b-H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1" name="椭圆 90"/>
            <p:cNvSpPr/>
            <p:nvPr/>
          </p:nvSpPr>
          <p:spPr>
            <a:xfrm>
              <a:off x="2919356" y="5810226"/>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d-L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2" name="椭圆 91"/>
            <p:cNvSpPr/>
            <p:nvPr/>
          </p:nvSpPr>
          <p:spPr>
            <a:xfrm>
              <a:off x="3524644"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g-H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3" name="椭圆 92"/>
            <p:cNvSpPr/>
            <p:nvPr/>
          </p:nvSpPr>
          <p:spPr>
            <a:xfrm>
              <a:off x="4032000" y="5810226"/>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h-L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4" name="椭圆 93"/>
            <p:cNvSpPr/>
            <p:nvPr/>
          </p:nvSpPr>
          <p:spPr>
            <a:xfrm>
              <a:off x="4539356" y="5810226"/>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h-H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5" name="椭圆 94"/>
            <p:cNvSpPr/>
            <p:nvPr/>
          </p:nvSpPr>
          <p:spPr>
            <a:xfrm>
              <a:off x="507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g-L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6" name="椭圆 95"/>
            <p:cNvSpPr/>
            <p:nvPr/>
          </p:nvSpPr>
          <p:spPr>
            <a:xfrm>
              <a:off x="561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b-L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7" name="椭圆 96"/>
            <p:cNvSpPr/>
            <p:nvPr/>
          </p:nvSpPr>
          <p:spPr>
            <a:xfrm>
              <a:off x="615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d-H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8" name="椭圆 97"/>
            <p:cNvSpPr/>
            <p:nvPr/>
          </p:nvSpPr>
          <p:spPr>
            <a:xfrm>
              <a:off x="6707437"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9" name="椭圆 98"/>
            <p:cNvSpPr/>
            <p:nvPr/>
          </p:nvSpPr>
          <p:spPr>
            <a:xfrm>
              <a:off x="723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f-H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00" name="椭圆 99"/>
            <p:cNvSpPr/>
            <p:nvPr/>
          </p:nvSpPr>
          <p:spPr>
            <a:xfrm>
              <a:off x="777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a-L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01" name="椭圆 100"/>
            <p:cNvSpPr/>
            <p:nvPr/>
          </p:nvSpPr>
          <p:spPr>
            <a:xfrm>
              <a:off x="8307000"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cxnSp>
          <p:nvCxnSpPr>
            <p:cNvPr id="102" name="直接连接符 101"/>
            <p:cNvCxnSpPr>
              <a:stCxn id="74" idx="4"/>
              <a:endCxn id="76" idx="0"/>
            </p:cNvCxnSpPr>
            <p:nvPr/>
          </p:nvCxnSpPr>
          <p:spPr>
            <a:xfrm flipH="1">
              <a:off x="4582219" y="3024000"/>
              <a:ext cx="4301" cy="6840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74" idx="4"/>
              <a:endCxn id="75" idx="0"/>
            </p:cNvCxnSpPr>
            <p:nvPr/>
          </p:nvCxnSpPr>
          <p:spPr>
            <a:xfrm flipH="1">
              <a:off x="1919288" y="3024000"/>
              <a:ext cx="2667232" cy="684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74" idx="4"/>
              <a:endCxn id="77" idx="0"/>
            </p:cNvCxnSpPr>
            <p:nvPr/>
          </p:nvCxnSpPr>
          <p:spPr>
            <a:xfrm>
              <a:off x="4586520" y="3024000"/>
              <a:ext cx="2630411" cy="6750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75" idx="4"/>
              <a:endCxn id="78" idx="0"/>
            </p:cNvCxnSpPr>
            <p:nvPr/>
          </p:nvCxnSpPr>
          <p:spPr>
            <a:xfrm flipH="1">
              <a:off x="859500" y="4194000"/>
              <a:ext cx="1059788" cy="63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75" idx="4"/>
              <a:endCxn id="79" idx="0"/>
            </p:cNvCxnSpPr>
            <p:nvPr/>
          </p:nvCxnSpPr>
          <p:spPr>
            <a:xfrm flipH="1">
              <a:off x="1894500" y="4194000"/>
              <a:ext cx="24788" cy="6488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75" idx="4"/>
              <a:endCxn id="80" idx="0"/>
            </p:cNvCxnSpPr>
            <p:nvPr/>
          </p:nvCxnSpPr>
          <p:spPr>
            <a:xfrm>
              <a:off x="1919288" y="4194000"/>
              <a:ext cx="965212" cy="6551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77" idx="4"/>
              <a:endCxn id="83" idx="0"/>
            </p:cNvCxnSpPr>
            <p:nvPr/>
          </p:nvCxnSpPr>
          <p:spPr>
            <a:xfrm flipH="1">
              <a:off x="6169500" y="4184018"/>
              <a:ext cx="1047431" cy="698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77" idx="4"/>
              <a:endCxn id="84" idx="0"/>
            </p:cNvCxnSpPr>
            <p:nvPr/>
          </p:nvCxnSpPr>
          <p:spPr>
            <a:xfrm flipH="1">
              <a:off x="7204500" y="4184018"/>
              <a:ext cx="12431" cy="7047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77" idx="4"/>
              <a:endCxn id="86" idx="0"/>
            </p:cNvCxnSpPr>
            <p:nvPr/>
          </p:nvCxnSpPr>
          <p:spPr>
            <a:xfrm>
              <a:off x="7216931" y="4184018"/>
              <a:ext cx="1022569" cy="6939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76" idx="4"/>
              <a:endCxn id="81" idx="0"/>
            </p:cNvCxnSpPr>
            <p:nvPr/>
          </p:nvCxnSpPr>
          <p:spPr>
            <a:xfrm flipH="1">
              <a:off x="4054500" y="4193047"/>
              <a:ext cx="527719" cy="6749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8" idx="4"/>
              <a:endCxn id="85" idx="0"/>
            </p:cNvCxnSpPr>
            <p:nvPr/>
          </p:nvCxnSpPr>
          <p:spPr>
            <a:xfrm flipH="1">
              <a:off x="573178" y="5171930"/>
              <a:ext cx="286322" cy="642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76" idx="4"/>
              <a:endCxn id="82" idx="0"/>
            </p:cNvCxnSpPr>
            <p:nvPr/>
          </p:nvCxnSpPr>
          <p:spPr>
            <a:xfrm>
              <a:off x="4582219" y="4193047"/>
              <a:ext cx="462281" cy="6705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78" idx="4"/>
              <a:endCxn id="87" idx="0"/>
            </p:cNvCxnSpPr>
            <p:nvPr/>
          </p:nvCxnSpPr>
          <p:spPr>
            <a:xfrm>
              <a:off x="859500" y="5171930"/>
              <a:ext cx="221034" cy="642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endCxn id="88" idx="0"/>
            </p:cNvCxnSpPr>
            <p:nvPr/>
          </p:nvCxnSpPr>
          <p:spPr>
            <a:xfrm flipH="1">
              <a:off x="1608178" y="5190783"/>
              <a:ext cx="252116" cy="6232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79" idx="4"/>
              <a:endCxn id="89" idx="0"/>
            </p:cNvCxnSpPr>
            <p:nvPr/>
          </p:nvCxnSpPr>
          <p:spPr>
            <a:xfrm>
              <a:off x="1894500" y="5190783"/>
              <a:ext cx="221034" cy="6232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80" idx="4"/>
              <a:endCxn id="90" idx="0"/>
            </p:cNvCxnSpPr>
            <p:nvPr/>
          </p:nvCxnSpPr>
          <p:spPr>
            <a:xfrm flipH="1">
              <a:off x="2643178" y="5197123"/>
              <a:ext cx="241322" cy="616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80" idx="4"/>
              <a:endCxn id="91" idx="0"/>
            </p:cNvCxnSpPr>
            <p:nvPr/>
          </p:nvCxnSpPr>
          <p:spPr>
            <a:xfrm>
              <a:off x="2884500" y="5197123"/>
              <a:ext cx="266034" cy="6131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81" idx="4"/>
              <a:endCxn id="92" idx="0"/>
            </p:cNvCxnSpPr>
            <p:nvPr/>
          </p:nvCxnSpPr>
          <p:spPr>
            <a:xfrm flipH="1">
              <a:off x="3755822" y="5215976"/>
              <a:ext cx="298678" cy="598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81" idx="4"/>
              <a:endCxn id="93" idx="0"/>
            </p:cNvCxnSpPr>
            <p:nvPr/>
          </p:nvCxnSpPr>
          <p:spPr>
            <a:xfrm>
              <a:off x="4054500" y="5215976"/>
              <a:ext cx="208678" cy="5942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82" idx="4"/>
              <a:endCxn id="94" idx="0"/>
            </p:cNvCxnSpPr>
            <p:nvPr/>
          </p:nvCxnSpPr>
          <p:spPr>
            <a:xfrm flipH="1">
              <a:off x="4770534" y="5211500"/>
              <a:ext cx="273966" cy="5987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82" idx="4"/>
              <a:endCxn id="95" idx="0"/>
            </p:cNvCxnSpPr>
            <p:nvPr/>
          </p:nvCxnSpPr>
          <p:spPr>
            <a:xfrm>
              <a:off x="5044500" y="5211500"/>
              <a:ext cx="266034" cy="6025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83" idx="4"/>
              <a:endCxn id="96" idx="0"/>
            </p:cNvCxnSpPr>
            <p:nvPr/>
          </p:nvCxnSpPr>
          <p:spPr>
            <a:xfrm flipH="1">
              <a:off x="5850534" y="5230353"/>
              <a:ext cx="318966" cy="5836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83" idx="4"/>
              <a:endCxn id="97" idx="0"/>
            </p:cNvCxnSpPr>
            <p:nvPr/>
          </p:nvCxnSpPr>
          <p:spPr>
            <a:xfrm>
              <a:off x="6169500" y="5230353"/>
              <a:ext cx="221034" cy="5836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84" idx="4"/>
              <a:endCxn id="98" idx="0"/>
            </p:cNvCxnSpPr>
            <p:nvPr/>
          </p:nvCxnSpPr>
          <p:spPr>
            <a:xfrm flipH="1">
              <a:off x="6938615" y="5236693"/>
              <a:ext cx="265885" cy="5773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84" idx="4"/>
              <a:endCxn id="99" idx="0"/>
            </p:cNvCxnSpPr>
            <p:nvPr/>
          </p:nvCxnSpPr>
          <p:spPr>
            <a:xfrm>
              <a:off x="7204500" y="5236693"/>
              <a:ext cx="266034" cy="5773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86" idx="4"/>
              <a:endCxn id="100" idx="0"/>
            </p:cNvCxnSpPr>
            <p:nvPr/>
          </p:nvCxnSpPr>
          <p:spPr>
            <a:xfrm flipH="1">
              <a:off x="8010534" y="5225859"/>
              <a:ext cx="228966" cy="5881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86" idx="4"/>
              <a:endCxn id="101" idx="0"/>
            </p:cNvCxnSpPr>
            <p:nvPr/>
          </p:nvCxnSpPr>
          <p:spPr>
            <a:xfrm>
              <a:off x="8239500" y="5225859"/>
              <a:ext cx="298678" cy="5881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6504314" y="4235613"/>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0" name="文本框 129"/>
            <p:cNvSpPr txBox="1"/>
            <p:nvPr/>
          </p:nvSpPr>
          <p:spPr>
            <a:xfrm>
              <a:off x="3017517" y="3078346"/>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1" name="文本框 130"/>
            <p:cNvSpPr txBox="1"/>
            <p:nvPr/>
          </p:nvSpPr>
          <p:spPr>
            <a:xfrm>
              <a:off x="4558501" y="3060495"/>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2" name="文本框 131"/>
            <p:cNvSpPr txBox="1"/>
            <p:nvPr/>
          </p:nvSpPr>
          <p:spPr>
            <a:xfrm>
              <a:off x="5881602" y="3080849"/>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&lt;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3" name="文本框 132"/>
            <p:cNvSpPr txBox="1"/>
            <p:nvPr/>
          </p:nvSpPr>
          <p:spPr>
            <a:xfrm>
              <a:off x="1109702" y="4257954"/>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4" name="文本框 133"/>
            <p:cNvSpPr txBox="1"/>
            <p:nvPr/>
          </p:nvSpPr>
          <p:spPr>
            <a:xfrm>
              <a:off x="1852202" y="4259439"/>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5" name="文本框 134"/>
            <p:cNvSpPr txBox="1"/>
            <p:nvPr/>
          </p:nvSpPr>
          <p:spPr>
            <a:xfrm>
              <a:off x="2334368" y="4235613"/>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&lt;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6" name="文本框 135"/>
            <p:cNvSpPr txBox="1"/>
            <p:nvPr/>
          </p:nvSpPr>
          <p:spPr>
            <a:xfrm>
              <a:off x="4054500" y="4235613"/>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7" name="文本框 136"/>
            <p:cNvSpPr txBox="1"/>
            <p:nvPr/>
          </p:nvSpPr>
          <p:spPr>
            <a:xfrm>
              <a:off x="7158998" y="4280011"/>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8" name="文本框 137"/>
            <p:cNvSpPr txBox="1"/>
            <p:nvPr/>
          </p:nvSpPr>
          <p:spPr>
            <a:xfrm>
              <a:off x="7635251" y="4251943"/>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&lt;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9" name="文本框 138"/>
            <p:cNvSpPr txBox="1"/>
            <p:nvPr/>
          </p:nvSpPr>
          <p:spPr>
            <a:xfrm>
              <a:off x="472627" y="5266015"/>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0" name="文本框 139"/>
            <p:cNvSpPr txBox="1"/>
            <p:nvPr/>
          </p:nvSpPr>
          <p:spPr>
            <a:xfrm>
              <a:off x="927000" y="5273056"/>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1" name="文本框 140"/>
            <p:cNvSpPr txBox="1"/>
            <p:nvPr/>
          </p:nvSpPr>
          <p:spPr>
            <a:xfrm>
              <a:off x="4756557" y="4220952"/>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&lt;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2" name="文本框 141"/>
            <p:cNvSpPr txBox="1"/>
            <p:nvPr/>
          </p:nvSpPr>
          <p:spPr>
            <a:xfrm>
              <a:off x="1528778" y="5226668"/>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3" name="文本框 142"/>
            <p:cNvSpPr txBox="1"/>
            <p:nvPr/>
          </p:nvSpPr>
          <p:spPr>
            <a:xfrm>
              <a:off x="1931479" y="5243648"/>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4" name="文本框 143"/>
            <p:cNvSpPr txBox="1"/>
            <p:nvPr/>
          </p:nvSpPr>
          <p:spPr>
            <a:xfrm>
              <a:off x="2537343" y="5244193"/>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5" name="文本框 144"/>
            <p:cNvSpPr txBox="1"/>
            <p:nvPr/>
          </p:nvSpPr>
          <p:spPr>
            <a:xfrm>
              <a:off x="2938064" y="5251234"/>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6" name="文本框 145"/>
            <p:cNvSpPr txBox="1"/>
            <p:nvPr/>
          </p:nvSpPr>
          <p:spPr>
            <a:xfrm>
              <a:off x="3672000" y="5233890"/>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7" name="文本框 146"/>
            <p:cNvSpPr txBox="1"/>
            <p:nvPr/>
          </p:nvSpPr>
          <p:spPr>
            <a:xfrm>
              <a:off x="4077000" y="5229000"/>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8" name="文本框 147"/>
            <p:cNvSpPr txBox="1"/>
            <p:nvPr/>
          </p:nvSpPr>
          <p:spPr>
            <a:xfrm>
              <a:off x="4688691" y="5268347"/>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9" name="文本框 148"/>
            <p:cNvSpPr txBox="1"/>
            <p:nvPr/>
          </p:nvSpPr>
          <p:spPr>
            <a:xfrm>
              <a:off x="5112000" y="5275388"/>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0" name="文本框 149"/>
            <p:cNvSpPr txBox="1"/>
            <p:nvPr/>
          </p:nvSpPr>
          <p:spPr>
            <a:xfrm>
              <a:off x="5787000" y="5229000"/>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1" name="文本框 150"/>
            <p:cNvSpPr txBox="1"/>
            <p:nvPr/>
          </p:nvSpPr>
          <p:spPr>
            <a:xfrm>
              <a:off x="6223064" y="5245980"/>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2" name="文本框 151"/>
            <p:cNvSpPr txBox="1"/>
            <p:nvPr/>
          </p:nvSpPr>
          <p:spPr>
            <a:xfrm>
              <a:off x="6853064" y="5246525"/>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3" name="文本框 152"/>
            <p:cNvSpPr txBox="1"/>
            <p:nvPr/>
          </p:nvSpPr>
          <p:spPr>
            <a:xfrm>
              <a:off x="7258064" y="5253566"/>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4" name="文本框 153"/>
            <p:cNvSpPr txBox="1"/>
            <p:nvPr/>
          </p:nvSpPr>
          <p:spPr>
            <a:xfrm>
              <a:off x="7888064" y="5236222"/>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5" name="文本框 154"/>
            <p:cNvSpPr txBox="1"/>
            <p:nvPr/>
          </p:nvSpPr>
          <p:spPr>
            <a:xfrm>
              <a:off x="8293064" y="5231332"/>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up)">
                                      <p:cBhvr>
                                        <p:cTn id="7" dur="500"/>
                                        <p:tgtEl>
                                          <p:spTgt spid="7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2E7EE5-0778-42CB-AEAA-E3258A6BD5BC}"/>
              </a:ext>
            </a:extLst>
          </p:cNvPr>
          <p:cNvSpPr/>
          <p:nvPr/>
        </p:nvSpPr>
        <p:spPr>
          <a:xfrm>
            <a:off x="395288" y="404813"/>
            <a:ext cx="8353425" cy="6462712"/>
          </a:xfrm>
          <a:prstGeom prst="rect">
            <a:avLst/>
          </a:prstGeom>
        </p:spPr>
        <p:txBody>
          <a:bodyPr>
            <a:spAutoFit/>
          </a:bodyPr>
          <a:lstStyle/>
          <a:p>
            <a:pPr>
              <a:defRPr/>
            </a:pPr>
            <a:r>
              <a:rPr lang="en-US" altLang="zh-CN" sz="1800" b="1" dirty="0">
                <a:latin typeface="+mn-lt"/>
              </a:rPr>
              <a:t>void </a:t>
            </a:r>
            <a:r>
              <a:rPr lang="en-US" altLang="zh-CN" sz="1800" b="1" dirty="0" err="1">
                <a:latin typeface="+mn-lt"/>
              </a:rPr>
              <a:t>EightCoins</a:t>
            </a:r>
            <a:r>
              <a:rPr lang="en-US" altLang="zh-CN" sz="1800" b="1" dirty="0">
                <a:latin typeface="+mn-lt"/>
              </a:rPr>
              <a:t>( )  </a:t>
            </a:r>
            <a:r>
              <a:rPr lang="en-US" altLang="zh-CN" sz="1800" b="1" dirty="0">
                <a:solidFill>
                  <a:schemeClr val="accent2"/>
                </a:solidFill>
                <a:latin typeface="+mn-lt"/>
              </a:rPr>
              <a:t>//</a:t>
            </a:r>
            <a:r>
              <a:rPr lang="zh-CN" altLang="en-US" sz="1800" b="1" dirty="0">
                <a:solidFill>
                  <a:schemeClr val="accent2"/>
                </a:solidFill>
                <a:latin typeface="+mn-lt"/>
              </a:rPr>
              <a:t>输入</a:t>
            </a:r>
            <a:r>
              <a:rPr lang="en-US" altLang="zh-CN" sz="1800" b="1" dirty="0">
                <a:solidFill>
                  <a:schemeClr val="accent2"/>
                </a:solidFill>
                <a:latin typeface="+mn-lt"/>
              </a:rPr>
              <a:t>8</a:t>
            </a:r>
            <a:r>
              <a:rPr lang="zh-CN" altLang="en-US" sz="1800" b="1" dirty="0">
                <a:solidFill>
                  <a:schemeClr val="accent2"/>
                </a:solidFill>
                <a:latin typeface="+mn-lt"/>
              </a:rPr>
              <a:t>枚硬币的重量，经过三次比较，找出其中的伪币</a:t>
            </a:r>
          </a:p>
          <a:p>
            <a:pPr>
              <a:defRPr/>
            </a:pPr>
            <a:r>
              <a:rPr lang="en-US" altLang="zh-CN" sz="1800" b="1" dirty="0">
                <a:latin typeface="+mn-lt"/>
              </a:rPr>
              <a:t>{</a:t>
            </a:r>
          </a:p>
          <a:p>
            <a:pPr>
              <a:defRPr/>
            </a:pPr>
            <a:r>
              <a:rPr lang="en-US" altLang="zh-CN" sz="1800" b="1" dirty="0">
                <a:latin typeface="+mn-lt"/>
              </a:rPr>
              <a:t>   </a:t>
            </a:r>
            <a:r>
              <a:rPr lang="en-US" altLang="zh-CN" sz="1800" b="1" dirty="0" err="1">
                <a:latin typeface="+mn-lt"/>
              </a:rPr>
              <a:t>int</a:t>
            </a:r>
            <a:r>
              <a:rPr lang="en-US" altLang="zh-CN" sz="1800" b="1" dirty="0">
                <a:latin typeface="+mn-lt"/>
              </a:rPr>
              <a:t> </a:t>
            </a:r>
            <a:r>
              <a:rPr lang="en-US" altLang="zh-CN" sz="1800" b="1" dirty="0" err="1">
                <a:latin typeface="+mn-lt"/>
              </a:rPr>
              <a:t>a,b,c,d,e,f,g,h</a:t>
            </a:r>
            <a:r>
              <a:rPr lang="en-US" altLang="zh-CN" sz="1800" b="1" dirty="0">
                <a:latin typeface="+mn-lt"/>
              </a:rPr>
              <a:t>;</a:t>
            </a:r>
          </a:p>
          <a:p>
            <a:pPr>
              <a:defRPr/>
            </a:pPr>
            <a:r>
              <a:rPr lang="en-US" altLang="zh-CN" sz="1800" b="1" dirty="0">
                <a:latin typeface="+mn-lt"/>
              </a:rPr>
              <a:t>   </a:t>
            </a:r>
            <a:r>
              <a:rPr lang="en-US" altLang="zh-CN" sz="1800" b="1" dirty="0" err="1">
                <a:latin typeface="+mn-lt"/>
              </a:rPr>
              <a:t>cin</a:t>
            </a:r>
            <a:r>
              <a:rPr lang="en-US" altLang="zh-CN" sz="1800" b="1" dirty="0">
                <a:latin typeface="+mn-lt"/>
              </a:rPr>
              <a:t>&gt;&gt;a&gt;&gt;b&gt;&gt;c&gt;&gt;d&gt;&gt;e&gt;&gt;f&gt;&gt;g&gt;&gt;h;</a:t>
            </a:r>
          </a:p>
          <a:p>
            <a:pPr>
              <a:defRPr/>
            </a:pPr>
            <a:r>
              <a:rPr lang="en-US" altLang="zh-CN" sz="1800" b="1" dirty="0">
                <a:latin typeface="+mn-lt"/>
              </a:rPr>
              <a:t>   switch(Compare(</a:t>
            </a:r>
            <a:r>
              <a:rPr lang="en-US" altLang="zh-CN" sz="1800" b="1" dirty="0" err="1">
                <a:latin typeface="+mn-lt"/>
              </a:rPr>
              <a:t>a+b+c,d+e+f</a:t>
            </a:r>
            <a:r>
              <a:rPr lang="en-US" altLang="zh-CN" sz="1800" b="1" dirty="0">
                <a:latin typeface="+mn-lt"/>
              </a:rPr>
              <a:t>)){</a:t>
            </a:r>
          </a:p>
          <a:p>
            <a:pPr>
              <a:defRPr/>
            </a:pPr>
            <a:r>
              <a:rPr lang="en-US" altLang="zh-CN" sz="1800" b="1" dirty="0">
                <a:latin typeface="+mn-lt"/>
              </a:rPr>
              <a:t>     case '=':if(g&gt;h)Comp(</a:t>
            </a:r>
            <a:r>
              <a:rPr lang="en-US" altLang="zh-CN" sz="1800" b="1" dirty="0" err="1">
                <a:latin typeface="+mn-lt"/>
              </a:rPr>
              <a:t>g,h,a</a:t>
            </a:r>
            <a:r>
              <a:rPr lang="en-US" altLang="zh-CN" sz="1800" b="1" dirty="0">
                <a:latin typeface="+mn-lt"/>
              </a:rPr>
              <a:t>);</a:t>
            </a:r>
          </a:p>
          <a:p>
            <a:pPr>
              <a:defRPr/>
            </a:pPr>
            <a:r>
              <a:rPr lang="en-US" altLang="zh-CN" sz="1800" b="1" dirty="0">
                <a:latin typeface="+mn-lt"/>
              </a:rPr>
              <a:t>                   else Comp(</a:t>
            </a:r>
            <a:r>
              <a:rPr lang="en-US" altLang="zh-CN" sz="1800" b="1" dirty="0" err="1">
                <a:latin typeface="+mn-lt"/>
              </a:rPr>
              <a:t>h,g,a</a:t>
            </a:r>
            <a:r>
              <a:rPr lang="en-US" altLang="zh-CN" sz="1800" b="1" dirty="0">
                <a:latin typeface="+mn-lt"/>
              </a:rPr>
              <a:t>);</a:t>
            </a:r>
          </a:p>
          <a:p>
            <a:pPr>
              <a:defRPr/>
            </a:pPr>
            <a:r>
              <a:rPr lang="en-US" altLang="zh-CN" sz="1800" b="1" dirty="0">
                <a:latin typeface="+mn-lt"/>
              </a:rPr>
              <a:t>                   break;</a:t>
            </a:r>
          </a:p>
          <a:p>
            <a:pPr>
              <a:defRPr/>
            </a:pPr>
            <a:r>
              <a:rPr lang="en-US" altLang="zh-CN" sz="1800" b="1" dirty="0">
                <a:latin typeface="+mn-lt"/>
              </a:rPr>
              <a:t>     case '&gt;':switch(Compare(</a:t>
            </a:r>
            <a:r>
              <a:rPr lang="en-US" altLang="zh-CN" sz="1800" b="1" dirty="0" err="1">
                <a:latin typeface="+mn-lt"/>
              </a:rPr>
              <a:t>a+d,b+e</a:t>
            </a:r>
            <a:r>
              <a:rPr lang="en-US" altLang="zh-CN" sz="1800" b="1" dirty="0">
                <a:latin typeface="+mn-lt"/>
              </a:rPr>
              <a:t>)){</a:t>
            </a:r>
          </a:p>
          <a:p>
            <a:pPr>
              <a:defRPr/>
            </a:pPr>
            <a:r>
              <a:rPr lang="en-US" altLang="zh-CN" sz="1800" b="1" dirty="0">
                <a:latin typeface="+mn-lt"/>
              </a:rPr>
              <a:t>                       case '=':Comp(</a:t>
            </a:r>
            <a:r>
              <a:rPr lang="en-US" altLang="zh-CN" sz="1800" b="1" dirty="0" err="1">
                <a:latin typeface="+mn-lt"/>
              </a:rPr>
              <a:t>c,f,a</a:t>
            </a:r>
            <a:r>
              <a:rPr lang="en-US" altLang="zh-CN" sz="1800" b="1" dirty="0">
                <a:latin typeface="+mn-lt"/>
              </a:rPr>
              <a:t>);break;</a:t>
            </a:r>
          </a:p>
          <a:p>
            <a:pPr>
              <a:defRPr/>
            </a:pPr>
            <a:r>
              <a:rPr lang="en-US" altLang="zh-CN" sz="1800" b="1" dirty="0">
                <a:latin typeface="+mn-lt"/>
              </a:rPr>
              <a:t>                       case '&gt;':Comp(</a:t>
            </a:r>
            <a:r>
              <a:rPr lang="en-US" altLang="zh-CN" sz="1800" b="1" dirty="0" err="1">
                <a:latin typeface="+mn-lt"/>
              </a:rPr>
              <a:t>a,e,b</a:t>
            </a:r>
            <a:r>
              <a:rPr lang="en-US" altLang="zh-CN" sz="1800" b="1" dirty="0">
                <a:latin typeface="+mn-lt"/>
              </a:rPr>
              <a:t>);break;</a:t>
            </a:r>
          </a:p>
          <a:p>
            <a:pPr>
              <a:defRPr/>
            </a:pPr>
            <a:r>
              <a:rPr lang="en-US" altLang="zh-CN" sz="1800" b="1" dirty="0">
                <a:latin typeface="+mn-lt"/>
              </a:rPr>
              <a:t>                       case '&lt;':Comp(</a:t>
            </a:r>
            <a:r>
              <a:rPr lang="en-US" altLang="zh-CN" sz="1800" b="1" dirty="0" err="1">
                <a:latin typeface="+mn-lt"/>
              </a:rPr>
              <a:t>b,d,a</a:t>
            </a:r>
            <a:r>
              <a:rPr lang="en-US" altLang="zh-CN" sz="1800" b="1" dirty="0">
                <a:latin typeface="+mn-lt"/>
              </a:rPr>
              <a:t>);break;</a:t>
            </a:r>
          </a:p>
          <a:p>
            <a:pPr>
              <a:defRPr/>
            </a:pPr>
            <a:r>
              <a:rPr lang="en-US" altLang="zh-CN" sz="1800" b="1" dirty="0">
                <a:latin typeface="+mn-lt"/>
              </a:rPr>
              <a:t>                   }</a:t>
            </a:r>
          </a:p>
          <a:p>
            <a:pPr>
              <a:defRPr/>
            </a:pPr>
            <a:r>
              <a:rPr lang="en-US" altLang="zh-CN" sz="1800" b="1" dirty="0">
                <a:latin typeface="+mn-lt"/>
              </a:rPr>
              <a:t>                  break;</a:t>
            </a:r>
          </a:p>
          <a:p>
            <a:pPr>
              <a:defRPr/>
            </a:pPr>
            <a:r>
              <a:rPr lang="en-US" altLang="zh-CN" sz="1800" b="1" dirty="0">
                <a:latin typeface="+mn-lt"/>
              </a:rPr>
              <a:t>     case '&lt;':switch(Compare(</a:t>
            </a:r>
            <a:r>
              <a:rPr lang="en-US" altLang="zh-CN" sz="1800" b="1" dirty="0" err="1">
                <a:latin typeface="+mn-lt"/>
              </a:rPr>
              <a:t>a+d,b+e</a:t>
            </a:r>
            <a:r>
              <a:rPr lang="en-US" altLang="zh-CN" sz="1800" b="1" dirty="0">
                <a:latin typeface="+mn-lt"/>
              </a:rPr>
              <a:t>)){</a:t>
            </a:r>
          </a:p>
          <a:p>
            <a:pPr>
              <a:defRPr/>
            </a:pPr>
            <a:r>
              <a:rPr lang="en-US" altLang="zh-CN" sz="1800" b="1" dirty="0">
                <a:latin typeface="+mn-lt"/>
              </a:rPr>
              <a:t>                       case '=':Comp(</a:t>
            </a:r>
            <a:r>
              <a:rPr lang="en-US" altLang="zh-CN" sz="1800" b="1" dirty="0" err="1">
                <a:latin typeface="+mn-lt"/>
              </a:rPr>
              <a:t>f,c,a</a:t>
            </a:r>
            <a:r>
              <a:rPr lang="en-US" altLang="zh-CN" sz="1800" b="1" dirty="0">
                <a:latin typeface="+mn-lt"/>
              </a:rPr>
              <a:t>);break;</a:t>
            </a:r>
          </a:p>
          <a:p>
            <a:pPr>
              <a:defRPr/>
            </a:pPr>
            <a:r>
              <a:rPr lang="en-US" altLang="zh-CN" sz="1800" b="1" dirty="0">
                <a:latin typeface="+mn-lt"/>
              </a:rPr>
              <a:t>                       case '&gt;':Comp(</a:t>
            </a:r>
            <a:r>
              <a:rPr lang="en-US" altLang="zh-CN" sz="1800" b="1" dirty="0" err="1">
                <a:latin typeface="+mn-lt"/>
              </a:rPr>
              <a:t>d,b,a</a:t>
            </a:r>
            <a:r>
              <a:rPr lang="en-US" altLang="zh-CN" sz="1800" b="1" dirty="0">
                <a:latin typeface="+mn-lt"/>
              </a:rPr>
              <a:t>);break;</a:t>
            </a:r>
          </a:p>
          <a:p>
            <a:pPr>
              <a:defRPr/>
            </a:pPr>
            <a:r>
              <a:rPr lang="en-US" altLang="zh-CN" sz="1800" b="1" dirty="0">
                <a:latin typeface="+mn-lt"/>
              </a:rPr>
              <a:t>                       case '&lt;':Comp(</a:t>
            </a:r>
            <a:r>
              <a:rPr lang="en-US" altLang="zh-CN" sz="1800" b="1" dirty="0" err="1">
                <a:latin typeface="+mn-lt"/>
              </a:rPr>
              <a:t>e,a,b</a:t>
            </a:r>
            <a:r>
              <a:rPr lang="en-US" altLang="zh-CN" sz="1800" b="1" dirty="0">
                <a:latin typeface="+mn-lt"/>
              </a:rPr>
              <a:t>);break;</a:t>
            </a:r>
          </a:p>
          <a:p>
            <a:pPr>
              <a:defRPr/>
            </a:pPr>
            <a:r>
              <a:rPr lang="en-US" altLang="zh-CN" sz="1800" b="1" dirty="0">
                <a:latin typeface="+mn-lt"/>
              </a:rPr>
              <a:t>                   }</a:t>
            </a:r>
          </a:p>
          <a:p>
            <a:pPr>
              <a:defRPr/>
            </a:pPr>
            <a:r>
              <a:rPr lang="en-US" altLang="zh-CN" sz="1800" b="1" dirty="0">
                <a:latin typeface="+mn-lt"/>
              </a:rPr>
              <a:t>                   break;</a:t>
            </a:r>
          </a:p>
          <a:p>
            <a:pPr>
              <a:defRPr/>
            </a:pPr>
            <a:r>
              <a:rPr lang="en-US" altLang="zh-CN" sz="1800" b="1" dirty="0">
                <a:latin typeface="+mn-lt"/>
              </a:rPr>
              <a:t>     }</a:t>
            </a:r>
          </a:p>
          <a:p>
            <a:pPr>
              <a:defRPr/>
            </a:pPr>
            <a:r>
              <a:rPr lang="en-US" altLang="zh-CN" sz="1800" b="1" dirty="0">
                <a:latin typeface="+mn-lt"/>
              </a:rPr>
              <a:t>}//</a:t>
            </a:r>
            <a:r>
              <a:rPr lang="en-US" altLang="zh-CN" sz="1800" b="1" dirty="0" err="1">
                <a:latin typeface="+mn-lt"/>
              </a:rPr>
              <a:t>EightCoins</a:t>
            </a:r>
            <a:endParaRPr lang="en-US" altLang="zh-CN" sz="1800" b="1" dirty="0">
              <a:latin typeface="+mn-lt"/>
            </a:endParaRPr>
          </a:p>
          <a:p>
            <a:pPr>
              <a:defRPr/>
            </a:pPr>
            <a:endParaRPr lang="en-US" altLang="zh-CN" sz="1800" b="1" dirty="0">
              <a:latin typeface="+mn-lt"/>
            </a:endParaRPr>
          </a:p>
        </p:txBody>
      </p:sp>
      <p:sp>
        <p:nvSpPr>
          <p:cNvPr id="3" name="矩形 2">
            <a:extLst>
              <a:ext uri="{FF2B5EF4-FFF2-40B4-BE49-F238E27FC236}">
                <a16:creationId xmlns:a16="http://schemas.microsoft.com/office/drawing/2014/main" id="{43A2EAC0-8A7D-4674-9804-6ABF02AD1EAB}"/>
              </a:ext>
            </a:extLst>
          </p:cNvPr>
          <p:cNvSpPr/>
          <p:nvPr/>
        </p:nvSpPr>
        <p:spPr>
          <a:xfrm>
            <a:off x="5651500" y="981075"/>
            <a:ext cx="2881313" cy="2862263"/>
          </a:xfrm>
          <a:prstGeom prst="rect">
            <a:avLst/>
          </a:prstGeom>
          <a:ln>
            <a:solidFill>
              <a:schemeClr val="accent1">
                <a:lumMod val="75000"/>
              </a:schemeClr>
            </a:solidFill>
          </a:ln>
        </p:spPr>
        <p:txBody>
          <a:bodyPr>
            <a:spAutoFit/>
          </a:bodyPr>
          <a:lstStyle/>
          <a:p>
            <a:pPr>
              <a:defRPr/>
            </a:pPr>
            <a:r>
              <a:rPr lang="en-US" altLang="zh-CN" sz="1800" b="1" dirty="0">
                <a:latin typeface="+mn-lt"/>
              </a:rPr>
              <a:t>char </a:t>
            </a:r>
            <a:r>
              <a:rPr lang="en-US" altLang="zh-CN" sz="1800" b="1" dirty="0" err="1">
                <a:latin typeface="+mn-lt"/>
              </a:rPr>
              <a:t>Comppare</a:t>
            </a:r>
            <a:r>
              <a:rPr lang="en-US" altLang="zh-CN" sz="1800" b="1" dirty="0">
                <a:latin typeface="+mn-lt"/>
              </a:rPr>
              <a:t>(</a:t>
            </a:r>
            <a:r>
              <a:rPr lang="en-US" altLang="zh-CN" sz="1800" b="1" dirty="0" err="1">
                <a:latin typeface="+mn-lt"/>
              </a:rPr>
              <a:t>int</a:t>
            </a:r>
            <a:r>
              <a:rPr lang="en-US" altLang="zh-CN" sz="1800" b="1" dirty="0">
                <a:latin typeface="+mn-lt"/>
              </a:rPr>
              <a:t> </a:t>
            </a:r>
            <a:r>
              <a:rPr lang="en-US" altLang="zh-CN" sz="1800" b="1" dirty="0" err="1">
                <a:latin typeface="+mn-lt"/>
              </a:rPr>
              <a:t>a,int</a:t>
            </a:r>
            <a:r>
              <a:rPr lang="en-US" altLang="zh-CN" sz="1800" b="1" dirty="0">
                <a:latin typeface="+mn-lt"/>
              </a:rPr>
              <a:t> b)</a:t>
            </a:r>
          </a:p>
          <a:p>
            <a:pPr>
              <a:defRPr/>
            </a:pPr>
            <a:r>
              <a:rPr lang="en-US" altLang="zh-CN" sz="1800" b="1" dirty="0">
                <a:latin typeface="+mn-lt"/>
              </a:rPr>
              <a:t>  //</a:t>
            </a:r>
            <a:r>
              <a:rPr lang="zh-CN" altLang="en-US" sz="1800" b="1" dirty="0">
                <a:latin typeface="+mn-lt"/>
              </a:rPr>
              <a:t>比较两组硬币的轻重</a:t>
            </a:r>
          </a:p>
          <a:p>
            <a:pPr>
              <a:defRPr/>
            </a:pPr>
            <a:r>
              <a:rPr lang="en-US" altLang="zh-CN" sz="1800" b="1" dirty="0">
                <a:latin typeface="+mn-lt"/>
              </a:rPr>
              <a:t>{</a:t>
            </a:r>
          </a:p>
          <a:p>
            <a:pPr>
              <a:defRPr/>
            </a:pPr>
            <a:r>
              <a:rPr lang="en-US" altLang="zh-CN" sz="1800" b="1" dirty="0">
                <a:latin typeface="+mn-lt"/>
              </a:rPr>
              <a:t>      if(a&lt;b) </a:t>
            </a:r>
          </a:p>
          <a:p>
            <a:pPr>
              <a:defRPr/>
            </a:pPr>
            <a:r>
              <a:rPr lang="en-US" altLang="zh-CN" sz="1800" b="1" dirty="0">
                <a:latin typeface="+mn-lt"/>
              </a:rPr>
              <a:t>          return('&lt;');</a:t>
            </a:r>
          </a:p>
          <a:p>
            <a:pPr>
              <a:defRPr/>
            </a:pPr>
            <a:r>
              <a:rPr lang="en-US" altLang="zh-CN" sz="1800" b="1" dirty="0">
                <a:latin typeface="+mn-lt"/>
              </a:rPr>
              <a:t>      else if(a==b)</a:t>
            </a:r>
          </a:p>
          <a:p>
            <a:pPr>
              <a:defRPr/>
            </a:pPr>
            <a:r>
              <a:rPr lang="en-US" altLang="zh-CN" sz="1800" b="1" dirty="0">
                <a:latin typeface="+mn-lt"/>
              </a:rPr>
              <a:t>          return('=');</a:t>
            </a:r>
          </a:p>
          <a:p>
            <a:pPr>
              <a:defRPr/>
            </a:pPr>
            <a:r>
              <a:rPr lang="en-US" altLang="zh-CN" sz="1800" b="1" dirty="0">
                <a:latin typeface="+mn-lt"/>
              </a:rPr>
              <a:t>       else </a:t>
            </a:r>
          </a:p>
          <a:p>
            <a:pPr>
              <a:defRPr/>
            </a:pPr>
            <a:r>
              <a:rPr lang="en-US" altLang="zh-CN" sz="1800" b="1" dirty="0">
                <a:latin typeface="+mn-lt"/>
              </a:rPr>
              <a:t>          return('&gt;');</a:t>
            </a:r>
          </a:p>
          <a:p>
            <a:pPr>
              <a:defRPr/>
            </a:pPr>
            <a:r>
              <a:rPr lang="en-US" altLang="zh-CN" sz="1800" b="1" dirty="0">
                <a:latin typeface="+mn-lt"/>
              </a:rPr>
              <a:t>}//Compare</a:t>
            </a:r>
          </a:p>
        </p:txBody>
      </p:sp>
      <p:sp>
        <p:nvSpPr>
          <p:cNvPr id="4" name="矩形 3">
            <a:extLst>
              <a:ext uri="{FF2B5EF4-FFF2-40B4-BE49-F238E27FC236}">
                <a16:creationId xmlns:a16="http://schemas.microsoft.com/office/drawing/2014/main" id="{752C0644-10C1-4064-A9D2-0E8B9DFEB9BC}"/>
              </a:ext>
            </a:extLst>
          </p:cNvPr>
          <p:cNvSpPr/>
          <p:nvPr/>
        </p:nvSpPr>
        <p:spPr>
          <a:xfrm>
            <a:off x="5621338" y="4005263"/>
            <a:ext cx="2911475" cy="2308225"/>
          </a:xfrm>
          <a:prstGeom prst="rect">
            <a:avLst/>
          </a:prstGeom>
          <a:ln>
            <a:solidFill>
              <a:schemeClr val="accent1">
                <a:lumMod val="75000"/>
              </a:schemeClr>
            </a:solidFill>
          </a:ln>
        </p:spPr>
        <p:txBody>
          <a:bodyPr>
            <a:spAutoFit/>
          </a:bodyPr>
          <a:lstStyle/>
          <a:p>
            <a:pPr>
              <a:defRPr/>
            </a:pPr>
            <a:r>
              <a:rPr lang="en-US" altLang="zh-CN" sz="1800" b="1" dirty="0">
                <a:latin typeface="+mn-lt"/>
              </a:rPr>
              <a:t>void Comp(</a:t>
            </a:r>
            <a:r>
              <a:rPr lang="en-US" altLang="zh-CN" sz="1800" b="1" dirty="0" err="1">
                <a:latin typeface="+mn-lt"/>
              </a:rPr>
              <a:t>int</a:t>
            </a:r>
            <a:r>
              <a:rPr lang="en-US" altLang="zh-CN" sz="1800" b="1" dirty="0">
                <a:latin typeface="+mn-lt"/>
              </a:rPr>
              <a:t> </a:t>
            </a:r>
            <a:r>
              <a:rPr lang="en-US" altLang="zh-CN" sz="1800" b="1" dirty="0" err="1">
                <a:latin typeface="+mn-lt"/>
              </a:rPr>
              <a:t>x,int</a:t>
            </a:r>
            <a:r>
              <a:rPr lang="en-US" altLang="zh-CN" sz="1800" b="1" dirty="0">
                <a:latin typeface="+mn-lt"/>
              </a:rPr>
              <a:t> </a:t>
            </a:r>
            <a:r>
              <a:rPr lang="en-US" altLang="zh-CN" sz="1800" b="1" dirty="0" err="1">
                <a:latin typeface="+mn-lt"/>
              </a:rPr>
              <a:t>y,int</a:t>
            </a:r>
            <a:r>
              <a:rPr lang="en-US" altLang="zh-CN" sz="1800" b="1" dirty="0">
                <a:latin typeface="+mn-lt"/>
              </a:rPr>
              <a:t> z)</a:t>
            </a:r>
          </a:p>
          <a:p>
            <a:pPr>
              <a:defRPr/>
            </a:pPr>
            <a:r>
              <a:rPr lang="en-US" altLang="zh-CN" sz="1800" b="1" dirty="0">
                <a:latin typeface="+mn-lt"/>
              </a:rPr>
              <a:t> //</a:t>
            </a:r>
            <a:r>
              <a:rPr lang="zh-CN" altLang="en-US" sz="1800" b="1" dirty="0">
                <a:latin typeface="+mn-lt"/>
              </a:rPr>
              <a:t>将</a:t>
            </a:r>
            <a:r>
              <a:rPr lang="en-US" altLang="zh-CN" sz="1800" b="1" dirty="0">
                <a:latin typeface="+mn-lt"/>
              </a:rPr>
              <a:t>x</a:t>
            </a:r>
            <a:r>
              <a:rPr lang="zh-CN" altLang="en-US" sz="1800" b="1" dirty="0">
                <a:latin typeface="+mn-lt"/>
              </a:rPr>
              <a:t>与标准硬币</a:t>
            </a:r>
            <a:r>
              <a:rPr lang="en-US" altLang="zh-CN" sz="1800" b="1" dirty="0">
                <a:latin typeface="+mn-lt"/>
              </a:rPr>
              <a:t>z</a:t>
            </a:r>
            <a:r>
              <a:rPr lang="zh-CN" altLang="en-US" sz="1800" b="1" dirty="0">
                <a:latin typeface="+mn-lt"/>
              </a:rPr>
              <a:t>进行比较</a:t>
            </a:r>
          </a:p>
          <a:p>
            <a:pPr>
              <a:defRPr/>
            </a:pPr>
            <a:r>
              <a:rPr lang="en-US" altLang="zh-CN" sz="1800" b="1" dirty="0">
                <a:latin typeface="+mn-lt"/>
              </a:rPr>
              <a:t>{</a:t>
            </a:r>
          </a:p>
          <a:p>
            <a:pPr>
              <a:defRPr/>
            </a:pPr>
            <a:r>
              <a:rPr lang="en-US" altLang="zh-CN" sz="1800" b="1" dirty="0">
                <a:latin typeface="+mn-lt"/>
              </a:rPr>
              <a:t>   if(x&gt;z) </a:t>
            </a:r>
          </a:p>
          <a:p>
            <a:pPr>
              <a:defRPr/>
            </a:pPr>
            <a:r>
              <a:rPr lang="en-US" altLang="zh-CN" sz="1800" b="1" dirty="0">
                <a:latin typeface="+mn-lt"/>
              </a:rPr>
              <a:t>         </a:t>
            </a:r>
            <a:r>
              <a:rPr lang="en-US" altLang="zh-CN" sz="1800" b="1" dirty="0" err="1">
                <a:latin typeface="+mn-lt"/>
              </a:rPr>
              <a:t>cout</a:t>
            </a:r>
            <a:r>
              <a:rPr lang="en-US" altLang="zh-CN" sz="1800" b="1" dirty="0">
                <a:latin typeface="+mn-lt"/>
              </a:rPr>
              <a:t> &lt;&lt; x&lt;&lt;"Heavy!";</a:t>
            </a:r>
          </a:p>
          <a:p>
            <a:pPr>
              <a:defRPr/>
            </a:pPr>
            <a:r>
              <a:rPr lang="en-US" altLang="zh-CN" sz="1800" b="1" dirty="0">
                <a:latin typeface="+mn-lt"/>
              </a:rPr>
              <a:t>   else</a:t>
            </a:r>
          </a:p>
          <a:p>
            <a:pPr>
              <a:defRPr/>
            </a:pPr>
            <a:r>
              <a:rPr lang="en-US" altLang="zh-CN" sz="1800" b="1" dirty="0">
                <a:latin typeface="+mn-lt"/>
              </a:rPr>
              <a:t>          </a:t>
            </a:r>
            <a:r>
              <a:rPr lang="en-US" altLang="zh-CN" sz="1800" b="1" dirty="0" err="1">
                <a:latin typeface="+mn-lt"/>
              </a:rPr>
              <a:t>cout</a:t>
            </a:r>
            <a:r>
              <a:rPr lang="en-US" altLang="zh-CN" sz="1800" b="1" dirty="0">
                <a:latin typeface="+mn-lt"/>
              </a:rPr>
              <a:t> &lt;&lt;y&lt;&lt;"Light!";</a:t>
            </a:r>
          </a:p>
          <a:p>
            <a:pPr>
              <a:defRPr/>
            </a:pPr>
            <a:r>
              <a:rPr lang="en-US" altLang="zh-CN" sz="1800" b="1" dirty="0">
                <a:latin typeface="+mn-lt"/>
              </a:rPr>
              <a:t>}//Comp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210123"/>
            <a:ext cx="7776864" cy="4437753"/>
          </a:xfrm>
          <a:prstGeom prst="rect">
            <a:avLst/>
          </a:prstGeom>
        </p:spPr>
        <p:txBody>
          <a:bodyPr wrap="square">
            <a:spAutoFit/>
          </a:bodyPr>
          <a:lstStyle/>
          <a:p>
            <a:pPr>
              <a:lnSpc>
                <a:spcPct val="150000"/>
              </a:lnSpc>
            </a:pPr>
            <a:r>
              <a:rPr lang="zh-CN" altLang="en-US" b="1" dirty="0">
                <a:latin typeface="+mn-ea"/>
                <a:ea typeface="+mn-ea"/>
                <a:cs typeface="Times New Roman" panose="02020603050405020304" pitchFamily="18" charset="0"/>
              </a:rPr>
              <a:t>判定树的特点：</a:t>
            </a: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一个判定树是一个算法的描述；</a:t>
            </a: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每个内部结点对应一个部分解；</a:t>
            </a: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每个叶子（外部结点）对应一个解；</a:t>
            </a: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每个内部结点连接与一个获得新信息的测试；</a:t>
            </a: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从每个结点出发的分支标记着不同的测试结果；</a:t>
            </a: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一个求解过程对应于从根到叶的一条路；</a:t>
            </a: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一个判定树是所有可能的解的集合。</a:t>
            </a:r>
          </a:p>
        </p:txBody>
      </p:sp>
    </p:spTree>
    <p:extLst>
      <p:ext uri="{BB962C8B-B14F-4D97-AF65-F5344CB8AC3E}">
        <p14:creationId xmlns:p14="http://schemas.microsoft.com/office/powerpoint/2010/main" val="2572260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263A72-B400-4DCA-9059-237115F032A1}"/>
              </a:ext>
            </a:extLst>
          </p:cNvPr>
          <p:cNvSpPr/>
          <p:nvPr/>
        </p:nvSpPr>
        <p:spPr>
          <a:xfrm>
            <a:off x="315913" y="765175"/>
            <a:ext cx="8497887" cy="5632450"/>
          </a:xfrm>
          <a:prstGeom prst="rect">
            <a:avLst/>
          </a:prstGeom>
        </p:spPr>
        <p:txBody>
          <a:bodyPr>
            <a:spAutoFit/>
          </a:bodyPr>
          <a:lstStyle/>
          <a:p>
            <a:pPr marL="457200" indent="-457200" algn="just" eaLnBrk="1" hangingPunct="1">
              <a:buClr>
                <a:schemeClr val="accent6"/>
              </a:buClr>
              <a:buFont typeface="Wingdings" panose="05000000000000000000" pitchFamily="2" charset="2"/>
              <a:buChar char="n"/>
              <a:defRPr/>
            </a:pPr>
            <a:r>
              <a:rPr lang="zh-CN" altLang="zh-CN" sz="2000" b="1" dirty="0"/>
              <a:t>说有六个球四个质量一样的普通球和两个一轻一重的球轻球和重球质量和等于两个普通球质量 现在给你一架天平让你称三次找出轻球和重球</a:t>
            </a:r>
            <a:r>
              <a:rPr lang="zh-CN" altLang="en-US" sz="2000" b="1" dirty="0"/>
              <a:t>；</a:t>
            </a:r>
            <a:endParaRPr lang="zh-CN" altLang="zh-CN" sz="2000" b="1" dirty="0"/>
          </a:p>
          <a:p>
            <a:pPr marL="342900" indent="-342900" algn="just" eaLnBrk="1" hangingPunct="1">
              <a:buClr>
                <a:schemeClr val="accent6"/>
              </a:buClr>
              <a:buFont typeface="Wingdings" panose="05000000000000000000" pitchFamily="2" charset="2"/>
              <a:buChar char="n"/>
              <a:defRPr/>
            </a:pPr>
            <a:endParaRPr lang="zh-CN" altLang="zh-CN" sz="2000" b="1" dirty="0"/>
          </a:p>
          <a:p>
            <a:pPr marL="457200" indent="-457200" algn="just" eaLnBrk="1" hangingPunct="1">
              <a:buClr>
                <a:schemeClr val="accent6"/>
              </a:buClr>
              <a:buFont typeface="Wingdings" panose="05000000000000000000" pitchFamily="2" charset="2"/>
              <a:buChar char="n"/>
              <a:defRPr/>
            </a:pPr>
            <a:r>
              <a:rPr lang="en-US" altLang="zh-CN" sz="2000" b="1" dirty="0"/>
              <a:t>12</a:t>
            </a:r>
            <a:r>
              <a:rPr lang="zh-CN" altLang="zh-CN" sz="2000" b="1" dirty="0"/>
              <a:t>个球中有</a:t>
            </a:r>
            <a:r>
              <a:rPr lang="en-US" altLang="zh-CN" sz="2000" b="1" dirty="0"/>
              <a:t>1</a:t>
            </a:r>
            <a:r>
              <a:rPr lang="zh-CN" altLang="zh-CN" sz="2000" b="1" dirty="0"/>
              <a:t>个次品，在一个没有砝码的天枰上，只称</a:t>
            </a:r>
            <a:r>
              <a:rPr lang="en-US" altLang="zh-CN" sz="2000" b="1" dirty="0"/>
              <a:t>3</a:t>
            </a:r>
            <a:r>
              <a:rPr lang="zh-CN" altLang="zh-CN" sz="2000" b="1" dirty="0"/>
              <a:t>次，找出该球，并判断该球比其它球轻还是重</a:t>
            </a:r>
            <a:r>
              <a:rPr lang="zh-CN" altLang="en-US" sz="2000" b="1" dirty="0"/>
              <a:t>；</a:t>
            </a:r>
            <a:endParaRPr lang="zh-CN" altLang="zh-CN" sz="2000" b="1" dirty="0"/>
          </a:p>
          <a:p>
            <a:pPr marL="342900" indent="-342900" algn="just" eaLnBrk="1" hangingPunct="1">
              <a:buClr>
                <a:schemeClr val="accent6"/>
              </a:buClr>
              <a:buFont typeface="Wingdings" panose="05000000000000000000" pitchFamily="2" charset="2"/>
              <a:buChar char="n"/>
              <a:defRPr/>
            </a:pPr>
            <a:endParaRPr lang="zh-CN" altLang="zh-CN" sz="2000" b="1" dirty="0"/>
          </a:p>
          <a:p>
            <a:pPr marL="457200" indent="-457200" algn="just" eaLnBrk="1" hangingPunct="1">
              <a:buClr>
                <a:schemeClr val="accent6"/>
              </a:buClr>
              <a:buFont typeface="Wingdings" panose="05000000000000000000" pitchFamily="2" charset="2"/>
              <a:buChar char="n"/>
              <a:defRPr/>
            </a:pPr>
            <a:r>
              <a:rPr lang="zh-CN" altLang="zh-CN" sz="2000" b="1" dirty="0"/>
              <a:t>有</a:t>
            </a:r>
            <a:r>
              <a:rPr lang="en-US" altLang="zh-CN" sz="2000" b="1" dirty="0"/>
              <a:t>4</a:t>
            </a:r>
            <a:r>
              <a:rPr lang="zh-CN" altLang="zh-CN" sz="2000" b="1" dirty="0"/>
              <a:t>堆外表上一样的球，每堆</a:t>
            </a:r>
            <a:r>
              <a:rPr lang="en-US" altLang="zh-CN" sz="2000" b="1" dirty="0"/>
              <a:t>4</a:t>
            </a:r>
            <a:r>
              <a:rPr lang="zh-CN" altLang="zh-CN" sz="2000" b="1" dirty="0"/>
              <a:t>个。已知其中三堆是正品、一堆是次品，正品球每个重</a:t>
            </a:r>
            <a:r>
              <a:rPr lang="en-US" altLang="zh-CN" sz="2000" b="1" dirty="0"/>
              <a:t>10</a:t>
            </a:r>
            <a:r>
              <a:rPr lang="zh-CN" altLang="zh-CN" sz="2000" b="1" dirty="0"/>
              <a:t>克，次品球每个重</a:t>
            </a:r>
            <a:r>
              <a:rPr lang="en-US" altLang="zh-CN" sz="2000" b="1" dirty="0"/>
              <a:t>11</a:t>
            </a:r>
            <a:r>
              <a:rPr lang="zh-CN" altLang="zh-CN" sz="2000" b="1" dirty="0"/>
              <a:t>克，请你用天平只称一次，把是次品的那堆找出来</a:t>
            </a:r>
            <a:r>
              <a:rPr lang="zh-CN" altLang="en-US" sz="2000" b="1" dirty="0"/>
              <a:t>；</a:t>
            </a:r>
            <a:endParaRPr lang="zh-CN" altLang="zh-CN" sz="2000" b="1" dirty="0"/>
          </a:p>
          <a:p>
            <a:pPr marL="342900" indent="-342900" algn="just" eaLnBrk="1" hangingPunct="1">
              <a:buClr>
                <a:schemeClr val="accent6"/>
              </a:buClr>
              <a:buFont typeface="Wingdings" panose="05000000000000000000" pitchFamily="2" charset="2"/>
              <a:buChar char="n"/>
              <a:defRPr/>
            </a:pPr>
            <a:endParaRPr lang="zh-CN" altLang="zh-CN" sz="2000" b="1" dirty="0"/>
          </a:p>
          <a:p>
            <a:pPr marL="457200" indent="-457200" algn="just" eaLnBrk="1" hangingPunct="1">
              <a:buClr>
                <a:schemeClr val="accent6"/>
              </a:buClr>
              <a:buFont typeface="Wingdings" panose="05000000000000000000" pitchFamily="2" charset="2"/>
              <a:buChar char="n"/>
              <a:defRPr/>
            </a:pPr>
            <a:r>
              <a:rPr lang="zh-CN" altLang="zh-CN" sz="2000" b="1" dirty="0"/>
              <a:t>有</a:t>
            </a:r>
            <a:r>
              <a:rPr lang="en-US" altLang="zh-CN" sz="2000" b="1" dirty="0"/>
              <a:t>27</a:t>
            </a:r>
            <a:r>
              <a:rPr lang="zh-CN" altLang="zh-CN" sz="2000" b="1" dirty="0"/>
              <a:t>个外表上一样的球，其中只有一个是次品，重量比正品轻，请你用天平只称三次（不用砝码），把次品球找出来</a:t>
            </a:r>
            <a:r>
              <a:rPr lang="zh-CN" altLang="en-US" sz="2000" b="1" dirty="0"/>
              <a:t>；</a:t>
            </a:r>
            <a:endParaRPr lang="zh-CN" altLang="zh-CN" sz="2000" b="1" dirty="0"/>
          </a:p>
          <a:p>
            <a:pPr marL="342900" indent="-342900" algn="just" eaLnBrk="1" hangingPunct="1">
              <a:buClr>
                <a:schemeClr val="accent6"/>
              </a:buClr>
              <a:buFont typeface="Wingdings" panose="05000000000000000000" pitchFamily="2" charset="2"/>
              <a:buChar char="n"/>
              <a:defRPr/>
            </a:pPr>
            <a:endParaRPr lang="zh-CN" altLang="zh-CN" sz="2000" b="1" dirty="0"/>
          </a:p>
          <a:p>
            <a:pPr marL="457200" indent="-457200" algn="just" eaLnBrk="1" hangingPunct="1">
              <a:buClr>
                <a:schemeClr val="accent6"/>
              </a:buClr>
              <a:buFont typeface="Wingdings" panose="05000000000000000000" pitchFamily="2" charset="2"/>
              <a:buChar char="n"/>
              <a:defRPr/>
            </a:pPr>
            <a:r>
              <a:rPr lang="zh-CN" altLang="zh-CN" sz="2000" b="1" dirty="0"/>
              <a:t>现有一架无码天平和</a:t>
            </a:r>
            <a:r>
              <a:rPr lang="en-US" altLang="zh-CN" sz="2000" b="1" dirty="0"/>
              <a:t>m</a:t>
            </a:r>
            <a:r>
              <a:rPr lang="zh-CN" altLang="zh-CN" sz="2000" b="1" dirty="0"/>
              <a:t>个球，这</a:t>
            </a:r>
            <a:r>
              <a:rPr lang="en-US" altLang="zh-CN" sz="2000" b="1" dirty="0"/>
              <a:t>m</a:t>
            </a:r>
            <a:r>
              <a:rPr lang="zh-CN" altLang="zh-CN" sz="2000" b="1" dirty="0"/>
              <a:t>个球中有</a:t>
            </a:r>
            <a:r>
              <a:rPr lang="en-US" altLang="zh-CN" sz="2000" b="1" dirty="0"/>
              <a:t>m-1</a:t>
            </a:r>
            <a:r>
              <a:rPr lang="zh-CN" altLang="zh-CN" sz="2000" b="1" dirty="0"/>
              <a:t>个标准球和一个坏球，坏球或比标准球重，或比标准球轻。规定只准使用</a:t>
            </a:r>
            <a:r>
              <a:rPr lang="en-US" altLang="zh-CN" sz="2000" b="1" dirty="0"/>
              <a:t>n</a:t>
            </a:r>
            <a:r>
              <a:rPr lang="zh-CN" altLang="zh-CN" sz="2000" b="1" dirty="0"/>
              <a:t>次天平。 求证：（</a:t>
            </a:r>
            <a:r>
              <a:rPr lang="en-US" altLang="zh-CN" sz="2000" b="1" dirty="0"/>
              <a:t>1</a:t>
            </a:r>
            <a:r>
              <a:rPr lang="zh-CN" altLang="zh-CN" sz="2000" b="1" dirty="0"/>
              <a:t>）</a:t>
            </a:r>
            <a:r>
              <a:rPr lang="en-US" altLang="zh-CN" sz="2000" b="1" dirty="0"/>
              <a:t>m=1/2</a:t>
            </a:r>
            <a:r>
              <a:rPr lang="zh-CN" altLang="zh-CN" sz="2000" b="1" dirty="0"/>
              <a:t>（</a:t>
            </a:r>
            <a:r>
              <a:rPr lang="en-US" altLang="zh-CN" sz="2000" b="1" dirty="0"/>
              <a:t>3^n-3</a:t>
            </a:r>
            <a:r>
              <a:rPr lang="zh-CN" altLang="zh-CN" sz="2000" b="1" dirty="0"/>
              <a:t>）时，必可找到坏球且知其轻重。 （</a:t>
            </a:r>
            <a:r>
              <a:rPr lang="en-US" altLang="zh-CN" sz="2000" b="1" dirty="0"/>
              <a:t>2</a:t>
            </a:r>
            <a:r>
              <a:rPr lang="zh-CN" altLang="zh-CN" sz="2000" b="1" dirty="0"/>
              <a:t>）</a:t>
            </a:r>
            <a:r>
              <a:rPr lang="en-US" altLang="zh-CN" sz="2000" b="1" dirty="0"/>
              <a:t>m=1/2</a:t>
            </a:r>
            <a:r>
              <a:rPr lang="zh-CN" altLang="zh-CN" sz="2000" b="1" dirty="0"/>
              <a:t>（</a:t>
            </a:r>
            <a:r>
              <a:rPr lang="en-US" altLang="zh-CN" sz="2000" b="1" dirty="0"/>
              <a:t>3^n-1</a:t>
            </a:r>
            <a:r>
              <a:rPr lang="zh-CN" altLang="zh-CN" sz="2000" b="1" dirty="0"/>
              <a:t>）时，必可找到坏球但未必知其轻重。</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a:extLst>
              <a:ext uri="{FF2B5EF4-FFF2-40B4-BE49-F238E27FC236}">
                <a16:creationId xmlns:a16="http://schemas.microsoft.com/office/drawing/2014/main" id="{571FAF5F-61E8-424A-BBDC-4442D3022278}"/>
              </a:ext>
            </a:extLst>
          </p:cNvPr>
          <p:cNvSpPr txBox="1">
            <a:spLocks noChangeArrowheads="1"/>
          </p:cNvSpPr>
          <p:nvPr/>
        </p:nvSpPr>
        <p:spPr bwMode="auto">
          <a:xfrm>
            <a:off x="455362" y="745257"/>
            <a:ext cx="645026"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600" b="1" dirty="0">
                <a:solidFill>
                  <a:srgbClr val="C00000"/>
                </a:solidFill>
              </a:rPr>
              <a:t>树</a:t>
            </a:r>
          </a:p>
        </p:txBody>
      </p:sp>
      <p:grpSp>
        <p:nvGrpSpPr>
          <p:cNvPr id="81923" name="Group 3">
            <a:extLst>
              <a:ext uri="{FF2B5EF4-FFF2-40B4-BE49-F238E27FC236}">
                <a16:creationId xmlns:a16="http://schemas.microsoft.com/office/drawing/2014/main" id="{AFCE1141-0314-4A4C-9DF5-5146F0980809}"/>
              </a:ext>
            </a:extLst>
          </p:cNvPr>
          <p:cNvGrpSpPr>
            <a:grpSpLocks/>
          </p:cNvGrpSpPr>
          <p:nvPr/>
        </p:nvGrpSpPr>
        <p:grpSpPr bwMode="auto">
          <a:xfrm>
            <a:off x="5092700" y="2426419"/>
            <a:ext cx="1997075" cy="1552575"/>
            <a:chOff x="3600" y="1344"/>
            <a:chExt cx="1258" cy="978"/>
          </a:xfrm>
        </p:grpSpPr>
        <p:grpSp>
          <p:nvGrpSpPr>
            <p:cNvPr id="140334" name="Group 4">
              <a:extLst>
                <a:ext uri="{FF2B5EF4-FFF2-40B4-BE49-F238E27FC236}">
                  <a16:creationId xmlns:a16="http://schemas.microsoft.com/office/drawing/2014/main" id="{9B766CCB-D9B7-4AE0-A7E2-31E36D2AC624}"/>
                </a:ext>
              </a:extLst>
            </p:cNvPr>
            <p:cNvGrpSpPr>
              <a:grpSpLocks/>
            </p:cNvGrpSpPr>
            <p:nvPr/>
          </p:nvGrpSpPr>
          <p:grpSpPr bwMode="auto">
            <a:xfrm>
              <a:off x="3832" y="1344"/>
              <a:ext cx="1026" cy="978"/>
              <a:chOff x="4320" y="1488"/>
              <a:chExt cx="1026" cy="978"/>
            </a:xfrm>
          </p:grpSpPr>
          <p:sp>
            <p:nvSpPr>
              <p:cNvPr id="140336" name="Text Box 5">
                <a:extLst>
                  <a:ext uri="{FF2B5EF4-FFF2-40B4-BE49-F238E27FC236}">
                    <a16:creationId xmlns:a16="http://schemas.microsoft.com/office/drawing/2014/main" id="{F0DF9EB2-638F-4F9D-9B00-BB594F6EA600}"/>
                  </a:ext>
                </a:extLst>
              </p:cNvPr>
              <p:cNvSpPr txBox="1">
                <a:spLocks noChangeArrowheads="1"/>
              </p:cNvSpPr>
              <p:nvPr/>
            </p:nvSpPr>
            <p:spPr bwMode="auto">
              <a:xfrm>
                <a:off x="4368" y="1488"/>
                <a:ext cx="97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先根顺序</a:t>
                </a:r>
              </a:p>
              <a:p>
                <a:pPr eaLnBrk="1" hangingPunct="1"/>
                <a:r>
                  <a:rPr lang="zh-CN" altLang="en-US" b="1" dirty="0"/>
                  <a:t>中根顺序</a:t>
                </a:r>
              </a:p>
              <a:p>
                <a:pPr eaLnBrk="1" hangingPunct="1"/>
                <a:r>
                  <a:rPr lang="zh-CN" altLang="en-US" b="1" dirty="0"/>
                  <a:t>后根顺序</a:t>
                </a:r>
              </a:p>
              <a:p>
                <a:pPr eaLnBrk="1" hangingPunct="1"/>
                <a:r>
                  <a:rPr lang="zh-CN" altLang="en-US" b="1" dirty="0"/>
                  <a:t>层序遍历*</a:t>
                </a:r>
              </a:p>
            </p:txBody>
          </p:sp>
          <p:sp>
            <p:nvSpPr>
              <p:cNvPr id="140337" name="AutoShape 6">
                <a:extLst>
                  <a:ext uri="{FF2B5EF4-FFF2-40B4-BE49-F238E27FC236}">
                    <a16:creationId xmlns:a16="http://schemas.microsoft.com/office/drawing/2014/main" id="{A23B674C-4759-4601-92D2-415F399A6C95}"/>
                  </a:ext>
                </a:extLst>
              </p:cNvPr>
              <p:cNvSpPr>
                <a:spLocks/>
              </p:cNvSpPr>
              <p:nvPr/>
            </p:nvSpPr>
            <p:spPr bwMode="auto">
              <a:xfrm>
                <a:off x="4320" y="1680"/>
                <a:ext cx="48" cy="624"/>
              </a:xfrm>
              <a:prstGeom prst="leftBrace">
                <a:avLst>
                  <a:gd name="adj1" fmla="val 1083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35" name="Line 7">
              <a:extLst>
                <a:ext uri="{FF2B5EF4-FFF2-40B4-BE49-F238E27FC236}">
                  <a16:creationId xmlns:a16="http://schemas.microsoft.com/office/drawing/2014/main" id="{EE673D59-7905-4522-92BE-038BC009CF6A}"/>
                </a:ext>
              </a:extLst>
            </p:cNvPr>
            <p:cNvSpPr>
              <a:spLocks noChangeShapeType="1"/>
            </p:cNvSpPr>
            <p:nvPr/>
          </p:nvSpPr>
          <p:spPr bwMode="auto">
            <a:xfrm flipV="1">
              <a:off x="3600" y="1858"/>
              <a:ext cx="192" cy="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81928" name="Group 8">
            <a:extLst>
              <a:ext uri="{FF2B5EF4-FFF2-40B4-BE49-F238E27FC236}">
                <a16:creationId xmlns:a16="http://schemas.microsoft.com/office/drawing/2014/main" id="{E16F84FF-2EFE-441C-BFB1-B70241DDF70C}"/>
              </a:ext>
            </a:extLst>
          </p:cNvPr>
          <p:cNvGrpSpPr>
            <a:grpSpLocks/>
          </p:cNvGrpSpPr>
          <p:nvPr/>
        </p:nvGrpSpPr>
        <p:grpSpPr bwMode="auto">
          <a:xfrm>
            <a:off x="4191000" y="4407619"/>
            <a:ext cx="3279775" cy="1187450"/>
            <a:chOff x="3456" y="2784"/>
            <a:chExt cx="2066" cy="748"/>
          </a:xfrm>
        </p:grpSpPr>
        <p:sp>
          <p:nvSpPr>
            <p:cNvPr id="140331" name="Text Box 9">
              <a:extLst>
                <a:ext uri="{FF2B5EF4-FFF2-40B4-BE49-F238E27FC236}">
                  <a16:creationId xmlns:a16="http://schemas.microsoft.com/office/drawing/2014/main" id="{C0A384EA-66C7-4E07-A2B1-E2379CD7C221}"/>
                </a:ext>
              </a:extLst>
            </p:cNvPr>
            <p:cNvSpPr txBox="1">
              <a:spLocks noChangeArrowheads="1"/>
            </p:cNvSpPr>
            <p:nvPr/>
          </p:nvSpPr>
          <p:spPr bwMode="auto">
            <a:xfrm>
              <a:off x="3744" y="2784"/>
              <a:ext cx="177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双亲表示法</a:t>
              </a:r>
              <a:r>
                <a:rPr lang="en-US" altLang="zh-CN" b="1"/>
                <a:t>(</a:t>
              </a:r>
              <a:r>
                <a:rPr lang="zh-CN" altLang="en-US" b="1"/>
                <a:t>数组</a:t>
              </a:r>
              <a:r>
                <a:rPr lang="en-US" altLang="zh-CN" b="1"/>
                <a:t>)</a:t>
              </a:r>
            </a:p>
            <a:p>
              <a:pPr eaLnBrk="1" hangingPunct="1"/>
              <a:r>
                <a:rPr lang="zh-CN" altLang="en-US" b="1"/>
                <a:t>孩子表示法</a:t>
              </a:r>
              <a:r>
                <a:rPr lang="en-US" altLang="zh-CN" b="1"/>
                <a:t>(</a:t>
              </a:r>
              <a:r>
                <a:rPr lang="zh-CN" altLang="en-US" b="1" u="sng"/>
                <a:t>邻接表</a:t>
              </a:r>
              <a:r>
                <a:rPr lang="en-US" altLang="zh-CN" b="1"/>
                <a:t>)</a:t>
              </a:r>
            </a:p>
            <a:p>
              <a:pPr eaLnBrk="1" hangingPunct="1"/>
              <a:r>
                <a:rPr lang="zh-CN" altLang="en-US" b="1"/>
                <a:t>左右链表示</a:t>
              </a:r>
              <a:r>
                <a:rPr lang="en-US" altLang="zh-CN" b="1"/>
                <a:t>(</a:t>
              </a:r>
              <a:r>
                <a:rPr lang="zh-CN" altLang="en-US" b="1"/>
                <a:t>二叉树</a:t>
              </a:r>
              <a:r>
                <a:rPr lang="en-US" altLang="zh-CN" b="1"/>
                <a:t>)</a:t>
              </a:r>
            </a:p>
          </p:txBody>
        </p:sp>
        <p:sp>
          <p:nvSpPr>
            <p:cNvPr id="140332" name="AutoShape 10">
              <a:extLst>
                <a:ext uri="{FF2B5EF4-FFF2-40B4-BE49-F238E27FC236}">
                  <a16:creationId xmlns:a16="http://schemas.microsoft.com/office/drawing/2014/main" id="{0602BAB4-3A9E-47C7-AB0E-AA9FB6633DAC}"/>
                </a:ext>
              </a:extLst>
            </p:cNvPr>
            <p:cNvSpPr>
              <a:spLocks/>
            </p:cNvSpPr>
            <p:nvPr/>
          </p:nvSpPr>
          <p:spPr bwMode="auto">
            <a:xfrm>
              <a:off x="3696" y="2904"/>
              <a:ext cx="48" cy="520"/>
            </a:xfrm>
            <a:prstGeom prst="leftBrace">
              <a:avLst>
                <a:gd name="adj1" fmla="val 9027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40333" name="Line 11">
              <a:extLst>
                <a:ext uri="{FF2B5EF4-FFF2-40B4-BE49-F238E27FC236}">
                  <a16:creationId xmlns:a16="http://schemas.microsoft.com/office/drawing/2014/main" id="{1EA5BA21-2F21-4863-8D22-4E1CDB15AC31}"/>
                </a:ext>
              </a:extLst>
            </p:cNvPr>
            <p:cNvSpPr>
              <a:spLocks noChangeShapeType="1"/>
            </p:cNvSpPr>
            <p:nvPr/>
          </p:nvSpPr>
          <p:spPr bwMode="auto">
            <a:xfrm>
              <a:off x="3456" y="3168"/>
              <a:ext cx="19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81932" name="Group 12">
            <a:extLst>
              <a:ext uri="{FF2B5EF4-FFF2-40B4-BE49-F238E27FC236}">
                <a16:creationId xmlns:a16="http://schemas.microsoft.com/office/drawing/2014/main" id="{812BD081-0113-4DC2-B052-DF05B76BC3CA}"/>
              </a:ext>
            </a:extLst>
          </p:cNvPr>
          <p:cNvGrpSpPr>
            <a:grpSpLocks/>
          </p:cNvGrpSpPr>
          <p:nvPr/>
        </p:nvGrpSpPr>
        <p:grpSpPr bwMode="auto">
          <a:xfrm>
            <a:off x="1600200" y="673819"/>
            <a:ext cx="3195638" cy="822325"/>
            <a:chOff x="1008" y="432"/>
            <a:chExt cx="2013" cy="518"/>
          </a:xfrm>
        </p:grpSpPr>
        <p:grpSp>
          <p:nvGrpSpPr>
            <p:cNvPr id="140326" name="Group 13">
              <a:extLst>
                <a:ext uri="{FF2B5EF4-FFF2-40B4-BE49-F238E27FC236}">
                  <a16:creationId xmlns:a16="http://schemas.microsoft.com/office/drawing/2014/main" id="{5B90A9FF-0C12-4CE9-8583-17E3B7CB8B52}"/>
                </a:ext>
              </a:extLst>
            </p:cNvPr>
            <p:cNvGrpSpPr>
              <a:grpSpLocks/>
            </p:cNvGrpSpPr>
            <p:nvPr/>
          </p:nvGrpSpPr>
          <p:grpSpPr bwMode="auto">
            <a:xfrm>
              <a:off x="1104" y="432"/>
              <a:ext cx="1917" cy="518"/>
              <a:chOff x="1077" y="480"/>
              <a:chExt cx="1917" cy="518"/>
            </a:xfrm>
          </p:grpSpPr>
          <p:sp>
            <p:nvSpPr>
              <p:cNvPr id="140328" name="Text Box 14">
                <a:extLst>
                  <a:ext uri="{FF2B5EF4-FFF2-40B4-BE49-F238E27FC236}">
                    <a16:creationId xmlns:a16="http://schemas.microsoft.com/office/drawing/2014/main" id="{9547B216-D95D-4758-A69D-7C235EBA5E3B}"/>
                  </a:ext>
                </a:extLst>
              </p:cNvPr>
              <p:cNvSpPr txBox="1">
                <a:spLocks noChangeArrowheads="1"/>
              </p:cNvSpPr>
              <p:nvPr/>
            </p:nvSpPr>
            <p:spPr bwMode="auto">
              <a:xfrm>
                <a:off x="1077" y="592"/>
                <a:ext cx="10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00CC"/>
                    </a:solidFill>
                  </a:rPr>
                  <a:t>树的</a:t>
                </a:r>
                <a:r>
                  <a:rPr lang="en-US" altLang="zh-CN" sz="2800" b="1">
                    <a:solidFill>
                      <a:srgbClr val="0000CC"/>
                    </a:solidFill>
                  </a:rPr>
                  <a:t>ADT</a:t>
                </a:r>
              </a:p>
            </p:txBody>
          </p:sp>
          <p:sp>
            <p:nvSpPr>
              <p:cNvPr id="140329" name="Text Box 15">
                <a:extLst>
                  <a:ext uri="{FF2B5EF4-FFF2-40B4-BE49-F238E27FC236}">
                    <a16:creationId xmlns:a16="http://schemas.microsoft.com/office/drawing/2014/main" id="{DA3367AC-61E0-4E46-BEF7-CDD5B11A1230}"/>
                  </a:ext>
                </a:extLst>
              </p:cNvPr>
              <p:cNvSpPr txBox="1">
                <a:spLocks noChangeArrowheads="1"/>
              </p:cNvSpPr>
              <p:nvPr/>
            </p:nvSpPr>
            <p:spPr bwMode="auto">
              <a:xfrm>
                <a:off x="2112" y="480"/>
                <a:ext cx="8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逻辑结构</a:t>
                </a:r>
              </a:p>
              <a:p>
                <a:pPr algn="ctr" eaLnBrk="1" hangingPunct="1"/>
                <a:r>
                  <a:rPr lang="zh-CN" altLang="en-US" b="1"/>
                  <a:t>存储结构</a:t>
                </a:r>
              </a:p>
            </p:txBody>
          </p:sp>
          <p:sp>
            <p:nvSpPr>
              <p:cNvPr id="140330" name="AutoShape 16">
                <a:extLst>
                  <a:ext uri="{FF2B5EF4-FFF2-40B4-BE49-F238E27FC236}">
                    <a16:creationId xmlns:a16="http://schemas.microsoft.com/office/drawing/2014/main" id="{211EE749-E4FE-474C-8A81-C819A518D34F}"/>
                  </a:ext>
                </a:extLst>
              </p:cNvPr>
              <p:cNvSpPr>
                <a:spLocks/>
              </p:cNvSpPr>
              <p:nvPr/>
            </p:nvSpPr>
            <p:spPr bwMode="auto">
              <a:xfrm>
                <a:off x="2104" y="632"/>
                <a:ext cx="48" cy="24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27" name="Oval 17">
              <a:extLst>
                <a:ext uri="{FF2B5EF4-FFF2-40B4-BE49-F238E27FC236}">
                  <a16:creationId xmlns:a16="http://schemas.microsoft.com/office/drawing/2014/main" id="{A77215E7-9112-4683-9FF0-B8F57C138102}"/>
                </a:ext>
              </a:extLst>
            </p:cNvPr>
            <p:cNvSpPr>
              <a:spLocks noChangeArrowheads="1"/>
            </p:cNvSpPr>
            <p:nvPr/>
          </p:nvSpPr>
          <p:spPr bwMode="auto">
            <a:xfrm>
              <a:off x="1008" y="67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81938" name="Group 18">
            <a:extLst>
              <a:ext uri="{FF2B5EF4-FFF2-40B4-BE49-F238E27FC236}">
                <a16:creationId xmlns:a16="http://schemas.microsoft.com/office/drawing/2014/main" id="{1B3B0C51-ECFD-4BB9-9F91-FDCC2BDD35F0}"/>
              </a:ext>
            </a:extLst>
          </p:cNvPr>
          <p:cNvGrpSpPr>
            <a:grpSpLocks/>
          </p:cNvGrpSpPr>
          <p:nvPr/>
        </p:nvGrpSpPr>
        <p:grpSpPr bwMode="auto">
          <a:xfrm>
            <a:off x="1600200" y="4725119"/>
            <a:ext cx="2466975" cy="519113"/>
            <a:chOff x="1008" y="3312"/>
            <a:chExt cx="1554" cy="327"/>
          </a:xfrm>
        </p:grpSpPr>
        <p:sp>
          <p:nvSpPr>
            <p:cNvPr id="140324" name="Text Box 19">
              <a:extLst>
                <a:ext uri="{FF2B5EF4-FFF2-40B4-BE49-F238E27FC236}">
                  <a16:creationId xmlns:a16="http://schemas.microsoft.com/office/drawing/2014/main" id="{18EF3308-0978-4774-AA1C-D4D361A836C3}"/>
                </a:ext>
              </a:extLst>
            </p:cNvPr>
            <p:cNvSpPr txBox="1">
              <a:spLocks noChangeArrowheads="1"/>
            </p:cNvSpPr>
            <p:nvPr/>
          </p:nvSpPr>
          <p:spPr bwMode="auto">
            <a:xfrm>
              <a:off x="1104" y="3312"/>
              <a:ext cx="14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00CC"/>
                  </a:solidFill>
                </a:rPr>
                <a:t>树的存储结构</a:t>
              </a:r>
            </a:p>
          </p:txBody>
        </p:sp>
        <p:sp>
          <p:nvSpPr>
            <p:cNvPr id="140325" name="Oval 20">
              <a:extLst>
                <a:ext uri="{FF2B5EF4-FFF2-40B4-BE49-F238E27FC236}">
                  <a16:creationId xmlns:a16="http://schemas.microsoft.com/office/drawing/2014/main" id="{A4A44E60-50E7-484F-8199-5B9077A8F566}"/>
                </a:ext>
              </a:extLst>
            </p:cNvPr>
            <p:cNvSpPr>
              <a:spLocks noChangeArrowheads="1"/>
            </p:cNvSpPr>
            <p:nvPr/>
          </p:nvSpPr>
          <p:spPr bwMode="auto">
            <a:xfrm>
              <a:off x="1008" y="344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81941" name="Group 21">
            <a:extLst>
              <a:ext uri="{FF2B5EF4-FFF2-40B4-BE49-F238E27FC236}">
                <a16:creationId xmlns:a16="http://schemas.microsoft.com/office/drawing/2014/main" id="{4003A2E6-2F61-48CB-BF2D-D645B72DD411}"/>
              </a:ext>
            </a:extLst>
          </p:cNvPr>
          <p:cNvGrpSpPr>
            <a:grpSpLocks/>
          </p:cNvGrpSpPr>
          <p:nvPr/>
        </p:nvGrpSpPr>
        <p:grpSpPr bwMode="auto">
          <a:xfrm>
            <a:off x="6934200" y="2604219"/>
            <a:ext cx="1447800" cy="822325"/>
            <a:chOff x="4128" y="1440"/>
            <a:chExt cx="912" cy="518"/>
          </a:xfrm>
        </p:grpSpPr>
        <p:grpSp>
          <p:nvGrpSpPr>
            <p:cNvPr id="140320" name="Group 22">
              <a:extLst>
                <a:ext uri="{FF2B5EF4-FFF2-40B4-BE49-F238E27FC236}">
                  <a16:creationId xmlns:a16="http://schemas.microsoft.com/office/drawing/2014/main" id="{A521684A-83B6-4D04-85F2-A06461929C6A}"/>
                </a:ext>
              </a:extLst>
            </p:cNvPr>
            <p:cNvGrpSpPr>
              <a:grpSpLocks/>
            </p:cNvGrpSpPr>
            <p:nvPr/>
          </p:nvGrpSpPr>
          <p:grpSpPr bwMode="auto">
            <a:xfrm>
              <a:off x="4240" y="1440"/>
              <a:ext cx="800" cy="518"/>
              <a:chOff x="5056" y="1488"/>
              <a:chExt cx="800" cy="518"/>
            </a:xfrm>
          </p:grpSpPr>
          <p:sp>
            <p:nvSpPr>
              <p:cNvPr id="140322" name="Text Box 23">
                <a:extLst>
                  <a:ext uri="{FF2B5EF4-FFF2-40B4-BE49-F238E27FC236}">
                    <a16:creationId xmlns:a16="http://schemas.microsoft.com/office/drawing/2014/main" id="{52CE6153-DEC0-419D-87EA-E78F68C889EE}"/>
                  </a:ext>
                </a:extLst>
              </p:cNvPr>
              <p:cNvSpPr txBox="1">
                <a:spLocks noChangeArrowheads="1"/>
              </p:cNvSpPr>
              <p:nvPr/>
            </p:nvSpPr>
            <p:spPr bwMode="auto">
              <a:xfrm>
                <a:off x="5070" y="1488"/>
                <a:ext cx="78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递归</a:t>
                </a:r>
              </a:p>
              <a:p>
                <a:pPr eaLnBrk="1" hangingPunct="1"/>
                <a:r>
                  <a:rPr lang="zh-CN" altLang="en-US" b="1"/>
                  <a:t>非递归*</a:t>
                </a:r>
              </a:p>
            </p:txBody>
          </p:sp>
          <p:sp>
            <p:nvSpPr>
              <p:cNvPr id="140323" name="AutoShape 24">
                <a:extLst>
                  <a:ext uri="{FF2B5EF4-FFF2-40B4-BE49-F238E27FC236}">
                    <a16:creationId xmlns:a16="http://schemas.microsoft.com/office/drawing/2014/main" id="{835000BA-7679-40ED-9D45-646FC6022749}"/>
                  </a:ext>
                </a:extLst>
              </p:cNvPr>
              <p:cNvSpPr>
                <a:spLocks/>
              </p:cNvSpPr>
              <p:nvPr/>
            </p:nvSpPr>
            <p:spPr bwMode="auto">
              <a:xfrm>
                <a:off x="5056" y="1640"/>
                <a:ext cx="48" cy="24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21" name="Oval 25">
              <a:extLst>
                <a:ext uri="{FF2B5EF4-FFF2-40B4-BE49-F238E27FC236}">
                  <a16:creationId xmlns:a16="http://schemas.microsoft.com/office/drawing/2014/main" id="{9B9D3BEC-6255-42E3-8A8E-8A541E293998}"/>
                </a:ext>
              </a:extLst>
            </p:cNvPr>
            <p:cNvSpPr>
              <a:spLocks noChangeArrowheads="1"/>
            </p:cNvSpPr>
            <p:nvPr/>
          </p:nvSpPr>
          <p:spPr bwMode="auto">
            <a:xfrm>
              <a:off x="4128" y="166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81946" name="Group 26">
            <a:extLst>
              <a:ext uri="{FF2B5EF4-FFF2-40B4-BE49-F238E27FC236}">
                <a16:creationId xmlns:a16="http://schemas.microsoft.com/office/drawing/2014/main" id="{AE52AB26-6D9C-4ABC-B37E-E41A90D096AF}"/>
              </a:ext>
            </a:extLst>
          </p:cNvPr>
          <p:cNvGrpSpPr>
            <a:grpSpLocks/>
          </p:cNvGrpSpPr>
          <p:nvPr/>
        </p:nvGrpSpPr>
        <p:grpSpPr bwMode="auto">
          <a:xfrm>
            <a:off x="1600200" y="5703019"/>
            <a:ext cx="3276600" cy="822325"/>
            <a:chOff x="1008" y="3418"/>
            <a:chExt cx="2064" cy="518"/>
          </a:xfrm>
        </p:grpSpPr>
        <p:sp>
          <p:nvSpPr>
            <p:cNvPr id="140313" name="Oval 27">
              <a:extLst>
                <a:ext uri="{FF2B5EF4-FFF2-40B4-BE49-F238E27FC236}">
                  <a16:creationId xmlns:a16="http://schemas.microsoft.com/office/drawing/2014/main" id="{C95E87CD-0624-406B-ABD7-7CE9F519982B}"/>
                </a:ext>
              </a:extLst>
            </p:cNvPr>
            <p:cNvSpPr>
              <a:spLocks noChangeArrowheads="1"/>
            </p:cNvSpPr>
            <p:nvPr/>
          </p:nvSpPr>
          <p:spPr bwMode="auto">
            <a:xfrm>
              <a:off x="1008" y="364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40314" name="Text Box 28">
              <a:extLst>
                <a:ext uri="{FF2B5EF4-FFF2-40B4-BE49-F238E27FC236}">
                  <a16:creationId xmlns:a16="http://schemas.microsoft.com/office/drawing/2014/main" id="{3CCEBCDC-7FFC-4EDF-9AB3-1D328EABEFE9}"/>
                </a:ext>
              </a:extLst>
            </p:cNvPr>
            <p:cNvSpPr txBox="1">
              <a:spLocks noChangeArrowheads="1"/>
            </p:cNvSpPr>
            <p:nvPr/>
          </p:nvSpPr>
          <p:spPr bwMode="auto">
            <a:xfrm>
              <a:off x="1102" y="3511"/>
              <a:ext cx="10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00CC"/>
                  </a:solidFill>
                </a:rPr>
                <a:t>树的应用</a:t>
              </a:r>
            </a:p>
          </p:txBody>
        </p:sp>
        <p:grpSp>
          <p:nvGrpSpPr>
            <p:cNvPr id="140315" name="Group 29">
              <a:extLst>
                <a:ext uri="{FF2B5EF4-FFF2-40B4-BE49-F238E27FC236}">
                  <a16:creationId xmlns:a16="http://schemas.microsoft.com/office/drawing/2014/main" id="{3E1FA358-1A60-47E0-A35B-2201D0BB0E2A}"/>
                </a:ext>
              </a:extLst>
            </p:cNvPr>
            <p:cNvGrpSpPr>
              <a:grpSpLocks/>
            </p:cNvGrpSpPr>
            <p:nvPr/>
          </p:nvGrpSpPr>
          <p:grpSpPr bwMode="auto">
            <a:xfrm>
              <a:off x="2112" y="3418"/>
              <a:ext cx="960" cy="518"/>
              <a:chOff x="2112" y="3418"/>
              <a:chExt cx="960" cy="518"/>
            </a:xfrm>
          </p:grpSpPr>
          <p:grpSp>
            <p:nvGrpSpPr>
              <p:cNvPr id="140316" name="Group 30">
                <a:extLst>
                  <a:ext uri="{FF2B5EF4-FFF2-40B4-BE49-F238E27FC236}">
                    <a16:creationId xmlns:a16="http://schemas.microsoft.com/office/drawing/2014/main" id="{33B0F59F-DAFF-4838-A88D-BC73D6ABEE38}"/>
                  </a:ext>
                </a:extLst>
              </p:cNvPr>
              <p:cNvGrpSpPr>
                <a:grpSpLocks/>
              </p:cNvGrpSpPr>
              <p:nvPr/>
            </p:nvGrpSpPr>
            <p:grpSpPr bwMode="auto">
              <a:xfrm>
                <a:off x="2112" y="3418"/>
                <a:ext cx="905" cy="518"/>
                <a:chOff x="2416" y="3469"/>
                <a:chExt cx="905" cy="518"/>
              </a:xfrm>
            </p:grpSpPr>
            <p:sp>
              <p:nvSpPr>
                <p:cNvPr id="140318" name="Text Box 31">
                  <a:extLst>
                    <a:ext uri="{FF2B5EF4-FFF2-40B4-BE49-F238E27FC236}">
                      <a16:creationId xmlns:a16="http://schemas.microsoft.com/office/drawing/2014/main" id="{9ECA66ED-0EEE-47C0-8201-700919380451}"/>
                    </a:ext>
                  </a:extLst>
                </p:cNvPr>
                <p:cNvSpPr txBox="1">
                  <a:spLocks noChangeArrowheads="1"/>
                </p:cNvSpPr>
                <p:nvPr/>
              </p:nvSpPr>
              <p:spPr bwMode="auto">
                <a:xfrm>
                  <a:off x="2439" y="3469"/>
                  <a:ext cx="8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哈夫曼树</a:t>
                  </a:r>
                </a:p>
                <a:p>
                  <a:pPr eaLnBrk="1" hangingPunct="1"/>
                  <a:r>
                    <a:rPr lang="zh-CN" altLang="en-US" b="1"/>
                    <a:t>判定过程</a:t>
                  </a:r>
                </a:p>
              </p:txBody>
            </p:sp>
            <p:sp>
              <p:nvSpPr>
                <p:cNvPr id="140319" name="AutoShape 32">
                  <a:extLst>
                    <a:ext uri="{FF2B5EF4-FFF2-40B4-BE49-F238E27FC236}">
                      <a16:creationId xmlns:a16="http://schemas.microsoft.com/office/drawing/2014/main" id="{71C0B41B-3066-4DCF-98FA-BCACB9F24C47}"/>
                    </a:ext>
                  </a:extLst>
                </p:cNvPr>
                <p:cNvSpPr>
                  <a:spLocks/>
                </p:cNvSpPr>
                <p:nvPr/>
              </p:nvSpPr>
              <p:spPr bwMode="auto">
                <a:xfrm>
                  <a:off x="2416" y="3624"/>
                  <a:ext cx="48" cy="24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17" name="Oval 33">
                <a:extLst>
                  <a:ext uri="{FF2B5EF4-FFF2-40B4-BE49-F238E27FC236}">
                    <a16:creationId xmlns:a16="http://schemas.microsoft.com/office/drawing/2014/main" id="{8D2F0BE3-810F-42A6-BECE-B1027C9DF67C}"/>
                  </a:ext>
                </a:extLst>
              </p:cNvPr>
              <p:cNvSpPr>
                <a:spLocks noChangeArrowheads="1"/>
              </p:cNvSpPr>
              <p:nvPr/>
            </p:nvSpPr>
            <p:spPr bwMode="auto">
              <a:xfrm>
                <a:off x="2976" y="355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grpSp>
        <p:nvGrpSpPr>
          <p:cNvPr id="81954" name="Group 34">
            <a:extLst>
              <a:ext uri="{FF2B5EF4-FFF2-40B4-BE49-F238E27FC236}">
                <a16:creationId xmlns:a16="http://schemas.microsoft.com/office/drawing/2014/main" id="{6498C8C7-EC9D-4BBA-B765-2AF4D0D9F6E3}"/>
              </a:ext>
            </a:extLst>
          </p:cNvPr>
          <p:cNvGrpSpPr>
            <a:grpSpLocks/>
          </p:cNvGrpSpPr>
          <p:nvPr/>
        </p:nvGrpSpPr>
        <p:grpSpPr bwMode="auto">
          <a:xfrm>
            <a:off x="1600200" y="1359619"/>
            <a:ext cx="3530600" cy="3148013"/>
            <a:chOff x="1008" y="768"/>
            <a:chExt cx="2224" cy="1983"/>
          </a:xfrm>
        </p:grpSpPr>
        <p:grpSp>
          <p:nvGrpSpPr>
            <p:cNvPr id="140305" name="Group 35">
              <a:extLst>
                <a:ext uri="{FF2B5EF4-FFF2-40B4-BE49-F238E27FC236}">
                  <a16:creationId xmlns:a16="http://schemas.microsoft.com/office/drawing/2014/main" id="{3641C579-6E09-4329-A168-60AE6C5EE059}"/>
                </a:ext>
              </a:extLst>
            </p:cNvPr>
            <p:cNvGrpSpPr>
              <a:grpSpLocks/>
            </p:cNvGrpSpPr>
            <p:nvPr/>
          </p:nvGrpSpPr>
          <p:grpSpPr bwMode="auto">
            <a:xfrm>
              <a:off x="1008" y="768"/>
              <a:ext cx="2224" cy="1983"/>
              <a:chOff x="1008" y="960"/>
              <a:chExt cx="2224" cy="1983"/>
            </a:xfrm>
          </p:grpSpPr>
          <p:grpSp>
            <p:nvGrpSpPr>
              <p:cNvPr id="140308" name="Group 36">
                <a:extLst>
                  <a:ext uri="{FF2B5EF4-FFF2-40B4-BE49-F238E27FC236}">
                    <a16:creationId xmlns:a16="http://schemas.microsoft.com/office/drawing/2014/main" id="{AE4BFBAF-5569-42DD-930E-E04C9442D5DC}"/>
                  </a:ext>
                </a:extLst>
              </p:cNvPr>
              <p:cNvGrpSpPr>
                <a:grpSpLocks/>
              </p:cNvGrpSpPr>
              <p:nvPr/>
            </p:nvGrpSpPr>
            <p:grpSpPr bwMode="auto">
              <a:xfrm>
                <a:off x="1086" y="960"/>
                <a:ext cx="2146" cy="1983"/>
                <a:chOff x="1086" y="960"/>
                <a:chExt cx="2146" cy="1983"/>
              </a:xfrm>
            </p:grpSpPr>
            <p:sp>
              <p:nvSpPr>
                <p:cNvPr id="140310" name="Text Box 37">
                  <a:extLst>
                    <a:ext uri="{FF2B5EF4-FFF2-40B4-BE49-F238E27FC236}">
                      <a16:creationId xmlns:a16="http://schemas.microsoft.com/office/drawing/2014/main" id="{1E71C40D-F3AA-4B79-8A62-9A8B42219463}"/>
                    </a:ext>
                  </a:extLst>
                </p:cNvPr>
                <p:cNvSpPr txBox="1">
                  <a:spLocks noChangeArrowheads="1"/>
                </p:cNvSpPr>
                <p:nvPr/>
              </p:nvSpPr>
              <p:spPr bwMode="auto">
                <a:xfrm>
                  <a:off x="1086" y="1785"/>
                  <a:ext cx="7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00CC"/>
                      </a:solidFill>
                    </a:rPr>
                    <a:t>二叉树</a:t>
                  </a:r>
                </a:p>
              </p:txBody>
            </p:sp>
            <p:sp>
              <p:nvSpPr>
                <p:cNvPr id="140311" name="Text Box 38">
                  <a:extLst>
                    <a:ext uri="{FF2B5EF4-FFF2-40B4-BE49-F238E27FC236}">
                      <a16:creationId xmlns:a16="http://schemas.microsoft.com/office/drawing/2014/main" id="{727CC158-9BEF-49F4-A148-24BC1E163FCA}"/>
                    </a:ext>
                  </a:extLst>
                </p:cNvPr>
                <p:cNvSpPr txBox="1">
                  <a:spLocks noChangeArrowheads="1"/>
                </p:cNvSpPr>
                <p:nvPr/>
              </p:nvSpPr>
              <p:spPr bwMode="auto">
                <a:xfrm>
                  <a:off x="1982" y="960"/>
                  <a:ext cx="1250" cy="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b="1" dirty="0"/>
                    <a:t>逻辑结构</a:t>
                  </a:r>
                </a:p>
                <a:p>
                  <a:pPr eaLnBrk="1" hangingPunct="1">
                    <a:lnSpc>
                      <a:spcPct val="120000"/>
                    </a:lnSpc>
                  </a:pPr>
                  <a:r>
                    <a:rPr lang="zh-CN" altLang="en-US" sz="2800" b="1" dirty="0"/>
                    <a:t>存储结构</a:t>
                  </a:r>
                </a:p>
                <a:p>
                  <a:pPr eaLnBrk="1" hangingPunct="1">
                    <a:lnSpc>
                      <a:spcPct val="120000"/>
                    </a:lnSpc>
                  </a:pPr>
                  <a:r>
                    <a:rPr lang="zh-CN" altLang="en-US" sz="2800" b="1" dirty="0"/>
                    <a:t>基本性质</a:t>
                  </a:r>
                </a:p>
                <a:p>
                  <a:pPr eaLnBrk="1" hangingPunct="1">
                    <a:lnSpc>
                      <a:spcPct val="120000"/>
                    </a:lnSpc>
                  </a:pPr>
                  <a:r>
                    <a:rPr lang="zh-CN" altLang="en-US" sz="2800" b="1" dirty="0"/>
                    <a:t>遍历二叉树</a:t>
                  </a:r>
                </a:p>
                <a:p>
                  <a:pPr eaLnBrk="1" hangingPunct="1">
                    <a:lnSpc>
                      <a:spcPct val="120000"/>
                    </a:lnSpc>
                  </a:pPr>
                  <a:r>
                    <a:rPr lang="zh-CN" altLang="en-US" sz="2800" b="1" dirty="0"/>
                    <a:t>线索二叉树</a:t>
                  </a:r>
                </a:p>
                <a:p>
                  <a:pPr eaLnBrk="1" hangingPunct="1">
                    <a:lnSpc>
                      <a:spcPct val="120000"/>
                    </a:lnSpc>
                  </a:pPr>
                  <a:r>
                    <a:rPr lang="zh-CN" altLang="en-US" sz="2800" b="1" dirty="0"/>
                    <a:t>二叉排序树</a:t>
                  </a:r>
                </a:p>
              </p:txBody>
            </p:sp>
            <p:sp>
              <p:nvSpPr>
                <p:cNvPr id="140312" name="AutoShape 39">
                  <a:extLst>
                    <a:ext uri="{FF2B5EF4-FFF2-40B4-BE49-F238E27FC236}">
                      <a16:creationId xmlns:a16="http://schemas.microsoft.com/office/drawing/2014/main" id="{A56CEBE1-1D6D-40DB-8794-6B7CC52669CC}"/>
                    </a:ext>
                  </a:extLst>
                </p:cNvPr>
                <p:cNvSpPr>
                  <a:spLocks/>
                </p:cNvSpPr>
                <p:nvPr/>
              </p:nvSpPr>
              <p:spPr bwMode="auto">
                <a:xfrm>
                  <a:off x="1872" y="1152"/>
                  <a:ext cx="96" cy="1632"/>
                </a:xfrm>
                <a:prstGeom prst="leftBrace">
                  <a:avLst>
                    <a:gd name="adj1" fmla="val 1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09" name="Oval 40">
                <a:extLst>
                  <a:ext uri="{FF2B5EF4-FFF2-40B4-BE49-F238E27FC236}">
                    <a16:creationId xmlns:a16="http://schemas.microsoft.com/office/drawing/2014/main" id="{2324AEE6-FEF7-47F5-A138-3987C8B0FA7C}"/>
                  </a:ext>
                </a:extLst>
              </p:cNvPr>
              <p:cNvSpPr>
                <a:spLocks noChangeArrowheads="1"/>
              </p:cNvSpPr>
              <p:nvPr/>
            </p:nvSpPr>
            <p:spPr bwMode="auto">
              <a:xfrm>
                <a:off x="1008" y="192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06" name="Oval 41">
              <a:extLst>
                <a:ext uri="{FF2B5EF4-FFF2-40B4-BE49-F238E27FC236}">
                  <a16:creationId xmlns:a16="http://schemas.microsoft.com/office/drawing/2014/main" id="{5168D566-244C-4DD8-AC97-835B6745B128}"/>
                </a:ext>
              </a:extLst>
            </p:cNvPr>
            <p:cNvSpPr>
              <a:spLocks noChangeArrowheads="1"/>
            </p:cNvSpPr>
            <p:nvPr/>
          </p:nvSpPr>
          <p:spPr bwMode="auto">
            <a:xfrm>
              <a:off x="1960" y="124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40307" name="Oval 42">
              <a:extLst>
                <a:ext uri="{FF2B5EF4-FFF2-40B4-BE49-F238E27FC236}">
                  <a16:creationId xmlns:a16="http://schemas.microsoft.com/office/drawing/2014/main" id="{2DC89921-1D2D-4BFC-82CC-C1FE8B3BEB70}"/>
                </a:ext>
              </a:extLst>
            </p:cNvPr>
            <p:cNvSpPr>
              <a:spLocks noChangeArrowheads="1"/>
            </p:cNvSpPr>
            <p:nvPr/>
          </p:nvSpPr>
          <p:spPr bwMode="auto">
            <a:xfrm>
              <a:off x="1968" y="158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81963" name="Group 43">
            <a:extLst>
              <a:ext uri="{FF2B5EF4-FFF2-40B4-BE49-F238E27FC236}">
                <a16:creationId xmlns:a16="http://schemas.microsoft.com/office/drawing/2014/main" id="{C0DCA214-2D1F-4EA7-93D5-E7821A79B024}"/>
              </a:ext>
            </a:extLst>
          </p:cNvPr>
          <p:cNvGrpSpPr>
            <a:grpSpLocks/>
          </p:cNvGrpSpPr>
          <p:nvPr/>
        </p:nvGrpSpPr>
        <p:grpSpPr bwMode="auto">
          <a:xfrm>
            <a:off x="4724402" y="1651720"/>
            <a:ext cx="2746376" cy="833438"/>
            <a:chOff x="2976" y="952"/>
            <a:chExt cx="1730" cy="525"/>
          </a:xfrm>
        </p:grpSpPr>
        <p:grpSp>
          <p:nvGrpSpPr>
            <p:cNvPr id="140299" name="Group 44">
              <a:extLst>
                <a:ext uri="{FF2B5EF4-FFF2-40B4-BE49-F238E27FC236}">
                  <a16:creationId xmlns:a16="http://schemas.microsoft.com/office/drawing/2014/main" id="{671C881C-B0D0-468C-978D-DD1E6588178A}"/>
                </a:ext>
              </a:extLst>
            </p:cNvPr>
            <p:cNvGrpSpPr>
              <a:grpSpLocks/>
            </p:cNvGrpSpPr>
            <p:nvPr/>
          </p:nvGrpSpPr>
          <p:grpSpPr bwMode="auto">
            <a:xfrm>
              <a:off x="2976" y="952"/>
              <a:ext cx="1730" cy="525"/>
              <a:chOff x="2976" y="1082"/>
              <a:chExt cx="1730" cy="525"/>
            </a:xfrm>
          </p:grpSpPr>
          <p:grpSp>
            <p:nvGrpSpPr>
              <p:cNvPr id="140301" name="Group 45">
                <a:extLst>
                  <a:ext uri="{FF2B5EF4-FFF2-40B4-BE49-F238E27FC236}">
                    <a16:creationId xmlns:a16="http://schemas.microsoft.com/office/drawing/2014/main" id="{01A5DE6A-2B93-4DA7-B9BB-89B09710ADEE}"/>
                  </a:ext>
                </a:extLst>
              </p:cNvPr>
              <p:cNvGrpSpPr>
                <a:grpSpLocks/>
              </p:cNvGrpSpPr>
              <p:nvPr/>
            </p:nvGrpSpPr>
            <p:grpSpPr bwMode="auto">
              <a:xfrm>
                <a:off x="3182" y="1082"/>
                <a:ext cx="1524" cy="525"/>
                <a:chOff x="3680" y="952"/>
                <a:chExt cx="1524" cy="525"/>
              </a:xfrm>
            </p:grpSpPr>
            <p:sp>
              <p:nvSpPr>
                <p:cNvPr id="140303" name="Text Box 46">
                  <a:extLst>
                    <a:ext uri="{FF2B5EF4-FFF2-40B4-BE49-F238E27FC236}">
                      <a16:creationId xmlns:a16="http://schemas.microsoft.com/office/drawing/2014/main" id="{0668870E-A73C-49DC-A4EA-2D7D3C3326A2}"/>
                    </a:ext>
                  </a:extLst>
                </p:cNvPr>
                <p:cNvSpPr txBox="1">
                  <a:spLocks noChangeArrowheads="1"/>
                </p:cNvSpPr>
                <p:nvPr/>
              </p:nvSpPr>
              <p:spPr bwMode="auto">
                <a:xfrm>
                  <a:off x="3749" y="952"/>
                  <a:ext cx="1455" cy="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顺序存储</a:t>
                  </a:r>
                </a:p>
                <a:p>
                  <a:pPr eaLnBrk="1" hangingPunct="1"/>
                  <a:r>
                    <a:rPr lang="zh-CN" altLang="en-US" b="1" u="sng" dirty="0"/>
                    <a:t>二</a:t>
                  </a:r>
                  <a:r>
                    <a:rPr lang="en-US" altLang="zh-CN" b="1" u="sng" dirty="0"/>
                    <a:t>/</a:t>
                  </a:r>
                  <a:r>
                    <a:rPr lang="zh-CN" altLang="en-US" b="1" u="sng" dirty="0"/>
                    <a:t>三叉链表</a:t>
                  </a:r>
                </a:p>
              </p:txBody>
            </p:sp>
            <p:sp>
              <p:nvSpPr>
                <p:cNvPr id="140304" name="AutoShape 47">
                  <a:extLst>
                    <a:ext uri="{FF2B5EF4-FFF2-40B4-BE49-F238E27FC236}">
                      <a16:creationId xmlns:a16="http://schemas.microsoft.com/office/drawing/2014/main" id="{8B546703-286A-480A-9A44-4DAE5108487C}"/>
                    </a:ext>
                  </a:extLst>
                </p:cNvPr>
                <p:cNvSpPr>
                  <a:spLocks/>
                </p:cNvSpPr>
                <p:nvPr/>
              </p:nvSpPr>
              <p:spPr bwMode="auto">
                <a:xfrm>
                  <a:off x="3680" y="1104"/>
                  <a:ext cx="48" cy="24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02" name="Line 48">
                <a:extLst>
                  <a:ext uri="{FF2B5EF4-FFF2-40B4-BE49-F238E27FC236}">
                    <a16:creationId xmlns:a16="http://schemas.microsoft.com/office/drawing/2014/main" id="{CDCC04B8-7F42-4634-A7BF-CED45431E693}"/>
                  </a:ext>
                </a:extLst>
              </p:cNvPr>
              <p:cNvSpPr>
                <a:spLocks noChangeShapeType="1"/>
              </p:cNvSpPr>
              <p:nvPr/>
            </p:nvSpPr>
            <p:spPr bwMode="auto">
              <a:xfrm flipV="1">
                <a:off x="2976" y="1344"/>
                <a:ext cx="192" cy="9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140300" name="Oval 49">
              <a:extLst>
                <a:ext uri="{FF2B5EF4-FFF2-40B4-BE49-F238E27FC236}">
                  <a16:creationId xmlns:a16="http://schemas.microsoft.com/office/drawing/2014/main" id="{E7AEEC7F-A2FE-4E32-B1CE-2A8760CB3F09}"/>
                </a:ext>
              </a:extLst>
            </p:cNvPr>
            <p:cNvSpPr>
              <a:spLocks noChangeArrowheads="1"/>
            </p:cNvSpPr>
            <p:nvPr/>
          </p:nvSpPr>
          <p:spPr bwMode="auto">
            <a:xfrm flipH="1">
              <a:off x="4356" y="1248"/>
              <a:ext cx="108" cy="1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81932"/>
                                        </p:tgtEl>
                                        <p:attrNameLst>
                                          <p:attrName>style.visibility</p:attrName>
                                        </p:attrNameLst>
                                      </p:cBhvr>
                                      <p:to>
                                        <p:strVal val="visible"/>
                                      </p:to>
                                    </p:set>
                                    <p:anim calcmode="lin" valueType="num">
                                      <p:cBhvr>
                                        <p:cTn id="7" dur="500" fill="hold"/>
                                        <p:tgtEl>
                                          <p:spTgt spid="81932"/>
                                        </p:tgtEl>
                                        <p:attrNameLst>
                                          <p:attrName>ppt_x</p:attrName>
                                        </p:attrNameLst>
                                      </p:cBhvr>
                                      <p:tavLst>
                                        <p:tav tm="0">
                                          <p:val>
                                            <p:strVal val="#ppt_x-#ppt_w/2"/>
                                          </p:val>
                                        </p:tav>
                                        <p:tav tm="100000">
                                          <p:val>
                                            <p:strVal val="#ppt_x"/>
                                          </p:val>
                                        </p:tav>
                                      </p:tavLst>
                                    </p:anim>
                                    <p:anim calcmode="lin" valueType="num">
                                      <p:cBhvr>
                                        <p:cTn id="8" dur="500" fill="hold"/>
                                        <p:tgtEl>
                                          <p:spTgt spid="81932"/>
                                        </p:tgtEl>
                                        <p:attrNameLst>
                                          <p:attrName>ppt_y</p:attrName>
                                        </p:attrNameLst>
                                      </p:cBhvr>
                                      <p:tavLst>
                                        <p:tav tm="0">
                                          <p:val>
                                            <p:strVal val="#ppt_y"/>
                                          </p:val>
                                        </p:tav>
                                        <p:tav tm="100000">
                                          <p:val>
                                            <p:strVal val="#ppt_y"/>
                                          </p:val>
                                        </p:tav>
                                      </p:tavLst>
                                    </p:anim>
                                    <p:anim calcmode="lin" valueType="num">
                                      <p:cBhvr>
                                        <p:cTn id="9" dur="500" fill="hold"/>
                                        <p:tgtEl>
                                          <p:spTgt spid="81932"/>
                                        </p:tgtEl>
                                        <p:attrNameLst>
                                          <p:attrName>ppt_w</p:attrName>
                                        </p:attrNameLst>
                                      </p:cBhvr>
                                      <p:tavLst>
                                        <p:tav tm="0">
                                          <p:val>
                                            <p:fltVal val="0"/>
                                          </p:val>
                                        </p:tav>
                                        <p:tav tm="100000">
                                          <p:val>
                                            <p:strVal val="#ppt_w"/>
                                          </p:val>
                                        </p:tav>
                                      </p:tavLst>
                                    </p:anim>
                                    <p:anim calcmode="lin" valueType="num">
                                      <p:cBhvr>
                                        <p:cTn id="10" dur="500" fill="hold"/>
                                        <p:tgtEl>
                                          <p:spTgt spid="8193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81954"/>
                                        </p:tgtEl>
                                        <p:attrNameLst>
                                          <p:attrName>style.visibility</p:attrName>
                                        </p:attrNameLst>
                                      </p:cBhvr>
                                      <p:to>
                                        <p:strVal val="visible"/>
                                      </p:to>
                                    </p:set>
                                    <p:anim calcmode="lin" valueType="num">
                                      <p:cBhvr>
                                        <p:cTn id="15" dur="500" fill="hold"/>
                                        <p:tgtEl>
                                          <p:spTgt spid="81954"/>
                                        </p:tgtEl>
                                        <p:attrNameLst>
                                          <p:attrName>ppt_x</p:attrName>
                                        </p:attrNameLst>
                                      </p:cBhvr>
                                      <p:tavLst>
                                        <p:tav tm="0">
                                          <p:val>
                                            <p:strVal val="#ppt_x-#ppt_w/2"/>
                                          </p:val>
                                        </p:tav>
                                        <p:tav tm="100000">
                                          <p:val>
                                            <p:strVal val="#ppt_x"/>
                                          </p:val>
                                        </p:tav>
                                      </p:tavLst>
                                    </p:anim>
                                    <p:anim calcmode="lin" valueType="num">
                                      <p:cBhvr>
                                        <p:cTn id="16" dur="500" fill="hold"/>
                                        <p:tgtEl>
                                          <p:spTgt spid="81954"/>
                                        </p:tgtEl>
                                        <p:attrNameLst>
                                          <p:attrName>ppt_y</p:attrName>
                                        </p:attrNameLst>
                                      </p:cBhvr>
                                      <p:tavLst>
                                        <p:tav tm="0">
                                          <p:val>
                                            <p:strVal val="#ppt_y"/>
                                          </p:val>
                                        </p:tav>
                                        <p:tav tm="100000">
                                          <p:val>
                                            <p:strVal val="#ppt_y"/>
                                          </p:val>
                                        </p:tav>
                                      </p:tavLst>
                                    </p:anim>
                                    <p:anim calcmode="lin" valueType="num">
                                      <p:cBhvr>
                                        <p:cTn id="17" dur="500" fill="hold"/>
                                        <p:tgtEl>
                                          <p:spTgt spid="81954"/>
                                        </p:tgtEl>
                                        <p:attrNameLst>
                                          <p:attrName>ppt_w</p:attrName>
                                        </p:attrNameLst>
                                      </p:cBhvr>
                                      <p:tavLst>
                                        <p:tav tm="0">
                                          <p:val>
                                            <p:fltVal val="0"/>
                                          </p:val>
                                        </p:tav>
                                        <p:tav tm="100000">
                                          <p:val>
                                            <p:strVal val="#ppt_w"/>
                                          </p:val>
                                        </p:tav>
                                      </p:tavLst>
                                    </p:anim>
                                    <p:anim calcmode="lin" valueType="num">
                                      <p:cBhvr>
                                        <p:cTn id="18" dur="500" fill="hold"/>
                                        <p:tgtEl>
                                          <p:spTgt spid="81954"/>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81963"/>
                                        </p:tgtEl>
                                        <p:attrNameLst>
                                          <p:attrName>style.visibility</p:attrName>
                                        </p:attrNameLst>
                                      </p:cBhvr>
                                      <p:to>
                                        <p:strVal val="visible"/>
                                      </p:to>
                                    </p:set>
                                    <p:anim calcmode="lin" valueType="num">
                                      <p:cBhvr>
                                        <p:cTn id="23" dur="500" fill="hold"/>
                                        <p:tgtEl>
                                          <p:spTgt spid="81963"/>
                                        </p:tgtEl>
                                        <p:attrNameLst>
                                          <p:attrName>ppt_x</p:attrName>
                                        </p:attrNameLst>
                                      </p:cBhvr>
                                      <p:tavLst>
                                        <p:tav tm="0">
                                          <p:val>
                                            <p:strVal val="#ppt_x-#ppt_w/2"/>
                                          </p:val>
                                        </p:tav>
                                        <p:tav tm="100000">
                                          <p:val>
                                            <p:strVal val="#ppt_x"/>
                                          </p:val>
                                        </p:tav>
                                      </p:tavLst>
                                    </p:anim>
                                    <p:anim calcmode="lin" valueType="num">
                                      <p:cBhvr>
                                        <p:cTn id="24" dur="500" fill="hold"/>
                                        <p:tgtEl>
                                          <p:spTgt spid="81963"/>
                                        </p:tgtEl>
                                        <p:attrNameLst>
                                          <p:attrName>ppt_y</p:attrName>
                                        </p:attrNameLst>
                                      </p:cBhvr>
                                      <p:tavLst>
                                        <p:tav tm="0">
                                          <p:val>
                                            <p:strVal val="#ppt_y"/>
                                          </p:val>
                                        </p:tav>
                                        <p:tav tm="100000">
                                          <p:val>
                                            <p:strVal val="#ppt_y"/>
                                          </p:val>
                                        </p:tav>
                                      </p:tavLst>
                                    </p:anim>
                                    <p:anim calcmode="lin" valueType="num">
                                      <p:cBhvr>
                                        <p:cTn id="25" dur="500" fill="hold"/>
                                        <p:tgtEl>
                                          <p:spTgt spid="81963"/>
                                        </p:tgtEl>
                                        <p:attrNameLst>
                                          <p:attrName>ppt_w</p:attrName>
                                        </p:attrNameLst>
                                      </p:cBhvr>
                                      <p:tavLst>
                                        <p:tav tm="0">
                                          <p:val>
                                            <p:fltVal val="0"/>
                                          </p:val>
                                        </p:tav>
                                        <p:tav tm="100000">
                                          <p:val>
                                            <p:strVal val="#ppt_w"/>
                                          </p:val>
                                        </p:tav>
                                      </p:tavLst>
                                    </p:anim>
                                    <p:anim calcmode="lin" valueType="num">
                                      <p:cBhvr>
                                        <p:cTn id="26" dur="500" fill="hold"/>
                                        <p:tgtEl>
                                          <p:spTgt spid="81963"/>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81923"/>
                                        </p:tgtEl>
                                        <p:attrNameLst>
                                          <p:attrName>style.visibility</p:attrName>
                                        </p:attrNameLst>
                                      </p:cBhvr>
                                      <p:to>
                                        <p:strVal val="visible"/>
                                      </p:to>
                                    </p:set>
                                    <p:anim calcmode="lin" valueType="num">
                                      <p:cBhvr>
                                        <p:cTn id="31" dur="500" fill="hold"/>
                                        <p:tgtEl>
                                          <p:spTgt spid="81923"/>
                                        </p:tgtEl>
                                        <p:attrNameLst>
                                          <p:attrName>ppt_x</p:attrName>
                                        </p:attrNameLst>
                                      </p:cBhvr>
                                      <p:tavLst>
                                        <p:tav tm="0">
                                          <p:val>
                                            <p:strVal val="#ppt_x-#ppt_w/2"/>
                                          </p:val>
                                        </p:tav>
                                        <p:tav tm="100000">
                                          <p:val>
                                            <p:strVal val="#ppt_x"/>
                                          </p:val>
                                        </p:tav>
                                      </p:tavLst>
                                    </p:anim>
                                    <p:anim calcmode="lin" valueType="num">
                                      <p:cBhvr>
                                        <p:cTn id="32" dur="500" fill="hold"/>
                                        <p:tgtEl>
                                          <p:spTgt spid="81923"/>
                                        </p:tgtEl>
                                        <p:attrNameLst>
                                          <p:attrName>ppt_y</p:attrName>
                                        </p:attrNameLst>
                                      </p:cBhvr>
                                      <p:tavLst>
                                        <p:tav tm="0">
                                          <p:val>
                                            <p:strVal val="#ppt_y"/>
                                          </p:val>
                                        </p:tav>
                                        <p:tav tm="100000">
                                          <p:val>
                                            <p:strVal val="#ppt_y"/>
                                          </p:val>
                                        </p:tav>
                                      </p:tavLst>
                                    </p:anim>
                                    <p:anim calcmode="lin" valueType="num">
                                      <p:cBhvr>
                                        <p:cTn id="33" dur="500" fill="hold"/>
                                        <p:tgtEl>
                                          <p:spTgt spid="81923"/>
                                        </p:tgtEl>
                                        <p:attrNameLst>
                                          <p:attrName>ppt_w</p:attrName>
                                        </p:attrNameLst>
                                      </p:cBhvr>
                                      <p:tavLst>
                                        <p:tav tm="0">
                                          <p:val>
                                            <p:fltVal val="0"/>
                                          </p:val>
                                        </p:tav>
                                        <p:tav tm="100000">
                                          <p:val>
                                            <p:strVal val="#ppt_w"/>
                                          </p:val>
                                        </p:tav>
                                      </p:tavLst>
                                    </p:anim>
                                    <p:anim calcmode="lin" valueType="num">
                                      <p:cBhvr>
                                        <p:cTn id="34" dur="500" fill="hold"/>
                                        <p:tgtEl>
                                          <p:spTgt spid="81923"/>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81941"/>
                                        </p:tgtEl>
                                        <p:attrNameLst>
                                          <p:attrName>style.visibility</p:attrName>
                                        </p:attrNameLst>
                                      </p:cBhvr>
                                      <p:to>
                                        <p:strVal val="visible"/>
                                      </p:to>
                                    </p:set>
                                    <p:anim calcmode="lin" valueType="num">
                                      <p:cBhvr>
                                        <p:cTn id="39" dur="500" fill="hold"/>
                                        <p:tgtEl>
                                          <p:spTgt spid="81941"/>
                                        </p:tgtEl>
                                        <p:attrNameLst>
                                          <p:attrName>ppt_x</p:attrName>
                                        </p:attrNameLst>
                                      </p:cBhvr>
                                      <p:tavLst>
                                        <p:tav tm="0">
                                          <p:val>
                                            <p:strVal val="#ppt_x-#ppt_w/2"/>
                                          </p:val>
                                        </p:tav>
                                        <p:tav tm="100000">
                                          <p:val>
                                            <p:strVal val="#ppt_x"/>
                                          </p:val>
                                        </p:tav>
                                      </p:tavLst>
                                    </p:anim>
                                    <p:anim calcmode="lin" valueType="num">
                                      <p:cBhvr>
                                        <p:cTn id="40" dur="500" fill="hold"/>
                                        <p:tgtEl>
                                          <p:spTgt spid="81941"/>
                                        </p:tgtEl>
                                        <p:attrNameLst>
                                          <p:attrName>ppt_y</p:attrName>
                                        </p:attrNameLst>
                                      </p:cBhvr>
                                      <p:tavLst>
                                        <p:tav tm="0">
                                          <p:val>
                                            <p:strVal val="#ppt_y"/>
                                          </p:val>
                                        </p:tav>
                                        <p:tav tm="100000">
                                          <p:val>
                                            <p:strVal val="#ppt_y"/>
                                          </p:val>
                                        </p:tav>
                                      </p:tavLst>
                                    </p:anim>
                                    <p:anim calcmode="lin" valueType="num">
                                      <p:cBhvr>
                                        <p:cTn id="41" dur="500" fill="hold"/>
                                        <p:tgtEl>
                                          <p:spTgt spid="81941"/>
                                        </p:tgtEl>
                                        <p:attrNameLst>
                                          <p:attrName>ppt_w</p:attrName>
                                        </p:attrNameLst>
                                      </p:cBhvr>
                                      <p:tavLst>
                                        <p:tav tm="0">
                                          <p:val>
                                            <p:fltVal val="0"/>
                                          </p:val>
                                        </p:tav>
                                        <p:tav tm="100000">
                                          <p:val>
                                            <p:strVal val="#ppt_w"/>
                                          </p:val>
                                        </p:tav>
                                      </p:tavLst>
                                    </p:anim>
                                    <p:anim calcmode="lin" valueType="num">
                                      <p:cBhvr>
                                        <p:cTn id="42" dur="500" fill="hold"/>
                                        <p:tgtEl>
                                          <p:spTgt spid="81941"/>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81938"/>
                                        </p:tgtEl>
                                        <p:attrNameLst>
                                          <p:attrName>style.visibility</p:attrName>
                                        </p:attrNameLst>
                                      </p:cBhvr>
                                      <p:to>
                                        <p:strVal val="visible"/>
                                      </p:to>
                                    </p:set>
                                    <p:anim calcmode="lin" valueType="num">
                                      <p:cBhvr>
                                        <p:cTn id="47" dur="500" fill="hold"/>
                                        <p:tgtEl>
                                          <p:spTgt spid="81938"/>
                                        </p:tgtEl>
                                        <p:attrNameLst>
                                          <p:attrName>ppt_x</p:attrName>
                                        </p:attrNameLst>
                                      </p:cBhvr>
                                      <p:tavLst>
                                        <p:tav tm="0">
                                          <p:val>
                                            <p:strVal val="#ppt_x-#ppt_w/2"/>
                                          </p:val>
                                        </p:tav>
                                        <p:tav tm="100000">
                                          <p:val>
                                            <p:strVal val="#ppt_x"/>
                                          </p:val>
                                        </p:tav>
                                      </p:tavLst>
                                    </p:anim>
                                    <p:anim calcmode="lin" valueType="num">
                                      <p:cBhvr>
                                        <p:cTn id="48" dur="500" fill="hold"/>
                                        <p:tgtEl>
                                          <p:spTgt spid="81938"/>
                                        </p:tgtEl>
                                        <p:attrNameLst>
                                          <p:attrName>ppt_y</p:attrName>
                                        </p:attrNameLst>
                                      </p:cBhvr>
                                      <p:tavLst>
                                        <p:tav tm="0">
                                          <p:val>
                                            <p:strVal val="#ppt_y"/>
                                          </p:val>
                                        </p:tav>
                                        <p:tav tm="100000">
                                          <p:val>
                                            <p:strVal val="#ppt_y"/>
                                          </p:val>
                                        </p:tav>
                                      </p:tavLst>
                                    </p:anim>
                                    <p:anim calcmode="lin" valueType="num">
                                      <p:cBhvr>
                                        <p:cTn id="49" dur="500" fill="hold"/>
                                        <p:tgtEl>
                                          <p:spTgt spid="81938"/>
                                        </p:tgtEl>
                                        <p:attrNameLst>
                                          <p:attrName>ppt_w</p:attrName>
                                        </p:attrNameLst>
                                      </p:cBhvr>
                                      <p:tavLst>
                                        <p:tav tm="0">
                                          <p:val>
                                            <p:fltVal val="0"/>
                                          </p:val>
                                        </p:tav>
                                        <p:tav tm="100000">
                                          <p:val>
                                            <p:strVal val="#ppt_w"/>
                                          </p:val>
                                        </p:tav>
                                      </p:tavLst>
                                    </p:anim>
                                    <p:anim calcmode="lin" valueType="num">
                                      <p:cBhvr>
                                        <p:cTn id="50" dur="500" fill="hold"/>
                                        <p:tgtEl>
                                          <p:spTgt spid="81938"/>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nodeType="clickEffect">
                                  <p:stCondLst>
                                    <p:cond delay="0"/>
                                  </p:stCondLst>
                                  <p:childTnLst>
                                    <p:set>
                                      <p:cBhvr>
                                        <p:cTn id="54" dur="1" fill="hold">
                                          <p:stCondLst>
                                            <p:cond delay="0"/>
                                          </p:stCondLst>
                                        </p:cTn>
                                        <p:tgtEl>
                                          <p:spTgt spid="81928"/>
                                        </p:tgtEl>
                                        <p:attrNameLst>
                                          <p:attrName>style.visibility</p:attrName>
                                        </p:attrNameLst>
                                      </p:cBhvr>
                                      <p:to>
                                        <p:strVal val="visible"/>
                                      </p:to>
                                    </p:set>
                                    <p:anim calcmode="lin" valueType="num">
                                      <p:cBhvr>
                                        <p:cTn id="55" dur="500" fill="hold"/>
                                        <p:tgtEl>
                                          <p:spTgt spid="81928"/>
                                        </p:tgtEl>
                                        <p:attrNameLst>
                                          <p:attrName>ppt_x</p:attrName>
                                        </p:attrNameLst>
                                      </p:cBhvr>
                                      <p:tavLst>
                                        <p:tav tm="0">
                                          <p:val>
                                            <p:strVal val="#ppt_x-#ppt_w/2"/>
                                          </p:val>
                                        </p:tav>
                                        <p:tav tm="100000">
                                          <p:val>
                                            <p:strVal val="#ppt_x"/>
                                          </p:val>
                                        </p:tav>
                                      </p:tavLst>
                                    </p:anim>
                                    <p:anim calcmode="lin" valueType="num">
                                      <p:cBhvr>
                                        <p:cTn id="56" dur="500" fill="hold"/>
                                        <p:tgtEl>
                                          <p:spTgt spid="81928"/>
                                        </p:tgtEl>
                                        <p:attrNameLst>
                                          <p:attrName>ppt_y</p:attrName>
                                        </p:attrNameLst>
                                      </p:cBhvr>
                                      <p:tavLst>
                                        <p:tav tm="0">
                                          <p:val>
                                            <p:strVal val="#ppt_y"/>
                                          </p:val>
                                        </p:tav>
                                        <p:tav tm="100000">
                                          <p:val>
                                            <p:strVal val="#ppt_y"/>
                                          </p:val>
                                        </p:tav>
                                      </p:tavLst>
                                    </p:anim>
                                    <p:anim calcmode="lin" valueType="num">
                                      <p:cBhvr>
                                        <p:cTn id="57" dur="500" fill="hold"/>
                                        <p:tgtEl>
                                          <p:spTgt spid="81928"/>
                                        </p:tgtEl>
                                        <p:attrNameLst>
                                          <p:attrName>ppt_w</p:attrName>
                                        </p:attrNameLst>
                                      </p:cBhvr>
                                      <p:tavLst>
                                        <p:tav tm="0">
                                          <p:val>
                                            <p:fltVal val="0"/>
                                          </p:val>
                                        </p:tav>
                                        <p:tav tm="100000">
                                          <p:val>
                                            <p:strVal val="#ppt_w"/>
                                          </p:val>
                                        </p:tav>
                                      </p:tavLst>
                                    </p:anim>
                                    <p:anim calcmode="lin" valueType="num">
                                      <p:cBhvr>
                                        <p:cTn id="58" dur="500" fill="hold"/>
                                        <p:tgtEl>
                                          <p:spTgt spid="81928"/>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nodeType="clickEffect">
                                  <p:stCondLst>
                                    <p:cond delay="0"/>
                                  </p:stCondLst>
                                  <p:childTnLst>
                                    <p:set>
                                      <p:cBhvr>
                                        <p:cTn id="62" dur="1" fill="hold">
                                          <p:stCondLst>
                                            <p:cond delay="0"/>
                                          </p:stCondLst>
                                        </p:cTn>
                                        <p:tgtEl>
                                          <p:spTgt spid="81946"/>
                                        </p:tgtEl>
                                        <p:attrNameLst>
                                          <p:attrName>style.visibility</p:attrName>
                                        </p:attrNameLst>
                                      </p:cBhvr>
                                      <p:to>
                                        <p:strVal val="visible"/>
                                      </p:to>
                                    </p:set>
                                    <p:anim calcmode="lin" valueType="num">
                                      <p:cBhvr>
                                        <p:cTn id="63" dur="500" fill="hold"/>
                                        <p:tgtEl>
                                          <p:spTgt spid="81946"/>
                                        </p:tgtEl>
                                        <p:attrNameLst>
                                          <p:attrName>ppt_x</p:attrName>
                                        </p:attrNameLst>
                                      </p:cBhvr>
                                      <p:tavLst>
                                        <p:tav tm="0">
                                          <p:val>
                                            <p:strVal val="#ppt_x-#ppt_w/2"/>
                                          </p:val>
                                        </p:tav>
                                        <p:tav tm="100000">
                                          <p:val>
                                            <p:strVal val="#ppt_x"/>
                                          </p:val>
                                        </p:tav>
                                      </p:tavLst>
                                    </p:anim>
                                    <p:anim calcmode="lin" valueType="num">
                                      <p:cBhvr>
                                        <p:cTn id="64" dur="500" fill="hold"/>
                                        <p:tgtEl>
                                          <p:spTgt spid="81946"/>
                                        </p:tgtEl>
                                        <p:attrNameLst>
                                          <p:attrName>ppt_y</p:attrName>
                                        </p:attrNameLst>
                                      </p:cBhvr>
                                      <p:tavLst>
                                        <p:tav tm="0">
                                          <p:val>
                                            <p:strVal val="#ppt_y"/>
                                          </p:val>
                                        </p:tav>
                                        <p:tav tm="100000">
                                          <p:val>
                                            <p:strVal val="#ppt_y"/>
                                          </p:val>
                                        </p:tav>
                                      </p:tavLst>
                                    </p:anim>
                                    <p:anim calcmode="lin" valueType="num">
                                      <p:cBhvr>
                                        <p:cTn id="65" dur="500" fill="hold"/>
                                        <p:tgtEl>
                                          <p:spTgt spid="81946"/>
                                        </p:tgtEl>
                                        <p:attrNameLst>
                                          <p:attrName>ppt_w</p:attrName>
                                        </p:attrNameLst>
                                      </p:cBhvr>
                                      <p:tavLst>
                                        <p:tav tm="0">
                                          <p:val>
                                            <p:fltVal val="0"/>
                                          </p:val>
                                        </p:tav>
                                        <p:tav tm="100000">
                                          <p:val>
                                            <p:strVal val="#ppt_w"/>
                                          </p:val>
                                        </p:tav>
                                      </p:tavLst>
                                    </p:anim>
                                    <p:anim calcmode="lin" valueType="num">
                                      <p:cBhvr>
                                        <p:cTn id="66" dur="500" fill="hold"/>
                                        <p:tgtEl>
                                          <p:spTgt spid="819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5">
            <a:extLst>
              <a:ext uri="{FF2B5EF4-FFF2-40B4-BE49-F238E27FC236}">
                <a16:creationId xmlns:a16="http://schemas.microsoft.com/office/drawing/2014/main" id="{90791DFF-F499-4BC4-BBAF-445764AEFDB4}"/>
              </a:ext>
            </a:extLst>
          </p:cNvPr>
          <p:cNvSpPr txBox="1">
            <a:spLocks noChangeArrowheads="1"/>
          </p:cNvSpPr>
          <p:nvPr/>
        </p:nvSpPr>
        <p:spPr bwMode="auto">
          <a:xfrm>
            <a:off x="485105" y="713656"/>
            <a:ext cx="4999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CC"/>
                </a:solidFill>
              </a:rPr>
              <a:t>如内结点数为 </a:t>
            </a:r>
            <a:r>
              <a:rPr lang="en-US" altLang="zh-CN" b="1">
                <a:solidFill>
                  <a:srgbClr val="0000CC"/>
                </a:solidFill>
              </a:rPr>
              <a:t>n</a:t>
            </a:r>
            <a:r>
              <a:rPr lang="zh-CN" altLang="en-US" b="1">
                <a:solidFill>
                  <a:srgbClr val="0000CC"/>
                </a:solidFill>
              </a:rPr>
              <a:t>，则外结点 </a:t>
            </a:r>
            <a:r>
              <a:rPr lang="en-US" altLang="zh-CN" b="1">
                <a:solidFill>
                  <a:srgbClr val="0000CC"/>
                </a:solidFill>
              </a:rPr>
              <a:t>S = n + 1</a:t>
            </a:r>
          </a:p>
        </p:txBody>
      </p:sp>
      <p:sp>
        <p:nvSpPr>
          <p:cNvPr id="3" name="Text Box 66">
            <a:extLst>
              <a:ext uri="{FF2B5EF4-FFF2-40B4-BE49-F238E27FC236}">
                <a16:creationId xmlns:a16="http://schemas.microsoft.com/office/drawing/2014/main" id="{0D6879EA-5A13-42DF-96C8-0B4DA42E5D5C}"/>
              </a:ext>
            </a:extLst>
          </p:cNvPr>
          <p:cNvSpPr txBox="1">
            <a:spLocks noChangeArrowheads="1"/>
          </p:cNvSpPr>
          <p:nvPr/>
        </p:nvSpPr>
        <p:spPr bwMode="auto">
          <a:xfrm>
            <a:off x="786730" y="1139106"/>
            <a:ext cx="6079847" cy="93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dirty="0"/>
              <a:t>内结点路径长度  </a:t>
            </a:r>
            <a:r>
              <a:rPr lang="en-US" altLang="zh-CN" b="1" dirty="0"/>
              <a:t>I = 2×1+3×2+1×3 = 11</a:t>
            </a:r>
            <a:r>
              <a:rPr lang="zh-CN" altLang="en-US" b="1" dirty="0"/>
              <a:t>；</a:t>
            </a:r>
            <a:endParaRPr lang="en-US" altLang="zh-CN" b="1" dirty="0"/>
          </a:p>
          <a:p>
            <a:pPr eaLnBrk="1" hangingPunct="1">
              <a:lnSpc>
                <a:spcPct val="120000"/>
              </a:lnSpc>
            </a:pPr>
            <a:r>
              <a:rPr lang="zh-CN" altLang="en-US" b="1" dirty="0"/>
              <a:t>外结点路径长度 </a:t>
            </a:r>
            <a:r>
              <a:rPr lang="en-US" altLang="zh-CN" b="1" dirty="0"/>
              <a:t>E = 1×2+5×3+2×4 = 25</a:t>
            </a:r>
            <a:r>
              <a:rPr lang="zh-CN" altLang="en-US" b="1" dirty="0"/>
              <a:t>；</a:t>
            </a:r>
            <a:endParaRPr lang="en-US" altLang="zh-CN" b="1" dirty="0"/>
          </a:p>
        </p:txBody>
      </p:sp>
      <p:sp>
        <p:nvSpPr>
          <p:cNvPr id="4" name="Text Box 67">
            <a:extLst>
              <a:ext uri="{FF2B5EF4-FFF2-40B4-BE49-F238E27FC236}">
                <a16:creationId xmlns:a16="http://schemas.microsoft.com/office/drawing/2014/main" id="{1EE02420-C5CF-4F4D-B2B9-10C0B4BA7A5C}"/>
              </a:ext>
            </a:extLst>
          </p:cNvPr>
          <p:cNvSpPr txBox="1">
            <a:spLocks noChangeArrowheads="1"/>
          </p:cNvSpPr>
          <p:nvPr/>
        </p:nvSpPr>
        <p:spPr bwMode="auto">
          <a:xfrm>
            <a:off x="485105" y="2091606"/>
            <a:ext cx="793227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如内结点路径长度为</a:t>
            </a:r>
            <a:r>
              <a:rPr lang="en-US" altLang="zh-CN" b="1" dirty="0">
                <a:solidFill>
                  <a:srgbClr val="0000CC"/>
                </a:solidFill>
              </a:rPr>
              <a:t>I</a:t>
            </a:r>
            <a:r>
              <a:rPr lang="zh-CN" altLang="en-US" b="1" dirty="0">
                <a:solidFill>
                  <a:srgbClr val="0000CC"/>
                </a:solidFill>
              </a:rPr>
              <a:t>，则外结点路径长度 </a:t>
            </a:r>
            <a:r>
              <a:rPr lang="en-US" altLang="zh-CN" b="1" dirty="0">
                <a:solidFill>
                  <a:srgbClr val="0000CC"/>
                </a:solidFill>
              </a:rPr>
              <a:t>E = I</a:t>
            </a:r>
            <a:r>
              <a:rPr lang="zh-CN" altLang="en-US" b="1" dirty="0">
                <a:solidFill>
                  <a:srgbClr val="0000CC"/>
                </a:solidFill>
              </a:rPr>
              <a:t>＋</a:t>
            </a:r>
            <a:r>
              <a:rPr lang="en-US" altLang="zh-CN" b="1" dirty="0">
                <a:solidFill>
                  <a:srgbClr val="0000CC"/>
                </a:solidFill>
              </a:rPr>
              <a:t>2×n</a:t>
            </a:r>
            <a:r>
              <a:rPr lang="zh-CN" altLang="en-US" b="1" dirty="0">
                <a:solidFill>
                  <a:srgbClr val="0000CC"/>
                </a:solidFill>
              </a:rPr>
              <a:t>。</a:t>
            </a:r>
            <a:r>
              <a:rPr lang="en-US" altLang="zh-CN" b="1" dirty="0">
                <a:solidFill>
                  <a:srgbClr val="0000CC"/>
                </a:solidFill>
              </a:rPr>
              <a:t> </a:t>
            </a:r>
          </a:p>
        </p:txBody>
      </p:sp>
      <p:grpSp>
        <p:nvGrpSpPr>
          <p:cNvPr id="5" name="Group 156">
            <a:extLst>
              <a:ext uri="{FF2B5EF4-FFF2-40B4-BE49-F238E27FC236}">
                <a16:creationId xmlns:a16="http://schemas.microsoft.com/office/drawing/2014/main" id="{1A7F8952-B2D0-4439-A249-88CE154E3AEB}"/>
              </a:ext>
            </a:extLst>
          </p:cNvPr>
          <p:cNvGrpSpPr>
            <a:grpSpLocks/>
          </p:cNvGrpSpPr>
          <p:nvPr/>
        </p:nvGrpSpPr>
        <p:grpSpPr bwMode="auto">
          <a:xfrm>
            <a:off x="4092201" y="3194697"/>
            <a:ext cx="4572000" cy="1828800"/>
            <a:chOff x="240" y="2880"/>
            <a:chExt cx="2880" cy="1152"/>
          </a:xfrm>
        </p:grpSpPr>
        <p:sp>
          <p:nvSpPr>
            <p:cNvPr id="6" name="Oval 82">
              <a:extLst>
                <a:ext uri="{FF2B5EF4-FFF2-40B4-BE49-F238E27FC236}">
                  <a16:creationId xmlns:a16="http://schemas.microsoft.com/office/drawing/2014/main" id="{5DA51E5F-1C5F-447E-9B4E-2688EEF66679}"/>
                </a:ext>
              </a:extLst>
            </p:cNvPr>
            <p:cNvSpPr>
              <a:spLocks noChangeArrowheads="1"/>
            </p:cNvSpPr>
            <p:nvPr/>
          </p:nvSpPr>
          <p:spPr bwMode="auto">
            <a:xfrm>
              <a:off x="840" y="28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7" name="Oval 83">
              <a:extLst>
                <a:ext uri="{FF2B5EF4-FFF2-40B4-BE49-F238E27FC236}">
                  <a16:creationId xmlns:a16="http://schemas.microsoft.com/office/drawing/2014/main" id="{B309B094-096E-4AA8-9AF7-9372436292A4}"/>
                </a:ext>
              </a:extLst>
            </p:cNvPr>
            <p:cNvSpPr>
              <a:spLocks noChangeArrowheads="1"/>
            </p:cNvSpPr>
            <p:nvPr/>
          </p:nvSpPr>
          <p:spPr bwMode="auto">
            <a:xfrm>
              <a:off x="637" y="312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endParaRPr lang="zh-CN" altLang="zh-CN" sz="1400" b="1"/>
            </a:p>
          </p:txBody>
        </p:sp>
        <p:sp>
          <p:nvSpPr>
            <p:cNvPr id="8" name="Oval 86">
              <a:extLst>
                <a:ext uri="{FF2B5EF4-FFF2-40B4-BE49-F238E27FC236}">
                  <a16:creationId xmlns:a16="http://schemas.microsoft.com/office/drawing/2014/main" id="{FE4DBF6F-A276-442C-ABAD-1165723620AE}"/>
                </a:ext>
              </a:extLst>
            </p:cNvPr>
            <p:cNvSpPr>
              <a:spLocks noChangeArrowheads="1"/>
            </p:cNvSpPr>
            <p:nvPr/>
          </p:nvSpPr>
          <p:spPr bwMode="auto">
            <a:xfrm>
              <a:off x="752" y="346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9" name="Line 89">
              <a:extLst>
                <a:ext uri="{FF2B5EF4-FFF2-40B4-BE49-F238E27FC236}">
                  <a16:creationId xmlns:a16="http://schemas.microsoft.com/office/drawing/2014/main" id="{0F2E29CC-15D1-47F0-ABED-77FBF0A4A691}"/>
                </a:ext>
              </a:extLst>
            </p:cNvPr>
            <p:cNvSpPr>
              <a:spLocks noChangeShapeType="1"/>
            </p:cNvSpPr>
            <p:nvPr/>
          </p:nvSpPr>
          <p:spPr bwMode="auto">
            <a:xfrm flipH="1">
              <a:off x="736" y="3024"/>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 name="Line 90">
              <a:extLst>
                <a:ext uri="{FF2B5EF4-FFF2-40B4-BE49-F238E27FC236}">
                  <a16:creationId xmlns:a16="http://schemas.microsoft.com/office/drawing/2014/main" id="{CCAE3352-7831-40ED-B109-B82EACE67FFB}"/>
                </a:ext>
              </a:extLst>
            </p:cNvPr>
            <p:cNvSpPr>
              <a:spLocks noChangeShapeType="1"/>
            </p:cNvSpPr>
            <p:nvPr/>
          </p:nvSpPr>
          <p:spPr bwMode="auto">
            <a:xfrm>
              <a:off x="928" y="3024"/>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 name="Line 91">
              <a:extLst>
                <a:ext uri="{FF2B5EF4-FFF2-40B4-BE49-F238E27FC236}">
                  <a16:creationId xmlns:a16="http://schemas.microsoft.com/office/drawing/2014/main" id="{BDAE4BDC-FA8D-46AC-9F0D-67EB14CC8DF7}"/>
                </a:ext>
              </a:extLst>
            </p:cNvPr>
            <p:cNvSpPr>
              <a:spLocks noChangeShapeType="1"/>
            </p:cNvSpPr>
            <p:nvPr/>
          </p:nvSpPr>
          <p:spPr bwMode="auto">
            <a:xfrm flipH="1">
              <a:off x="544" y="3264"/>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 name="Line 92">
              <a:extLst>
                <a:ext uri="{FF2B5EF4-FFF2-40B4-BE49-F238E27FC236}">
                  <a16:creationId xmlns:a16="http://schemas.microsoft.com/office/drawing/2014/main" id="{A53E7D27-A1A9-4F13-80B9-32E896A27F3B}"/>
                </a:ext>
              </a:extLst>
            </p:cNvPr>
            <p:cNvSpPr>
              <a:spLocks noChangeShapeType="1"/>
            </p:cNvSpPr>
            <p:nvPr/>
          </p:nvSpPr>
          <p:spPr bwMode="auto">
            <a:xfrm>
              <a:off x="736" y="3264"/>
              <a:ext cx="6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 name="Rectangle 98">
              <a:extLst>
                <a:ext uri="{FF2B5EF4-FFF2-40B4-BE49-F238E27FC236}">
                  <a16:creationId xmlns:a16="http://schemas.microsoft.com/office/drawing/2014/main" id="{ADA87B71-67EB-424E-A54A-DE58CF9EBC07}"/>
                </a:ext>
              </a:extLst>
            </p:cNvPr>
            <p:cNvSpPr>
              <a:spLocks noChangeArrowheads="1"/>
            </p:cNvSpPr>
            <p:nvPr/>
          </p:nvSpPr>
          <p:spPr bwMode="auto">
            <a:xfrm>
              <a:off x="464" y="34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4" name="Rectangle 103">
              <a:extLst>
                <a:ext uri="{FF2B5EF4-FFF2-40B4-BE49-F238E27FC236}">
                  <a16:creationId xmlns:a16="http://schemas.microsoft.com/office/drawing/2014/main" id="{4E49E3B1-B44C-4AD7-97BE-0A2A27BACEA8}"/>
                </a:ext>
              </a:extLst>
            </p:cNvPr>
            <p:cNvSpPr>
              <a:spLocks noChangeArrowheads="1"/>
            </p:cNvSpPr>
            <p:nvPr/>
          </p:nvSpPr>
          <p:spPr bwMode="auto">
            <a:xfrm>
              <a:off x="680" y="379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5" name="Rectangle 104">
              <a:extLst>
                <a:ext uri="{FF2B5EF4-FFF2-40B4-BE49-F238E27FC236}">
                  <a16:creationId xmlns:a16="http://schemas.microsoft.com/office/drawing/2014/main" id="{4E54CC63-8800-427E-8FC5-D289591892D9}"/>
                </a:ext>
              </a:extLst>
            </p:cNvPr>
            <p:cNvSpPr>
              <a:spLocks noChangeArrowheads="1"/>
            </p:cNvSpPr>
            <p:nvPr/>
          </p:nvSpPr>
          <p:spPr bwMode="auto">
            <a:xfrm>
              <a:off x="896" y="379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6" name="Line 109">
              <a:extLst>
                <a:ext uri="{FF2B5EF4-FFF2-40B4-BE49-F238E27FC236}">
                  <a16:creationId xmlns:a16="http://schemas.microsoft.com/office/drawing/2014/main" id="{FE10018F-D9F4-4C4E-A159-CA861EEACB79}"/>
                </a:ext>
              </a:extLst>
            </p:cNvPr>
            <p:cNvSpPr>
              <a:spLocks noChangeShapeType="1"/>
            </p:cNvSpPr>
            <p:nvPr/>
          </p:nvSpPr>
          <p:spPr bwMode="auto">
            <a:xfrm flipH="1">
              <a:off x="760" y="3600"/>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7" name="Line 110">
              <a:extLst>
                <a:ext uri="{FF2B5EF4-FFF2-40B4-BE49-F238E27FC236}">
                  <a16:creationId xmlns:a16="http://schemas.microsoft.com/office/drawing/2014/main" id="{5B1EA029-A91E-4085-8E5F-70F2C6461589}"/>
                </a:ext>
              </a:extLst>
            </p:cNvPr>
            <p:cNvSpPr>
              <a:spLocks noChangeShapeType="1"/>
            </p:cNvSpPr>
            <p:nvPr/>
          </p:nvSpPr>
          <p:spPr bwMode="auto">
            <a:xfrm>
              <a:off x="856" y="3600"/>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8" name="Oval 112">
              <a:extLst>
                <a:ext uri="{FF2B5EF4-FFF2-40B4-BE49-F238E27FC236}">
                  <a16:creationId xmlns:a16="http://schemas.microsoft.com/office/drawing/2014/main" id="{BB1EDBE3-5CA7-4B3A-8C5D-EEA2A7B221D9}"/>
                </a:ext>
              </a:extLst>
            </p:cNvPr>
            <p:cNvSpPr>
              <a:spLocks noChangeArrowheads="1"/>
            </p:cNvSpPr>
            <p:nvPr/>
          </p:nvSpPr>
          <p:spPr bwMode="auto">
            <a:xfrm>
              <a:off x="1784" y="28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19" name="Oval 113">
              <a:extLst>
                <a:ext uri="{FF2B5EF4-FFF2-40B4-BE49-F238E27FC236}">
                  <a16:creationId xmlns:a16="http://schemas.microsoft.com/office/drawing/2014/main" id="{8A148CCE-4FBB-4216-BB4D-9E22A2F07BD5}"/>
                </a:ext>
              </a:extLst>
            </p:cNvPr>
            <p:cNvSpPr>
              <a:spLocks noChangeArrowheads="1"/>
            </p:cNvSpPr>
            <p:nvPr/>
          </p:nvSpPr>
          <p:spPr bwMode="auto">
            <a:xfrm>
              <a:off x="1581" y="312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endParaRPr lang="zh-CN" altLang="zh-CN" sz="1400" b="1"/>
            </a:p>
          </p:txBody>
        </p:sp>
        <p:sp>
          <p:nvSpPr>
            <p:cNvPr id="20" name="Oval 114">
              <a:extLst>
                <a:ext uri="{FF2B5EF4-FFF2-40B4-BE49-F238E27FC236}">
                  <a16:creationId xmlns:a16="http://schemas.microsoft.com/office/drawing/2014/main" id="{873F93AA-7C01-401D-AD9B-D822ADAAE658}"/>
                </a:ext>
              </a:extLst>
            </p:cNvPr>
            <p:cNvSpPr>
              <a:spLocks noChangeArrowheads="1"/>
            </p:cNvSpPr>
            <p:nvPr/>
          </p:nvSpPr>
          <p:spPr bwMode="auto">
            <a:xfrm>
              <a:off x="1696" y="346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21" name="Line 115">
              <a:extLst>
                <a:ext uri="{FF2B5EF4-FFF2-40B4-BE49-F238E27FC236}">
                  <a16:creationId xmlns:a16="http://schemas.microsoft.com/office/drawing/2014/main" id="{F9F9D666-DE68-40A3-9C36-2E689B9E6521}"/>
                </a:ext>
              </a:extLst>
            </p:cNvPr>
            <p:cNvSpPr>
              <a:spLocks noChangeShapeType="1"/>
            </p:cNvSpPr>
            <p:nvPr/>
          </p:nvSpPr>
          <p:spPr bwMode="auto">
            <a:xfrm flipH="1">
              <a:off x="1680" y="3024"/>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2" name="Line 116">
              <a:extLst>
                <a:ext uri="{FF2B5EF4-FFF2-40B4-BE49-F238E27FC236}">
                  <a16:creationId xmlns:a16="http://schemas.microsoft.com/office/drawing/2014/main" id="{846C401D-BAF3-45C6-B401-B9B001AB9883}"/>
                </a:ext>
              </a:extLst>
            </p:cNvPr>
            <p:cNvSpPr>
              <a:spLocks noChangeShapeType="1"/>
            </p:cNvSpPr>
            <p:nvPr/>
          </p:nvSpPr>
          <p:spPr bwMode="auto">
            <a:xfrm>
              <a:off x="1872" y="3024"/>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3" name="Line 117">
              <a:extLst>
                <a:ext uri="{FF2B5EF4-FFF2-40B4-BE49-F238E27FC236}">
                  <a16:creationId xmlns:a16="http://schemas.microsoft.com/office/drawing/2014/main" id="{1000910B-ECFF-4575-97F9-B9FB3CC6FC81}"/>
                </a:ext>
              </a:extLst>
            </p:cNvPr>
            <p:cNvSpPr>
              <a:spLocks noChangeShapeType="1"/>
            </p:cNvSpPr>
            <p:nvPr/>
          </p:nvSpPr>
          <p:spPr bwMode="auto">
            <a:xfrm flipH="1">
              <a:off x="1488" y="3264"/>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4" name="Line 118">
              <a:extLst>
                <a:ext uri="{FF2B5EF4-FFF2-40B4-BE49-F238E27FC236}">
                  <a16:creationId xmlns:a16="http://schemas.microsoft.com/office/drawing/2014/main" id="{5AD978D8-B003-43EC-A479-282E0540FAE7}"/>
                </a:ext>
              </a:extLst>
            </p:cNvPr>
            <p:cNvSpPr>
              <a:spLocks noChangeShapeType="1"/>
            </p:cNvSpPr>
            <p:nvPr/>
          </p:nvSpPr>
          <p:spPr bwMode="auto">
            <a:xfrm>
              <a:off x="1680" y="3264"/>
              <a:ext cx="6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 name="Rectangle 119">
              <a:extLst>
                <a:ext uri="{FF2B5EF4-FFF2-40B4-BE49-F238E27FC236}">
                  <a16:creationId xmlns:a16="http://schemas.microsoft.com/office/drawing/2014/main" id="{DD1171D3-321F-46A6-AA2A-FE9AD8F9529F}"/>
                </a:ext>
              </a:extLst>
            </p:cNvPr>
            <p:cNvSpPr>
              <a:spLocks noChangeArrowheads="1"/>
            </p:cNvSpPr>
            <p:nvPr/>
          </p:nvSpPr>
          <p:spPr bwMode="auto">
            <a:xfrm>
              <a:off x="1408" y="34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26" name="Rectangle 120">
              <a:extLst>
                <a:ext uri="{FF2B5EF4-FFF2-40B4-BE49-F238E27FC236}">
                  <a16:creationId xmlns:a16="http://schemas.microsoft.com/office/drawing/2014/main" id="{0825F383-1E39-445C-A3DF-21515E551C71}"/>
                </a:ext>
              </a:extLst>
            </p:cNvPr>
            <p:cNvSpPr>
              <a:spLocks noChangeArrowheads="1"/>
            </p:cNvSpPr>
            <p:nvPr/>
          </p:nvSpPr>
          <p:spPr bwMode="auto">
            <a:xfrm>
              <a:off x="1952" y="312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27" name="Rectangle 121">
              <a:extLst>
                <a:ext uri="{FF2B5EF4-FFF2-40B4-BE49-F238E27FC236}">
                  <a16:creationId xmlns:a16="http://schemas.microsoft.com/office/drawing/2014/main" id="{6A3710C1-19A1-48D2-A112-518C287C22A2}"/>
                </a:ext>
              </a:extLst>
            </p:cNvPr>
            <p:cNvSpPr>
              <a:spLocks noChangeArrowheads="1"/>
            </p:cNvSpPr>
            <p:nvPr/>
          </p:nvSpPr>
          <p:spPr bwMode="auto">
            <a:xfrm>
              <a:off x="1624" y="379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28" name="Rectangle 122">
              <a:extLst>
                <a:ext uri="{FF2B5EF4-FFF2-40B4-BE49-F238E27FC236}">
                  <a16:creationId xmlns:a16="http://schemas.microsoft.com/office/drawing/2014/main" id="{3F388B72-EAAD-417F-8F2B-7A883DC9C4E8}"/>
                </a:ext>
              </a:extLst>
            </p:cNvPr>
            <p:cNvSpPr>
              <a:spLocks noChangeArrowheads="1"/>
            </p:cNvSpPr>
            <p:nvPr/>
          </p:nvSpPr>
          <p:spPr bwMode="auto">
            <a:xfrm>
              <a:off x="1840" y="379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29" name="Line 123">
              <a:extLst>
                <a:ext uri="{FF2B5EF4-FFF2-40B4-BE49-F238E27FC236}">
                  <a16:creationId xmlns:a16="http://schemas.microsoft.com/office/drawing/2014/main" id="{2EA42FF5-986E-4E2F-9E8A-4B4A55A371A7}"/>
                </a:ext>
              </a:extLst>
            </p:cNvPr>
            <p:cNvSpPr>
              <a:spLocks noChangeShapeType="1"/>
            </p:cNvSpPr>
            <p:nvPr/>
          </p:nvSpPr>
          <p:spPr bwMode="auto">
            <a:xfrm flipH="1">
              <a:off x="1704" y="3600"/>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30" name="Line 124">
              <a:extLst>
                <a:ext uri="{FF2B5EF4-FFF2-40B4-BE49-F238E27FC236}">
                  <a16:creationId xmlns:a16="http://schemas.microsoft.com/office/drawing/2014/main" id="{6024A475-B02C-4C4C-A3B5-6C7F27AD8FE7}"/>
                </a:ext>
              </a:extLst>
            </p:cNvPr>
            <p:cNvSpPr>
              <a:spLocks noChangeShapeType="1"/>
            </p:cNvSpPr>
            <p:nvPr/>
          </p:nvSpPr>
          <p:spPr bwMode="auto">
            <a:xfrm>
              <a:off x="1800" y="3600"/>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1" name="Oval 125">
              <a:extLst>
                <a:ext uri="{FF2B5EF4-FFF2-40B4-BE49-F238E27FC236}">
                  <a16:creationId xmlns:a16="http://schemas.microsoft.com/office/drawing/2014/main" id="{0D1349CA-F777-4FAA-B3F5-6B76D5232BB3}"/>
                </a:ext>
              </a:extLst>
            </p:cNvPr>
            <p:cNvSpPr>
              <a:spLocks noChangeArrowheads="1"/>
            </p:cNvSpPr>
            <p:nvPr/>
          </p:nvSpPr>
          <p:spPr bwMode="auto">
            <a:xfrm>
              <a:off x="2664" y="28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32" name="Oval 126">
              <a:extLst>
                <a:ext uri="{FF2B5EF4-FFF2-40B4-BE49-F238E27FC236}">
                  <a16:creationId xmlns:a16="http://schemas.microsoft.com/office/drawing/2014/main" id="{F690CEE3-DE6E-4A7C-AA39-9D0C60B88578}"/>
                </a:ext>
              </a:extLst>
            </p:cNvPr>
            <p:cNvSpPr>
              <a:spLocks noChangeArrowheads="1"/>
            </p:cNvSpPr>
            <p:nvPr/>
          </p:nvSpPr>
          <p:spPr bwMode="auto">
            <a:xfrm>
              <a:off x="2461" y="312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endParaRPr lang="zh-CN" altLang="zh-CN" sz="1400" b="1"/>
            </a:p>
          </p:txBody>
        </p:sp>
        <p:sp>
          <p:nvSpPr>
            <p:cNvPr id="33" name="Oval 127">
              <a:extLst>
                <a:ext uri="{FF2B5EF4-FFF2-40B4-BE49-F238E27FC236}">
                  <a16:creationId xmlns:a16="http://schemas.microsoft.com/office/drawing/2014/main" id="{EED2044E-AFE9-420F-AE88-219EF8538E27}"/>
                </a:ext>
              </a:extLst>
            </p:cNvPr>
            <p:cNvSpPr>
              <a:spLocks noChangeArrowheads="1"/>
            </p:cNvSpPr>
            <p:nvPr/>
          </p:nvSpPr>
          <p:spPr bwMode="auto">
            <a:xfrm>
              <a:off x="2816" y="312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34" name="Line 128">
              <a:extLst>
                <a:ext uri="{FF2B5EF4-FFF2-40B4-BE49-F238E27FC236}">
                  <a16:creationId xmlns:a16="http://schemas.microsoft.com/office/drawing/2014/main" id="{B949C1C0-42A7-4A7B-A744-CBDC05CA6F55}"/>
                </a:ext>
              </a:extLst>
            </p:cNvPr>
            <p:cNvSpPr>
              <a:spLocks noChangeShapeType="1"/>
            </p:cNvSpPr>
            <p:nvPr/>
          </p:nvSpPr>
          <p:spPr bwMode="auto">
            <a:xfrm flipH="1">
              <a:off x="2560" y="3024"/>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35" name="Line 129">
              <a:extLst>
                <a:ext uri="{FF2B5EF4-FFF2-40B4-BE49-F238E27FC236}">
                  <a16:creationId xmlns:a16="http://schemas.microsoft.com/office/drawing/2014/main" id="{6B728C3D-E417-40F8-8C54-AD182C196DB6}"/>
                </a:ext>
              </a:extLst>
            </p:cNvPr>
            <p:cNvSpPr>
              <a:spLocks noChangeShapeType="1"/>
            </p:cNvSpPr>
            <p:nvPr/>
          </p:nvSpPr>
          <p:spPr bwMode="auto">
            <a:xfrm>
              <a:off x="2752" y="3024"/>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 name="Line 130">
              <a:extLst>
                <a:ext uri="{FF2B5EF4-FFF2-40B4-BE49-F238E27FC236}">
                  <a16:creationId xmlns:a16="http://schemas.microsoft.com/office/drawing/2014/main" id="{29CBDE95-5CCA-4DD2-8EEB-19D8944E5185}"/>
                </a:ext>
              </a:extLst>
            </p:cNvPr>
            <p:cNvSpPr>
              <a:spLocks noChangeShapeType="1"/>
            </p:cNvSpPr>
            <p:nvPr/>
          </p:nvSpPr>
          <p:spPr bwMode="auto">
            <a:xfrm flipH="1">
              <a:off x="2368" y="3264"/>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37" name="Line 131">
              <a:extLst>
                <a:ext uri="{FF2B5EF4-FFF2-40B4-BE49-F238E27FC236}">
                  <a16:creationId xmlns:a16="http://schemas.microsoft.com/office/drawing/2014/main" id="{0C26CE31-7478-4E43-BC64-C50D99913552}"/>
                </a:ext>
              </a:extLst>
            </p:cNvPr>
            <p:cNvSpPr>
              <a:spLocks noChangeShapeType="1"/>
            </p:cNvSpPr>
            <p:nvPr/>
          </p:nvSpPr>
          <p:spPr bwMode="auto">
            <a:xfrm>
              <a:off x="2560" y="3264"/>
              <a:ext cx="6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8" name="Rectangle 132">
              <a:extLst>
                <a:ext uri="{FF2B5EF4-FFF2-40B4-BE49-F238E27FC236}">
                  <a16:creationId xmlns:a16="http://schemas.microsoft.com/office/drawing/2014/main" id="{5EBA7B54-946A-41F3-9536-C64C1DA5C16A}"/>
                </a:ext>
              </a:extLst>
            </p:cNvPr>
            <p:cNvSpPr>
              <a:spLocks noChangeArrowheads="1"/>
            </p:cNvSpPr>
            <p:nvPr/>
          </p:nvSpPr>
          <p:spPr bwMode="auto">
            <a:xfrm>
              <a:off x="2288" y="34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9" name="Rectangle 133">
              <a:extLst>
                <a:ext uri="{FF2B5EF4-FFF2-40B4-BE49-F238E27FC236}">
                  <a16:creationId xmlns:a16="http://schemas.microsoft.com/office/drawing/2014/main" id="{DD4E6EEB-FAA5-47EC-9B98-440EEFA50163}"/>
                </a:ext>
              </a:extLst>
            </p:cNvPr>
            <p:cNvSpPr>
              <a:spLocks noChangeArrowheads="1"/>
            </p:cNvSpPr>
            <p:nvPr/>
          </p:nvSpPr>
          <p:spPr bwMode="auto">
            <a:xfrm>
              <a:off x="2576" y="34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0" name="Rectangle 134">
              <a:extLst>
                <a:ext uri="{FF2B5EF4-FFF2-40B4-BE49-F238E27FC236}">
                  <a16:creationId xmlns:a16="http://schemas.microsoft.com/office/drawing/2014/main" id="{0FA1C78E-5036-41D7-BB34-55A8797C8203}"/>
                </a:ext>
              </a:extLst>
            </p:cNvPr>
            <p:cNvSpPr>
              <a:spLocks noChangeArrowheads="1"/>
            </p:cNvSpPr>
            <p:nvPr/>
          </p:nvSpPr>
          <p:spPr bwMode="auto">
            <a:xfrm>
              <a:off x="2744" y="34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1" name="Rectangle 135">
              <a:extLst>
                <a:ext uri="{FF2B5EF4-FFF2-40B4-BE49-F238E27FC236}">
                  <a16:creationId xmlns:a16="http://schemas.microsoft.com/office/drawing/2014/main" id="{5B4C0E37-EE58-426F-BCA9-6109C3626C85}"/>
                </a:ext>
              </a:extLst>
            </p:cNvPr>
            <p:cNvSpPr>
              <a:spLocks noChangeArrowheads="1"/>
            </p:cNvSpPr>
            <p:nvPr/>
          </p:nvSpPr>
          <p:spPr bwMode="auto">
            <a:xfrm>
              <a:off x="2960" y="34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2" name="Line 136">
              <a:extLst>
                <a:ext uri="{FF2B5EF4-FFF2-40B4-BE49-F238E27FC236}">
                  <a16:creationId xmlns:a16="http://schemas.microsoft.com/office/drawing/2014/main" id="{A737659B-F36C-4944-A964-F504321CDA19}"/>
                </a:ext>
              </a:extLst>
            </p:cNvPr>
            <p:cNvSpPr>
              <a:spLocks noChangeShapeType="1"/>
            </p:cNvSpPr>
            <p:nvPr/>
          </p:nvSpPr>
          <p:spPr bwMode="auto">
            <a:xfrm flipH="1">
              <a:off x="2824" y="3264"/>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43" name="Line 137">
              <a:extLst>
                <a:ext uri="{FF2B5EF4-FFF2-40B4-BE49-F238E27FC236}">
                  <a16:creationId xmlns:a16="http://schemas.microsoft.com/office/drawing/2014/main" id="{75C15EBD-4A1B-448D-9E18-9429EA602BAD}"/>
                </a:ext>
              </a:extLst>
            </p:cNvPr>
            <p:cNvSpPr>
              <a:spLocks noChangeShapeType="1"/>
            </p:cNvSpPr>
            <p:nvPr/>
          </p:nvSpPr>
          <p:spPr bwMode="auto">
            <a:xfrm>
              <a:off x="2920" y="3264"/>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44" name="Text Box 139">
              <a:extLst>
                <a:ext uri="{FF2B5EF4-FFF2-40B4-BE49-F238E27FC236}">
                  <a16:creationId xmlns:a16="http://schemas.microsoft.com/office/drawing/2014/main" id="{CD1656A2-2E85-4E19-93EB-9F0AF134E0C0}"/>
                </a:ext>
              </a:extLst>
            </p:cNvPr>
            <p:cNvSpPr txBox="1">
              <a:spLocks noChangeArrowheads="1"/>
            </p:cNvSpPr>
            <p:nvPr/>
          </p:nvSpPr>
          <p:spPr bwMode="auto">
            <a:xfrm>
              <a:off x="975" y="309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11</a:t>
              </a:r>
            </a:p>
          </p:txBody>
        </p:sp>
        <p:sp>
          <p:nvSpPr>
            <p:cNvPr id="45" name="Text Box 140">
              <a:extLst>
                <a:ext uri="{FF2B5EF4-FFF2-40B4-BE49-F238E27FC236}">
                  <a16:creationId xmlns:a16="http://schemas.microsoft.com/office/drawing/2014/main" id="{3ADFC33E-1AEB-45A6-AFD3-F64558B8CD76}"/>
                </a:ext>
              </a:extLst>
            </p:cNvPr>
            <p:cNvSpPr txBox="1">
              <a:spLocks noChangeArrowheads="1"/>
            </p:cNvSpPr>
            <p:nvPr/>
          </p:nvSpPr>
          <p:spPr bwMode="auto">
            <a:xfrm>
              <a:off x="454" y="344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46" name="Text Box 141">
              <a:extLst>
                <a:ext uri="{FF2B5EF4-FFF2-40B4-BE49-F238E27FC236}">
                  <a16:creationId xmlns:a16="http://schemas.microsoft.com/office/drawing/2014/main" id="{6A0E99F4-2919-480C-9522-467C3DC1D68F}"/>
                </a:ext>
              </a:extLst>
            </p:cNvPr>
            <p:cNvSpPr txBox="1">
              <a:spLocks noChangeArrowheads="1"/>
            </p:cNvSpPr>
            <p:nvPr/>
          </p:nvSpPr>
          <p:spPr bwMode="auto">
            <a:xfrm>
              <a:off x="680" y="37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2</a:t>
              </a:r>
            </a:p>
          </p:txBody>
        </p:sp>
        <p:sp>
          <p:nvSpPr>
            <p:cNvPr id="47" name="Text Box 142">
              <a:extLst>
                <a:ext uri="{FF2B5EF4-FFF2-40B4-BE49-F238E27FC236}">
                  <a16:creationId xmlns:a16="http://schemas.microsoft.com/office/drawing/2014/main" id="{965BF97F-9DA0-4B34-B010-87E4DE5D2179}"/>
                </a:ext>
              </a:extLst>
            </p:cNvPr>
            <p:cNvSpPr txBox="1">
              <a:spLocks noChangeArrowheads="1"/>
            </p:cNvSpPr>
            <p:nvPr/>
          </p:nvSpPr>
          <p:spPr bwMode="auto">
            <a:xfrm>
              <a:off x="888" y="3768"/>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3</a:t>
              </a:r>
            </a:p>
          </p:txBody>
        </p:sp>
        <p:sp>
          <p:nvSpPr>
            <p:cNvPr id="48" name="Text Box 143">
              <a:extLst>
                <a:ext uri="{FF2B5EF4-FFF2-40B4-BE49-F238E27FC236}">
                  <a16:creationId xmlns:a16="http://schemas.microsoft.com/office/drawing/2014/main" id="{9F0042F9-7CC0-430D-8753-A2A25993EDB3}"/>
                </a:ext>
              </a:extLst>
            </p:cNvPr>
            <p:cNvSpPr txBox="1">
              <a:spLocks noChangeArrowheads="1"/>
            </p:cNvSpPr>
            <p:nvPr/>
          </p:nvSpPr>
          <p:spPr bwMode="auto">
            <a:xfrm>
              <a:off x="1942" y="309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2</a:t>
              </a:r>
            </a:p>
          </p:txBody>
        </p:sp>
        <p:sp>
          <p:nvSpPr>
            <p:cNvPr id="49" name="Text Box 144">
              <a:extLst>
                <a:ext uri="{FF2B5EF4-FFF2-40B4-BE49-F238E27FC236}">
                  <a16:creationId xmlns:a16="http://schemas.microsoft.com/office/drawing/2014/main" id="{499FA8EE-6667-433F-B84A-9378D57191A4}"/>
                </a:ext>
              </a:extLst>
            </p:cNvPr>
            <p:cNvSpPr txBox="1">
              <a:spLocks noChangeArrowheads="1"/>
            </p:cNvSpPr>
            <p:nvPr/>
          </p:nvSpPr>
          <p:spPr bwMode="auto">
            <a:xfrm>
              <a:off x="1397" y="344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50" name="Text Box 145">
              <a:extLst>
                <a:ext uri="{FF2B5EF4-FFF2-40B4-BE49-F238E27FC236}">
                  <a16:creationId xmlns:a16="http://schemas.microsoft.com/office/drawing/2014/main" id="{1A1EB46F-4C3D-4555-86AD-C18422ED17FC}"/>
                </a:ext>
              </a:extLst>
            </p:cNvPr>
            <p:cNvSpPr txBox="1">
              <a:spLocks noChangeArrowheads="1"/>
            </p:cNvSpPr>
            <p:nvPr/>
          </p:nvSpPr>
          <p:spPr bwMode="auto">
            <a:xfrm>
              <a:off x="1623" y="37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4</a:t>
              </a:r>
            </a:p>
          </p:txBody>
        </p:sp>
        <p:sp>
          <p:nvSpPr>
            <p:cNvPr id="51" name="Text Box 146">
              <a:extLst>
                <a:ext uri="{FF2B5EF4-FFF2-40B4-BE49-F238E27FC236}">
                  <a16:creationId xmlns:a16="http://schemas.microsoft.com/office/drawing/2014/main" id="{8A4DDB2B-70D2-4733-B6EB-5246469FAD45}"/>
                </a:ext>
              </a:extLst>
            </p:cNvPr>
            <p:cNvSpPr txBox="1">
              <a:spLocks noChangeArrowheads="1"/>
            </p:cNvSpPr>
            <p:nvPr/>
          </p:nvSpPr>
          <p:spPr bwMode="auto">
            <a:xfrm>
              <a:off x="1807" y="376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11</a:t>
              </a:r>
            </a:p>
          </p:txBody>
        </p:sp>
        <p:sp>
          <p:nvSpPr>
            <p:cNvPr id="52" name="Text Box 147">
              <a:extLst>
                <a:ext uri="{FF2B5EF4-FFF2-40B4-BE49-F238E27FC236}">
                  <a16:creationId xmlns:a16="http://schemas.microsoft.com/office/drawing/2014/main" id="{B6E89A3B-541B-4041-A38E-8895968C9E22}"/>
                </a:ext>
              </a:extLst>
            </p:cNvPr>
            <p:cNvSpPr txBox="1">
              <a:spLocks noChangeArrowheads="1"/>
            </p:cNvSpPr>
            <p:nvPr/>
          </p:nvSpPr>
          <p:spPr bwMode="auto">
            <a:xfrm>
              <a:off x="2544" y="343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11</a:t>
              </a:r>
            </a:p>
          </p:txBody>
        </p:sp>
        <p:sp>
          <p:nvSpPr>
            <p:cNvPr id="53" name="Text Box 148">
              <a:extLst>
                <a:ext uri="{FF2B5EF4-FFF2-40B4-BE49-F238E27FC236}">
                  <a16:creationId xmlns:a16="http://schemas.microsoft.com/office/drawing/2014/main" id="{CE121F6B-783F-4488-A414-0FCBF48A8A1D}"/>
                </a:ext>
              </a:extLst>
            </p:cNvPr>
            <p:cNvSpPr txBox="1">
              <a:spLocks noChangeArrowheads="1"/>
            </p:cNvSpPr>
            <p:nvPr/>
          </p:nvSpPr>
          <p:spPr bwMode="auto">
            <a:xfrm>
              <a:off x="2950" y="343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54" name="Text Box 149">
              <a:extLst>
                <a:ext uri="{FF2B5EF4-FFF2-40B4-BE49-F238E27FC236}">
                  <a16:creationId xmlns:a16="http://schemas.microsoft.com/office/drawing/2014/main" id="{9D432BC8-050E-4131-9BA7-B35C48678107}"/>
                </a:ext>
              </a:extLst>
            </p:cNvPr>
            <p:cNvSpPr txBox="1">
              <a:spLocks noChangeArrowheads="1"/>
            </p:cNvSpPr>
            <p:nvPr/>
          </p:nvSpPr>
          <p:spPr bwMode="auto">
            <a:xfrm>
              <a:off x="2278" y="343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2</a:t>
              </a:r>
            </a:p>
          </p:txBody>
        </p:sp>
        <p:sp>
          <p:nvSpPr>
            <p:cNvPr id="55" name="Text Box 150">
              <a:extLst>
                <a:ext uri="{FF2B5EF4-FFF2-40B4-BE49-F238E27FC236}">
                  <a16:creationId xmlns:a16="http://schemas.microsoft.com/office/drawing/2014/main" id="{215B84C2-A3BD-4645-BF16-6263B7A3E339}"/>
                </a:ext>
              </a:extLst>
            </p:cNvPr>
            <p:cNvSpPr txBox="1">
              <a:spLocks noChangeArrowheads="1"/>
            </p:cNvSpPr>
            <p:nvPr/>
          </p:nvSpPr>
          <p:spPr bwMode="auto">
            <a:xfrm>
              <a:off x="2736" y="343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3</a:t>
              </a:r>
            </a:p>
          </p:txBody>
        </p:sp>
        <p:sp>
          <p:nvSpPr>
            <p:cNvPr id="56" name="Text Box 151">
              <a:extLst>
                <a:ext uri="{FF2B5EF4-FFF2-40B4-BE49-F238E27FC236}">
                  <a16:creationId xmlns:a16="http://schemas.microsoft.com/office/drawing/2014/main" id="{3AC2E4C6-F67A-4426-8FFA-E6404B11D85D}"/>
                </a:ext>
              </a:extLst>
            </p:cNvPr>
            <p:cNvSpPr txBox="1">
              <a:spLocks noChangeArrowheads="1"/>
            </p:cNvSpPr>
            <p:nvPr/>
          </p:nvSpPr>
          <p:spPr bwMode="auto">
            <a:xfrm>
              <a:off x="240" y="3744"/>
              <a:ext cx="3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a:t>
              </a:r>
            </a:p>
          </p:txBody>
        </p:sp>
        <p:sp>
          <p:nvSpPr>
            <p:cNvPr id="57" name="Text Box 152">
              <a:extLst>
                <a:ext uri="{FF2B5EF4-FFF2-40B4-BE49-F238E27FC236}">
                  <a16:creationId xmlns:a16="http://schemas.microsoft.com/office/drawing/2014/main" id="{1D211216-7A38-4882-A438-9046C9F79A3D}"/>
                </a:ext>
              </a:extLst>
            </p:cNvPr>
            <p:cNvSpPr txBox="1">
              <a:spLocks noChangeArrowheads="1"/>
            </p:cNvSpPr>
            <p:nvPr/>
          </p:nvSpPr>
          <p:spPr bwMode="auto">
            <a:xfrm>
              <a:off x="1198" y="3744"/>
              <a:ext cx="3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(b)</a:t>
              </a:r>
            </a:p>
          </p:txBody>
        </p:sp>
        <p:sp>
          <p:nvSpPr>
            <p:cNvPr id="58" name="Text Box 153">
              <a:extLst>
                <a:ext uri="{FF2B5EF4-FFF2-40B4-BE49-F238E27FC236}">
                  <a16:creationId xmlns:a16="http://schemas.microsoft.com/office/drawing/2014/main" id="{0713F82F-B095-4C74-A37C-53EBD9507356}"/>
                </a:ext>
              </a:extLst>
            </p:cNvPr>
            <p:cNvSpPr txBox="1">
              <a:spLocks noChangeArrowheads="1"/>
            </p:cNvSpPr>
            <p:nvPr/>
          </p:nvSpPr>
          <p:spPr bwMode="auto">
            <a:xfrm>
              <a:off x="2601" y="374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(c)</a:t>
              </a:r>
            </a:p>
          </p:txBody>
        </p:sp>
        <p:sp>
          <p:nvSpPr>
            <p:cNvPr id="59" name="Rectangle 155">
              <a:extLst>
                <a:ext uri="{FF2B5EF4-FFF2-40B4-BE49-F238E27FC236}">
                  <a16:creationId xmlns:a16="http://schemas.microsoft.com/office/drawing/2014/main" id="{C1202400-1A7C-49E4-827B-12B18F779472}"/>
                </a:ext>
              </a:extLst>
            </p:cNvPr>
            <p:cNvSpPr>
              <a:spLocks noChangeArrowheads="1"/>
            </p:cNvSpPr>
            <p:nvPr/>
          </p:nvSpPr>
          <p:spPr bwMode="auto">
            <a:xfrm>
              <a:off x="1008" y="312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60" name="Text Box 157">
            <a:extLst>
              <a:ext uri="{FF2B5EF4-FFF2-40B4-BE49-F238E27FC236}">
                <a16:creationId xmlns:a16="http://schemas.microsoft.com/office/drawing/2014/main" id="{F7DAF5E9-9A8B-4BD5-ADB2-C1ED0BC95318}"/>
              </a:ext>
            </a:extLst>
          </p:cNvPr>
          <p:cNvSpPr txBox="1">
            <a:spLocks noChangeArrowheads="1"/>
          </p:cNvSpPr>
          <p:nvPr/>
        </p:nvSpPr>
        <p:spPr bwMode="auto">
          <a:xfrm>
            <a:off x="854809" y="2805280"/>
            <a:ext cx="3344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设：</a:t>
            </a:r>
            <a:r>
              <a:rPr lang="zh-CN" altLang="en-US" b="1" i="1" dirty="0"/>
              <a:t> </a:t>
            </a:r>
            <a:r>
              <a:rPr lang="en-US" altLang="zh-CN" b="1" i="1" dirty="0"/>
              <a:t>w</a:t>
            </a:r>
            <a:r>
              <a:rPr lang="en-US" altLang="zh-CN" b="1" dirty="0"/>
              <a:t> </a:t>
            </a:r>
            <a:r>
              <a:rPr lang="en-US" altLang="zh-CN" b="1" baseline="-25000" dirty="0" err="1"/>
              <a:t>i</a:t>
            </a:r>
            <a:r>
              <a:rPr lang="en-US" altLang="zh-CN" b="1" baseline="-25000" dirty="0"/>
              <a:t> </a:t>
            </a:r>
            <a:r>
              <a:rPr lang="en-US" altLang="zh-CN" b="1" dirty="0"/>
              <a:t>= { 2 , 3 , 4 , 11 }</a:t>
            </a:r>
          </a:p>
        </p:txBody>
      </p:sp>
      <p:sp>
        <p:nvSpPr>
          <p:cNvPr id="61" name="Text Box 158">
            <a:extLst>
              <a:ext uri="{FF2B5EF4-FFF2-40B4-BE49-F238E27FC236}">
                <a16:creationId xmlns:a16="http://schemas.microsoft.com/office/drawing/2014/main" id="{16B1A1D3-AE6B-4091-9729-36A204261928}"/>
              </a:ext>
            </a:extLst>
          </p:cNvPr>
          <p:cNvSpPr txBox="1">
            <a:spLocks noChangeArrowheads="1"/>
          </p:cNvSpPr>
          <p:nvPr/>
        </p:nvSpPr>
        <p:spPr bwMode="auto">
          <a:xfrm>
            <a:off x="879773" y="3397654"/>
            <a:ext cx="360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求：∑</a:t>
            </a:r>
            <a:r>
              <a:rPr lang="en-US" altLang="zh-CN" b="1" i="1" dirty="0" err="1"/>
              <a:t>w</a:t>
            </a:r>
            <a:r>
              <a:rPr lang="en-US" altLang="zh-CN" b="1" baseline="-25000" dirty="0" err="1"/>
              <a:t>j</a:t>
            </a:r>
            <a:r>
              <a:rPr lang="en-US" altLang="zh-CN" b="1" baseline="-25000" dirty="0"/>
              <a:t> </a:t>
            </a:r>
            <a:r>
              <a:rPr lang="en-US" altLang="zh-CN" b="1" dirty="0"/>
              <a:t>·</a:t>
            </a:r>
            <a:r>
              <a:rPr lang="en-US" altLang="zh-CN" b="1" baseline="-25000" dirty="0"/>
              <a:t> </a:t>
            </a:r>
            <a:r>
              <a:rPr lang="en-US" altLang="zh-CN" b="1" i="1" dirty="0"/>
              <a:t>l </a:t>
            </a:r>
            <a:r>
              <a:rPr lang="en-US" altLang="zh-CN" b="1" baseline="-25000" dirty="0"/>
              <a:t>j</a:t>
            </a:r>
            <a:r>
              <a:rPr lang="zh-CN" altLang="en-US" b="1" dirty="0"/>
              <a:t>（加权路长）</a:t>
            </a:r>
          </a:p>
        </p:txBody>
      </p:sp>
      <p:sp>
        <p:nvSpPr>
          <p:cNvPr id="62" name="Text Box 159">
            <a:extLst>
              <a:ext uri="{FF2B5EF4-FFF2-40B4-BE49-F238E27FC236}">
                <a16:creationId xmlns:a16="http://schemas.microsoft.com/office/drawing/2014/main" id="{87AE81E5-9F8A-402F-A469-87418EF1A34C}"/>
              </a:ext>
            </a:extLst>
          </p:cNvPr>
          <p:cNvSpPr txBox="1">
            <a:spLocks noChangeArrowheads="1"/>
          </p:cNvSpPr>
          <p:nvPr/>
        </p:nvSpPr>
        <p:spPr bwMode="auto">
          <a:xfrm>
            <a:off x="994879" y="5258208"/>
            <a:ext cx="4189522"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dirty="0">
                <a:latin typeface="+mn-lt"/>
              </a:rPr>
              <a:t>（</a:t>
            </a:r>
            <a:r>
              <a:rPr lang="en-US" altLang="zh-CN" sz="2000" b="1" dirty="0">
                <a:latin typeface="+mn-lt"/>
              </a:rPr>
              <a:t>a</a:t>
            </a:r>
            <a:r>
              <a:rPr lang="zh-CN" altLang="en-US" sz="2000" b="1" dirty="0">
                <a:latin typeface="+mn-lt"/>
              </a:rPr>
              <a:t>）</a:t>
            </a:r>
            <a:r>
              <a:rPr lang="en-US" altLang="zh-CN" sz="2000" b="1" dirty="0">
                <a:latin typeface="+mn-lt"/>
              </a:rPr>
              <a:t>11×1</a:t>
            </a:r>
            <a:r>
              <a:rPr lang="zh-CN" altLang="en-US" sz="2000" b="1" dirty="0">
                <a:latin typeface="+mn-lt"/>
              </a:rPr>
              <a:t>＋</a:t>
            </a:r>
            <a:r>
              <a:rPr lang="en-US" altLang="zh-CN" sz="2000" b="1" dirty="0">
                <a:latin typeface="+mn-lt"/>
              </a:rPr>
              <a:t>4×2</a:t>
            </a:r>
            <a:r>
              <a:rPr lang="zh-CN" altLang="en-US" sz="2000" b="1" dirty="0">
                <a:latin typeface="+mn-lt"/>
              </a:rPr>
              <a:t>＋</a:t>
            </a:r>
            <a:r>
              <a:rPr lang="en-US" altLang="zh-CN" sz="2000" b="1" dirty="0">
                <a:latin typeface="+mn-lt"/>
              </a:rPr>
              <a:t>2×3</a:t>
            </a:r>
            <a:r>
              <a:rPr lang="zh-CN" altLang="en-US" sz="2000" b="1" dirty="0">
                <a:latin typeface="+mn-lt"/>
              </a:rPr>
              <a:t>＋</a:t>
            </a:r>
            <a:r>
              <a:rPr lang="en-US" altLang="zh-CN" sz="2000" b="1" dirty="0">
                <a:latin typeface="+mn-lt"/>
              </a:rPr>
              <a:t>3×3=34</a:t>
            </a:r>
          </a:p>
          <a:p>
            <a:pPr eaLnBrk="1" hangingPunct="1"/>
            <a:r>
              <a:rPr lang="zh-CN" altLang="en-US" sz="2000" b="1" dirty="0">
                <a:latin typeface="+mn-lt"/>
              </a:rPr>
              <a:t>（</a:t>
            </a:r>
            <a:r>
              <a:rPr lang="en-US" altLang="zh-CN" sz="2000" b="1" dirty="0">
                <a:latin typeface="+mn-lt"/>
              </a:rPr>
              <a:t>b</a:t>
            </a:r>
            <a:r>
              <a:rPr lang="zh-CN" altLang="en-US" sz="2000" b="1" dirty="0">
                <a:latin typeface="+mn-lt"/>
              </a:rPr>
              <a:t>）</a:t>
            </a:r>
            <a:r>
              <a:rPr lang="en-US" altLang="zh-CN" sz="2000" b="1" dirty="0">
                <a:latin typeface="+mn-lt"/>
              </a:rPr>
              <a:t>2×1</a:t>
            </a:r>
            <a:r>
              <a:rPr lang="zh-CN" altLang="en-US" sz="2000" b="1" dirty="0">
                <a:latin typeface="+mn-lt"/>
              </a:rPr>
              <a:t>＋</a:t>
            </a:r>
            <a:r>
              <a:rPr lang="en-US" altLang="zh-CN" sz="2000" b="1" dirty="0">
                <a:latin typeface="+mn-lt"/>
              </a:rPr>
              <a:t>3×2</a:t>
            </a:r>
            <a:r>
              <a:rPr lang="zh-CN" altLang="en-US" sz="2000" b="1" dirty="0">
                <a:latin typeface="+mn-lt"/>
              </a:rPr>
              <a:t>＋</a:t>
            </a:r>
            <a:r>
              <a:rPr lang="en-US" altLang="zh-CN" sz="2000" b="1" dirty="0">
                <a:latin typeface="+mn-lt"/>
              </a:rPr>
              <a:t>4×3</a:t>
            </a:r>
            <a:r>
              <a:rPr lang="zh-CN" altLang="en-US" sz="2000" b="1" dirty="0">
                <a:latin typeface="+mn-lt"/>
              </a:rPr>
              <a:t>＋</a:t>
            </a:r>
            <a:r>
              <a:rPr lang="en-US" altLang="zh-CN" sz="2000" b="1" dirty="0">
                <a:latin typeface="+mn-lt"/>
              </a:rPr>
              <a:t>11×3=53</a:t>
            </a:r>
          </a:p>
          <a:p>
            <a:pPr eaLnBrk="1" hangingPunct="1"/>
            <a:r>
              <a:rPr lang="zh-CN" altLang="en-US" sz="2000" b="1" dirty="0">
                <a:latin typeface="+mn-lt"/>
              </a:rPr>
              <a:t>（</a:t>
            </a:r>
            <a:r>
              <a:rPr lang="en-US" altLang="zh-CN" sz="2000" b="1" dirty="0">
                <a:latin typeface="+mn-lt"/>
              </a:rPr>
              <a:t>c</a:t>
            </a:r>
            <a:r>
              <a:rPr lang="zh-CN" altLang="en-US" sz="2000" b="1" dirty="0">
                <a:latin typeface="+mn-lt"/>
              </a:rPr>
              <a:t>）</a:t>
            </a:r>
            <a:r>
              <a:rPr lang="en-US" altLang="zh-CN" sz="2000" b="1" dirty="0">
                <a:latin typeface="+mn-lt"/>
              </a:rPr>
              <a:t>2×2</a:t>
            </a:r>
            <a:r>
              <a:rPr lang="zh-CN" altLang="en-US" sz="2000" b="1" dirty="0">
                <a:latin typeface="+mn-lt"/>
              </a:rPr>
              <a:t>＋</a:t>
            </a:r>
            <a:r>
              <a:rPr lang="en-US" altLang="zh-CN" sz="2000" b="1" dirty="0">
                <a:latin typeface="+mn-lt"/>
              </a:rPr>
              <a:t>11×2</a:t>
            </a:r>
            <a:r>
              <a:rPr lang="zh-CN" altLang="en-US" sz="2000" b="1" dirty="0">
                <a:latin typeface="+mn-lt"/>
              </a:rPr>
              <a:t>＋</a:t>
            </a:r>
            <a:r>
              <a:rPr lang="en-US" altLang="zh-CN" sz="2000" b="1" dirty="0">
                <a:latin typeface="+mn-lt"/>
              </a:rPr>
              <a:t>3×2</a:t>
            </a:r>
            <a:r>
              <a:rPr lang="zh-CN" altLang="en-US" sz="2000" b="1" dirty="0">
                <a:latin typeface="+mn-lt"/>
              </a:rPr>
              <a:t>＋</a:t>
            </a:r>
            <a:r>
              <a:rPr lang="en-US" altLang="zh-CN" sz="2000" b="1" dirty="0">
                <a:latin typeface="+mn-lt"/>
              </a:rPr>
              <a:t>4×2=40</a:t>
            </a:r>
          </a:p>
        </p:txBody>
      </p:sp>
      <p:cxnSp>
        <p:nvCxnSpPr>
          <p:cNvPr id="63" name="直接连接符 62">
            <a:extLst>
              <a:ext uri="{FF2B5EF4-FFF2-40B4-BE49-F238E27FC236}">
                <a16:creationId xmlns:a16="http://schemas.microsoft.com/office/drawing/2014/main" id="{25DFBB5D-3300-4D22-BA8F-15BCDC7D99D9}"/>
              </a:ext>
            </a:extLst>
          </p:cNvPr>
          <p:cNvCxnSpPr>
            <a:cxnSpLocks/>
          </p:cNvCxnSpPr>
          <p:nvPr/>
        </p:nvCxnSpPr>
        <p:spPr bwMode="auto">
          <a:xfrm>
            <a:off x="1691680" y="5589240"/>
            <a:ext cx="3378421" cy="0"/>
          </a:xfrm>
          <a:prstGeom prst="line">
            <a:avLst/>
          </a:prstGeom>
          <a:solidFill>
            <a:schemeClr val="accent1"/>
          </a:solidFill>
          <a:ln w="3810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0149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C0C9072-708F-409D-93BB-29170517F8BB}"/>
              </a:ext>
            </a:extLst>
          </p:cNvPr>
          <p:cNvSpPr/>
          <p:nvPr/>
        </p:nvSpPr>
        <p:spPr>
          <a:xfrm>
            <a:off x="490225" y="835928"/>
            <a:ext cx="1731564" cy="461665"/>
          </a:xfrm>
          <a:prstGeom prst="rect">
            <a:avLst/>
          </a:prstGeom>
        </p:spPr>
        <p:txBody>
          <a:bodyPr wrap="none">
            <a:spAutoFit/>
          </a:bodyPr>
          <a:lstStyle/>
          <a:p>
            <a:pPr eaLnBrk="1" fontAlgn="auto" hangingPunct="1">
              <a:spcBef>
                <a:spcPts val="600"/>
              </a:spcBef>
              <a:spcAft>
                <a:spcPts val="0"/>
              </a:spcAft>
            </a:pPr>
            <a:r>
              <a:rPr kumimoji="0" lang="zh-CN" altLang="en-US" b="1" dirty="0">
                <a:solidFill>
                  <a:schemeClr val="accent2"/>
                </a:solidFill>
                <a:latin typeface="+mn-lt"/>
                <a:ea typeface="+mn-ea"/>
                <a:cs typeface="Times New Roman" panose="02020603050405020304" pitchFamily="18" charset="0"/>
              </a:rPr>
              <a:t>知识点结构</a:t>
            </a:r>
          </a:p>
        </p:txBody>
      </p:sp>
      <p:pic>
        <p:nvPicPr>
          <p:cNvPr id="62" name="图片 61"/>
          <p:cNvPicPr>
            <a:picLocks noChangeAspect="1"/>
          </p:cNvPicPr>
          <p:nvPr/>
        </p:nvPicPr>
        <p:blipFill>
          <a:blip r:embed="rId2"/>
          <a:stretch>
            <a:fillRect/>
          </a:stretch>
        </p:blipFill>
        <p:spPr>
          <a:xfrm>
            <a:off x="179512" y="1556792"/>
            <a:ext cx="8620031" cy="4409917"/>
          </a:xfrm>
          <a:prstGeom prst="rect">
            <a:avLst/>
          </a:prstGeom>
        </p:spPr>
      </p:pic>
    </p:spTree>
    <p:extLst>
      <p:ext uri="{BB962C8B-B14F-4D97-AF65-F5344CB8AC3E}">
        <p14:creationId xmlns:p14="http://schemas.microsoft.com/office/powerpoint/2010/main" val="245498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7">
            <a:extLst>
              <a:ext uri="{FF2B5EF4-FFF2-40B4-BE49-F238E27FC236}">
                <a16:creationId xmlns:a16="http://schemas.microsoft.com/office/drawing/2014/main" id="{A43B1BAB-0378-4F54-B07E-377E6FCF13E1}"/>
              </a:ext>
            </a:extLst>
          </p:cNvPr>
          <p:cNvSpPr txBox="1">
            <a:spLocks noChangeArrowheads="1"/>
          </p:cNvSpPr>
          <p:nvPr/>
        </p:nvSpPr>
        <p:spPr bwMode="auto">
          <a:xfrm>
            <a:off x="753243" y="1736071"/>
            <a:ext cx="405967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i="1" dirty="0">
                <a:latin typeface="+mn-lt"/>
                <a:ea typeface="+mn-ea"/>
                <a:cs typeface="Times New Roman" panose="02020603050405020304" pitchFamily="18" charset="0"/>
              </a:rPr>
              <a:t>w</a:t>
            </a:r>
            <a:r>
              <a:rPr lang="en-US" altLang="zh-CN" sz="2000" b="1" dirty="0">
                <a:latin typeface="+mn-lt"/>
                <a:ea typeface="+mn-ea"/>
                <a:cs typeface="Times New Roman" panose="02020603050405020304" pitchFamily="18" charset="0"/>
              </a:rPr>
              <a:t> </a:t>
            </a:r>
            <a:r>
              <a:rPr lang="en-US" altLang="zh-CN" sz="2000" b="1" baseline="-25000" dirty="0" err="1">
                <a:latin typeface="+mn-lt"/>
                <a:ea typeface="+mn-ea"/>
                <a:cs typeface="Times New Roman" panose="02020603050405020304" pitchFamily="18" charset="0"/>
              </a:rPr>
              <a:t>i</a:t>
            </a:r>
            <a:r>
              <a:rPr lang="en-US" altLang="zh-CN" sz="2000" b="1" baseline="-25000" dirty="0">
                <a:latin typeface="+mn-lt"/>
                <a:ea typeface="+mn-ea"/>
                <a:cs typeface="Times New Roman" panose="02020603050405020304" pitchFamily="18" charset="0"/>
              </a:rPr>
              <a:t> </a:t>
            </a:r>
            <a:r>
              <a:rPr lang="en-US" altLang="zh-CN" sz="2000" b="1" dirty="0">
                <a:latin typeface="+mn-lt"/>
                <a:ea typeface="+mn-ea"/>
                <a:cs typeface="Times New Roman" panose="02020603050405020304" pitchFamily="18" charset="0"/>
              </a:rPr>
              <a:t>= { 2 , 3 , 4 , 11 }</a:t>
            </a:r>
            <a:r>
              <a:rPr lang="zh-CN" altLang="en-US" sz="2000" b="1" dirty="0">
                <a:latin typeface="+mn-lt"/>
                <a:ea typeface="+mn-ea"/>
                <a:cs typeface="Times New Roman" panose="02020603050405020304" pitchFamily="18" charset="0"/>
              </a:rPr>
              <a:t>，构造哈夫曼树</a:t>
            </a:r>
          </a:p>
        </p:txBody>
      </p:sp>
      <p:grpSp>
        <p:nvGrpSpPr>
          <p:cNvPr id="3" name="组合 2"/>
          <p:cNvGrpSpPr/>
          <p:nvPr/>
        </p:nvGrpSpPr>
        <p:grpSpPr>
          <a:xfrm>
            <a:off x="539552" y="2204864"/>
            <a:ext cx="6981398" cy="971167"/>
            <a:chOff x="526135" y="1332833"/>
            <a:chExt cx="6981398" cy="971167"/>
          </a:xfrm>
        </p:grpSpPr>
        <p:sp>
          <p:nvSpPr>
            <p:cNvPr id="4" name="矩形 3"/>
            <p:cNvSpPr/>
            <p:nvPr/>
          </p:nvSpPr>
          <p:spPr>
            <a:xfrm>
              <a:off x="2457000" y="2034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2</a:t>
              </a:r>
              <a:endParaRPr lang="zh-CN" altLang="en-US" sz="1600" b="1" dirty="0">
                <a:solidFill>
                  <a:schemeClr val="tx1"/>
                </a:solidFill>
                <a:cs typeface="Times New Roman" panose="02020603050405020304" pitchFamily="18" charset="0"/>
              </a:endParaRPr>
            </a:p>
          </p:txBody>
        </p:sp>
        <p:sp>
          <p:nvSpPr>
            <p:cNvPr id="5" name="矩形 4"/>
            <p:cNvSpPr/>
            <p:nvPr/>
          </p:nvSpPr>
          <p:spPr>
            <a:xfrm>
              <a:off x="3058633" y="2034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3</a:t>
              </a:r>
              <a:endParaRPr lang="zh-CN" altLang="en-US" sz="1600" b="1" dirty="0">
                <a:solidFill>
                  <a:schemeClr val="tx1"/>
                </a:solidFill>
                <a:cs typeface="Times New Roman" panose="02020603050405020304" pitchFamily="18" charset="0"/>
              </a:endParaRPr>
            </a:p>
          </p:txBody>
        </p:sp>
        <p:sp>
          <p:nvSpPr>
            <p:cNvPr id="6" name="矩形 5"/>
            <p:cNvSpPr/>
            <p:nvPr/>
          </p:nvSpPr>
          <p:spPr>
            <a:xfrm>
              <a:off x="4331707" y="2034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11</a:t>
              </a:r>
              <a:endParaRPr lang="zh-CN" altLang="en-US" sz="1600" b="1" dirty="0">
                <a:solidFill>
                  <a:schemeClr val="tx1"/>
                </a:solidFill>
                <a:cs typeface="Times New Roman" panose="02020603050405020304" pitchFamily="18" charset="0"/>
              </a:endParaRPr>
            </a:p>
          </p:txBody>
        </p:sp>
        <p:sp>
          <p:nvSpPr>
            <p:cNvPr id="7" name="矩形 6"/>
            <p:cNvSpPr/>
            <p:nvPr/>
          </p:nvSpPr>
          <p:spPr>
            <a:xfrm>
              <a:off x="3660267" y="2034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4</a:t>
              </a:r>
              <a:endParaRPr lang="zh-CN" altLang="en-US" sz="1600" b="1" dirty="0">
                <a:solidFill>
                  <a:schemeClr val="tx1"/>
                </a:solidFill>
                <a:cs typeface="Times New Roman" panose="02020603050405020304" pitchFamily="18" charset="0"/>
              </a:endParaRPr>
            </a:p>
          </p:txBody>
        </p:sp>
        <p:sp>
          <p:nvSpPr>
            <p:cNvPr id="8" name="文本框 7"/>
            <p:cNvSpPr txBox="1"/>
            <p:nvPr/>
          </p:nvSpPr>
          <p:spPr>
            <a:xfrm>
              <a:off x="526135" y="1332833"/>
              <a:ext cx="6981398" cy="707886"/>
            </a:xfrm>
            <a:prstGeom prst="rect">
              <a:avLst/>
            </a:prstGeom>
            <a:noFill/>
          </p:spPr>
          <p:txBody>
            <a:bodyPr wrap="none" rtlCol="0">
              <a:spAutoFit/>
            </a:bodyPr>
            <a:lstStyle/>
            <a:p>
              <a:r>
                <a:rPr lang="zh-CN" altLang="en-US" sz="2000" b="1" dirty="0">
                  <a:latin typeface="+mn-lt"/>
                  <a:ea typeface="+mn-ea"/>
                </a:rPr>
                <a:t>（</a:t>
              </a:r>
              <a:r>
                <a:rPr lang="en-US" altLang="zh-CN" sz="2000" b="1" dirty="0">
                  <a:latin typeface="+mn-lt"/>
                  <a:ea typeface="+mn-ea"/>
                </a:rPr>
                <a:t>1</a:t>
              </a:r>
              <a:r>
                <a:rPr lang="zh-CN" altLang="en-US" sz="2000" b="1" dirty="0">
                  <a:latin typeface="+mn-lt"/>
                  <a:ea typeface="+mn-ea"/>
                </a:rPr>
                <a:t>）将每一个</a:t>
              </a:r>
              <a:r>
                <a:rPr lang="en-US" altLang="zh-CN" sz="2000" b="1" i="1" dirty="0" err="1">
                  <a:latin typeface="+mn-lt"/>
                  <a:ea typeface="+mn-ea"/>
                </a:rPr>
                <a:t>w</a:t>
              </a:r>
              <a:r>
                <a:rPr lang="en-US" altLang="zh-CN" sz="2000" b="1" i="1" baseline="-25000" dirty="0" err="1">
                  <a:latin typeface="+mn-lt"/>
                  <a:ea typeface="+mn-ea"/>
                </a:rPr>
                <a:t>i</a:t>
              </a:r>
              <a:r>
                <a:rPr lang="en-US" altLang="zh-CN" sz="2000" b="1" i="1" baseline="-25000" dirty="0">
                  <a:latin typeface="+mn-lt"/>
                  <a:ea typeface="+mn-ea"/>
                </a:rPr>
                <a:t> </a:t>
              </a:r>
              <a:r>
                <a:rPr lang="zh-CN" altLang="en-US" sz="2000" b="1" dirty="0">
                  <a:latin typeface="+mn-lt"/>
                  <a:ea typeface="+mn-ea"/>
                </a:rPr>
                <a:t>作为一个外结点，并按从小到大顺序排列；</a:t>
              </a:r>
              <a:endParaRPr lang="en-US" altLang="zh-CN" sz="2000" b="1" dirty="0">
                <a:latin typeface="+mn-lt"/>
                <a:ea typeface="+mn-ea"/>
              </a:endParaRPr>
            </a:p>
            <a:p>
              <a:r>
                <a:rPr lang="zh-CN" altLang="en-US" sz="2000" b="1" dirty="0">
                  <a:latin typeface="+mn-lt"/>
                  <a:ea typeface="+mn-ea"/>
                </a:rPr>
                <a:t>     外结点：</a:t>
              </a:r>
            </a:p>
          </p:txBody>
        </p:sp>
      </p:grpSp>
      <p:grpSp>
        <p:nvGrpSpPr>
          <p:cNvPr id="9" name="组合 8"/>
          <p:cNvGrpSpPr/>
          <p:nvPr/>
        </p:nvGrpSpPr>
        <p:grpSpPr>
          <a:xfrm>
            <a:off x="539552" y="3323421"/>
            <a:ext cx="8007320" cy="1761763"/>
            <a:chOff x="566738" y="2439000"/>
            <a:chExt cx="8007320" cy="1761763"/>
          </a:xfrm>
        </p:grpSpPr>
        <p:sp>
          <p:nvSpPr>
            <p:cNvPr id="10" name="文本框 9"/>
            <p:cNvSpPr txBox="1"/>
            <p:nvPr/>
          </p:nvSpPr>
          <p:spPr>
            <a:xfrm>
              <a:off x="566738" y="2439000"/>
              <a:ext cx="8007320" cy="707886"/>
            </a:xfrm>
            <a:prstGeom prst="rect">
              <a:avLst/>
            </a:prstGeom>
            <a:noFill/>
          </p:spPr>
          <p:txBody>
            <a:bodyPr wrap="none" rtlCol="0">
              <a:spAutoFit/>
            </a:bodyPr>
            <a:lstStyle/>
            <a:p>
              <a:r>
                <a:rPr lang="zh-CN" altLang="en-US" sz="2000" b="1" dirty="0">
                  <a:latin typeface="+mn-lt"/>
                  <a:ea typeface="+mn-ea"/>
                </a:rPr>
                <a:t>（</a:t>
              </a:r>
              <a:r>
                <a:rPr lang="en-US" altLang="zh-CN" sz="2000" b="1" dirty="0">
                  <a:latin typeface="+mn-lt"/>
                  <a:ea typeface="+mn-ea"/>
                </a:rPr>
                <a:t>2</a:t>
              </a:r>
              <a:r>
                <a:rPr lang="zh-CN" altLang="en-US" sz="2000" b="1" dirty="0">
                  <a:latin typeface="+mn-lt"/>
                  <a:ea typeface="+mn-ea"/>
                </a:rPr>
                <a:t>）选取最小的两个外结点，增加一个内加点，形成一个增长树。</a:t>
              </a:r>
              <a:endParaRPr lang="en-US" altLang="zh-CN" sz="2000" b="1" dirty="0">
                <a:latin typeface="+mn-lt"/>
                <a:ea typeface="+mn-ea"/>
              </a:endParaRPr>
            </a:p>
            <a:p>
              <a:r>
                <a:rPr lang="en-US" altLang="zh-CN" sz="2000" b="1" dirty="0">
                  <a:latin typeface="+mn-lt"/>
                  <a:ea typeface="+mn-ea"/>
                </a:rPr>
                <a:t>     </a:t>
              </a:r>
              <a:r>
                <a:rPr lang="zh-CN" altLang="en-US" sz="2000" b="1" dirty="0">
                  <a:latin typeface="+mn-lt"/>
                  <a:ea typeface="+mn-ea"/>
                </a:rPr>
                <a:t>外结点权之和写入内结点，与其他外结点</a:t>
              </a:r>
              <a:r>
                <a:rPr lang="en-US" altLang="zh-CN" sz="2000" b="1" dirty="0">
                  <a:latin typeface="+mn-lt"/>
                  <a:ea typeface="+mn-ea"/>
                </a:rPr>
                <a:t>/</a:t>
              </a:r>
              <a:r>
                <a:rPr lang="zh-CN" altLang="en-US" sz="2000" b="1" dirty="0">
                  <a:latin typeface="+mn-lt"/>
                  <a:ea typeface="+mn-ea"/>
                </a:rPr>
                <a:t>增长树一起再次排序</a:t>
              </a:r>
            </a:p>
          </p:txBody>
        </p:sp>
        <p:sp>
          <p:nvSpPr>
            <p:cNvPr id="11" name="椭圆 10"/>
            <p:cNvSpPr/>
            <p:nvPr/>
          </p:nvSpPr>
          <p:spPr>
            <a:xfrm>
              <a:off x="3315051" y="3346306"/>
              <a:ext cx="294048" cy="31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5</a:t>
              </a:r>
              <a:endParaRPr lang="zh-CN" altLang="en-US" sz="1600" b="1" dirty="0">
                <a:solidFill>
                  <a:schemeClr val="tx1"/>
                </a:solidFill>
                <a:cs typeface="Times New Roman" panose="02020603050405020304" pitchFamily="18" charset="0"/>
              </a:endParaRPr>
            </a:p>
          </p:txBody>
        </p:sp>
        <p:sp>
          <p:nvSpPr>
            <p:cNvPr id="12" name="矩形 11"/>
            <p:cNvSpPr/>
            <p:nvPr/>
          </p:nvSpPr>
          <p:spPr>
            <a:xfrm>
              <a:off x="2910052" y="3930763"/>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2</a:t>
              </a:r>
              <a:endParaRPr lang="zh-CN" altLang="en-US" sz="1600" b="1" dirty="0">
                <a:solidFill>
                  <a:schemeClr val="tx1"/>
                </a:solidFill>
                <a:cs typeface="Times New Roman" panose="02020603050405020304" pitchFamily="18" charset="0"/>
              </a:endParaRPr>
            </a:p>
          </p:txBody>
        </p:sp>
        <p:sp>
          <p:nvSpPr>
            <p:cNvPr id="13" name="矩形 12"/>
            <p:cNvSpPr/>
            <p:nvPr/>
          </p:nvSpPr>
          <p:spPr>
            <a:xfrm>
              <a:off x="3564099" y="3930763"/>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3</a:t>
              </a:r>
              <a:endParaRPr lang="zh-CN" altLang="en-US" sz="1600" b="1" dirty="0">
                <a:solidFill>
                  <a:schemeClr val="tx1"/>
                </a:solidFill>
                <a:cs typeface="Times New Roman" panose="02020603050405020304" pitchFamily="18" charset="0"/>
              </a:endParaRPr>
            </a:p>
          </p:txBody>
        </p:sp>
        <p:cxnSp>
          <p:nvCxnSpPr>
            <p:cNvPr id="14" name="直接连接符 13"/>
            <p:cNvCxnSpPr>
              <a:stCxn id="11" idx="4"/>
              <a:endCxn id="12" idx="0"/>
            </p:cNvCxnSpPr>
            <p:nvPr/>
          </p:nvCxnSpPr>
          <p:spPr>
            <a:xfrm flipH="1">
              <a:off x="3112552" y="3661306"/>
              <a:ext cx="349523"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4"/>
              <a:endCxn id="13" idx="0"/>
            </p:cNvCxnSpPr>
            <p:nvPr/>
          </p:nvCxnSpPr>
          <p:spPr>
            <a:xfrm>
              <a:off x="3462075" y="3661306"/>
              <a:ext cx="304524"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008232" y="3346306"/>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11</a:t>
              </a:r>
              <a:endParaRPr lang="zh-CN" altLang="en-US" sz="1600" b="1" dirty="0">
                <a:solidFill>
                  <a:schemeClr val="tx1"/>
                </a:solidFill>
                <a:cs typeface="Times New Roman" panose="02020603050405020304" pitchFamily="18" charset="0"/>
              </a:endParaRPr>
            </a:p>
          </p:txBody>
        </p:sp>
        <p:sp>
          <p:nvSpPr>
            <p:cNvPr id="17" name="矩形 16"/>
            <p:cNvSpPr/>
            <p:nvPr/>
          </p:nvSpPr>
          <p:spPr>
            <a:xfrm>
              <a:off x="2510918" y="3346306"/>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4</a:t>
              </a:r>
              <a:endParaRPr lang="zh-CN" altLang="en-US" sz="1600" b="1" dirty="0">
                <a:solidFill>
                  <a:schemeClr val="tx1"/>
                </a:solidFill>
                <a:cs typeface="Times New Roman" panose="02020603050405020304" pitchFamily="18" charset="0"/>
              </a:endParaRPr>
            </a:p>
          </p:txBody>
        </p:sp>
      </p:grpSp>
      <p:sp>
        <p:nvSpPr>
          <p:cNvPr id="18" name="文本框 17"/>
          <p:cNvSpPr txBox="1"/>
          <p:nvPr/>
        </p:nvSpPr>
        <p:spPr>
          <a:xfrm>
            <a:off x="539552" y="5614497"/>
            <a:ext cx="2813591" cy="400110"/>
          </a:xfrm>
          <a:prstGeom prst="rect">
            <a:avLst/>
          </a:prstGeom>
          <a:noFill/>
        </p:spPr>
        <p:txBody>
          <a:bodyPr wrap="none" rtlCol="0">
            <a:spAutoFit/>
          </a:bodyPr>
          <a:lstStyle/>
          <a:p>
            <a:r>
              <a:rPr lang="zh-CN" altLang="en-US" sz="2000" b="1" dirty="0">
                <a:latin typeface="+mn-lt"/>
                <a:ea typeface="+mn-ea"/>
              </a:rPr>
              <a:t>（</a:t>
            </a:r>
            <a:r>
              <a:rPr lang="en-US" altLang="zh-CN" sz="2000" b="1" dirty="0">
                <a:latin typeface="+mn-lt"/>
                <a:ea typeface="+mn-ea"/>
              </a:rPr>
              <a:t>3</a:t>
            </a:r>
            <a:r>
              <a:rPr lang="zh-CN" altLang="en-US" sz="2000" b="1" dirty="0">
                <a:latin typeface="+mn-lt"/>
                <a:ea typeface="+mn-ea"/>
              </a:rPr>
              <a:t>）重复步骤（</a:t>
            </a:r>
            <a:r>
              <a:rPr lang="en-US" altLang="zh-CN" sz="2000" b="1" dirty="0">
                <a:latin typeface="+mn-lt"/>
                <a:ea typeface="+mn-ea"/>
              </a:rPr>
              <a:t>2</a:t>
            </a:r>
            <a:r>
              <a:rPr lang="zh-CN" altLang="en-US" sz="2000" b="1" dirty="0">
                <a:latin typeface="+mn-lt"/>
                <a:ea typeface="+mn-ea"/>
              </a:rPr>
              <a:t>）</a:t>
            </a:r>
            <a:r>
              <a:rPr lang="en-US" altLang="zh-CN" sz="2000" b="1" dirty="0">
                <a:latin typeface="+mn-lt"/>
                <a:ea typeface="+mn-ea"/>
              </a:rPr>
              <a:t>     </a:t>
            </a:r>
            <a:endParaRPr lang="zh-CN" altLang="en-US" sz="2000" b="1" dirty="0">
              <a:latin typeface="+mn-lt"/>
              <a:ea typeface="+mn-ea"/>
            </a:endParaRPr>
          </a:p>
        </p:txBody>
      </p:sp>
      <p:grpSp>
        <p:nvGrpSpPr>
          <p:cNvPr id="19" name="组合 18"/>
          <p:cNvGrpSpPr/>
          <p:nvPr/>
        </p:nvGrpSpPr>
        <p:grpSpPr>
          <a:xfrm>
            <a:off x="4939559" y="4543594"/>
            <a:ext cx="1283355" cy="1477694"/>
            <a:chOff x="4939559" y="3773263"/>
            <a:chExt cx="1283355" cy="1477694"/>
          </a:xfrm>
        </p:grpSpPr>
        <p:sp>
          <p:nvSpPr>
            <p:cNvPr id="20" name="椭圆 19"/>
            <p:cNvSpPr/>
            <p:nvPr/>
          </p:nvSpPr>
          <p:spPr>
            <a:xfrm>
              <a:off x="5254559" y="3773263"/>
              <a:ext cx="294048" cy="31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9</a:t>
              </a:r>
              <a:endParaRPr lang="zh-CN" altLang="en-US" sz="1600" dirty="0">
                <a:solidFill>
                  <a:schemeClr val="tx1"/>
                </a:solidFill>
                <a:cs typeface="Times New Roman" panose="02020603050405020304" pitchFamily="18" charset="0"/>
              </a:endParaRPr>
            </a:p>
          </p:txBody>
        </p:sp>
        <p:sp>
          <p:nvSpPr>
            <p:cNvPr id="21" name="椭圆 20"/>
            <p:cNvSpPr/>
            <p:nvPr/>
          </p:nvSpPr>
          <p:spPr>
            <a:xfrm>
              <a:off x="5548607" y="4396500"/>
              <a:ext cx="294048" cy="31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5</a:t>
              </a:r>
              <a:endParaRPr lang="zh-CN" altLang="en-US" sz="1600" dirty="0">
                <a:solidFill>
                  <a:schemeClr val="tx1"/>
                </a:solidFill>
                <a:cs typeface="Times New Roman" panose="02020603050405020304" pitchFamily="18" charset="0"/>
              </a:endParaRPr>
            </a:p>
          </p:txBody>
        </p:sp>
        <p:sp>
          <p:nvSpPr>
            <p:cNvPr id="22" name="矩形 21"/>
            <p:cNvSpPr/>
            <p:nvPr/>
          </p:nvSpPr>
          <p:spPr>
            <a:xfrm>
              <a:off x="5143608" y="4980957"/>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2</a:t>
              </a:r>
              <a:endParaRPr lang="zh-CN" altLang="en-US" sz="1600" dirty="0">
                <a:solidFill>
                  <a:schemeClr val="tx1"/>
                </a:solidFill>
                <a:cs typeface="Times New Roman" panose="02020603050405020304" pitchFamily="18" charset="0"/>
              </a:endParaRPr>
            </a:p>
          </p:txBody>
        </p:sp>
        <p:sp>
          <p:nvSpPr>
            <p:cNvPr id="23" name="矩形 22"/>
            <p:cNvSpPr/>
            <p:nvPr/>
          </p:nvSpPr>
          <p:spPr>
            <a:xfrm>
              <a:off x="5797655" y="4980957"/>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3</a:t>
              </a:r>
              <a:endParaRPr lang="zh-CN" altLang="en-US" sz="1600" dirty="0">
                <a:solidFill>
                  <a:schemeClr val="tx1"/>
                </a:solidFill>
                <a:cs typeface="Times New Roman" panose="02020603050405020304" pitchFamily="18" charset="0"/>
              </a:endParaRPr>
            </a:p>
          </p:txBody>
        </p:sp>
        <p:sp>
          <p:nvSpPr>
            <p:cNvPr id="24" name="矩形 23"/>
            <p:cNvSpPr/>
            <p:nvPr/>
          </p:nvSpPr>
          <p:spPr>
            <a:xfrm>
              <a:off x="4939559" y="44415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4</a:t>
              </a:r>
              <a:endParaRPr lang="zh-CN" altLang="en-US" sz="1600" dirty="0">
                <a:solidFill>
                  <a:schemeClr val="tx1"/>
                </a:solidFill>
                <a:cs typeface="Times New Roman" panose="02020603050405020304" pitchFamily="18" charset="0"/>
              </a:endParaRPr>
            </a:p>
          </p:txBody>
        </p:sp>
        <p:cxnSp>
          <p:nvCxnSpPr>
            <p:cNvPr id="25" name="直接连接符 24"/>
            <p:cNvCxnSpPr>
              <a:stCxn id="20" idx="4"/>
              <a:endCxn id="21" idx="0"/>
            </p:cNvCxnSpPr>
            <p:nvPr/>
          </p:nvCxnSpPr>
          <p:spPr>
            <a:xfrm>
              <a:off x="5401583" y="4088263"/>
              <a:ext cx="294048" cy="308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0" idx="4"/>
              <a:endCxn id="24" idx="0"/>
            </p:cNvCxnSpPr>
            <p:nvPr/>
          </p:nvCxnSpPr>
          <p:spPr>
            <a:xfrm flipH="1">
              <a:off x="5142059" y="4088263"/>
              <a:ext cx="259524" cy="353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1" idx="4"/>
              <a:endCxn id="22" idx="0"/>
            </p:cNvCxnSpPr>
            <p:nvPr/>
          </p:nvCxnSpPr>
          <p:spPr>
            <a:xfrm flipH="1">
              <a:off x="5346108" y="4711500"/>
              <a:ext cx="349523"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1" idx="4"/>
              <a:endCxn id="23" idx="0"/>
            </p:cNvCxnSpPr>
            <p:nvPr/>
          </p:nvCxnSpPr>
          <p:spPr>
            <a:xfrm>
              <a:off x="5695631" y="4711500"/>
              <a:ext cx="304524"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817914" y="3776366"/>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11</a:t>
              </a:r>
              <a:endParaRPr lang="zh-CN" altLang="en-US" sz="1600" dirty="0">
                <a:solidFill>
                  <a:schemeClr val="tx1"/>
                </a:solidFill>
                <a:cs typeface="Times New Roman" panose="02020603050405020304" pitchFamily="18" charset="0"/>
              </a:endParaRPr>
            </a:p>
          </p:txBody>
        </p:sp>
      </p:grpSp>
      <p:grpSp>
        <p:nvGrpSpPr>
          <p:cNvPr id="30" name="组合 29"/>
          <p:cNvGrpSpPr/>
          <p:nvPr/>
        </p:nvGrpSpPr>
        <p:grpSpPr>
          <a:xfrm>
            <a:off x="6777000" y="4040744"/>
            <a:ext cx="1425098" cy="2556608"/>
            <a:chOff x="6777000" y="3751849"/>
            <a:chExt cx="1425098" cy="2556608"/>
          </a:xfrm>
        </p:grpSpPr>
        <p:sp>
          <p:nvSpPr>
            <p:cNvPr id="31" name="椭圆 30"/>
            <p:cNvSpPr/>
            <p:nvPr/>
          </p:nvSpPr>
          <p:spPr>
            <a:xfrm>
              <a:off x="7092000" y="4291306"/>
              <a:ext cx="294048" cy="31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9</a:t>
              </a:r>
              <a:endParaRPr lang="zh-CN" altLang="en-US" sz="1600" dirty="0">
                <a:solidFill>
                  <a:schemeClr val="tx1"/>
                </a:solidFill>
                <a:cs typeface="Times New Roman" panose="02020603050405020304" pitchFamily="18" charset="0"/>
              </a:endParaRPr>
            </a:p>
          </p:txBody>
        </p:sp>
        <p:sp>
          <p:nvSpPr>
            <p:cNvPr id="32" name="椭圆 31"/>
            <p:cNvSpPr/>
            <p:nvPr/>
          </p:nvSpPr>
          <p:spPr>
            <a:xfrm>
              <a:off x="7386048" y="4914543"/>
              <a:ext cx="294048" cy="31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5</a:t>
              </a:r>
              <a:endParaRPr lang="zh-CN" altLang="en-US" sz="1600" dirty="0">
                <a:solidFill>
                  <a:schemeClr val="tx1"/>
                </a:solidFill>
                <a:cs typeface="Times New Roman" panose="02020603050405020304" pitchFamily="18" charset="0"/>
              </a:endParaRPr>
            </a:p>
          </p:txBody>
        </p:sp>
        <p:sp>
          <p:nvSpPr>
            <p:cNvPr id="33" name="矩形 32"/>
            <p:cNvSpPr/>
            <p:nvPr/>
          </p:nvSpPr>
          <p:spPr>
            <a:xfrm>
              <a:off x="6981049" y="5499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2</a:t>
              </a:r>
              <a:endParaRPr lang="zh-CN" altLang="en-US" sz="1600" dirty="0">
                <a:solidFill>
                  <a:schemeClr val="tx1"/>
                </a:solidFill>
                <a:cs typeface="Times New Roman" panose="02020603050405020304" pitchFamily="18" charset="0"/>
              </a:endParaRPr>
            </a:p>
          </p:txBody>
        </p:sp>
        <p:sp>
          <p:nvSpPr>
            <p:cNvPr id="34" name="矩形 33"/>
            <p:cNvSpPr/>
            <p:nvPr/>
          </p:nvSpPr>
          <p:spPr>
            <a:xfrm>
              <a:off x="7635096" y="5499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3</a:t>
              </a:r>
              <a:endParaRPr lang="zh-CN" altLang="en-US" sz="1600" dirty="0">
                <a:solidFill>
                  <a:schemeClr val="tx1"/>
                </a:solidFill>
                <a:cs typeface="Times New Roman" panose="02020603050405020304" pitchFamily="18" charset="0"/>
              </a:endParaRPr>
            </a:p>
          </p:txBody>
        </p:sp>
        <p:sp>
          <p:nvSpPr>
            <p:cNvPr id="35" name="矩形 34"/>
            <p:cNvSpPr/>
            <p:nvPr/>
          </p:nvSpPr>
          <p:spPr>
            <a:xfrm>
              <a:off x="6777000" y="4959543"/>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4</a:t>
              </a:r>
              <a:endParaRPr lang="zh-CN" altLang="en-US" sz="1600" dirty="0">
                <a:solidFill>
                  <a:schemeClr val="tx1"/>
                </a:solidFill>
                <a:cs typeface="Times New Roman" panose="02020603050405020304" pitchFamily="18" charset="0"/>
              </a:endParaRPr>
            </a:p>
          </p:txBody>
        </p:sp>
        <p:cxnSp>
          <p:nvCxnSpPr>
            <p:cNvPr id="36" name="直接连接符 35"/>
            <p:cNvCxnSpPr>
              <a:stCxn id="31" idx="4"/>
              <a:endCxn id="32" idx="0"/>
            </p:cNvCxnSpPr>
            <p:nvPr/>
          </p:nvCxnSpPr>
          <p:spPr>
            <a:xfrm>
              <a:off x="7239024" y="4606306"/>
              <a:ext cx="294048" cy="308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1" idx="4"/>
              <a:endCxn id="35" idx="0"/>
            </p:cNvCxnSpPr>
            <p:nvPr/>
          </p:nvCxnSpPr>
          <p:spPr>
            <a:xfrm flipH="1">
              <a:off x="6979500" y="4606306"/>
              <a:ext cx="259524" cy="353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2" idx="4"/>
              <a:endCxn id="33" idx="0"/>
            </p:cNvCxnSpPr>
            <p:nvPr/>
          </p:nvCxnSpPr>
          <p:spPr>
            <a:xfrm flipH="1">
              <a:off x="7183549" y="5229543"/>
              <a:ext cx="349523"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2" idx="4"/>
              <a:endCxn id="34" idx="0"/>
            </p:cNvCxnSpPr>
            <p:nvPr/>
          </p:nvCxnSpPr>
          <p:spPr>
            <a:xfrm>
              <a:off x="7533072" y="5229543"/>
              <a:ext cx="304524"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410096" y="3751849"/>
              <a:ext cx="360000" cy="3071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cs typeface="Times New Roman" panose="02020603050405020304" pitchFamily="18" charset="0"/>
                </a:rPr>
                <a:t>20</a:t>
              </a:r>
              <a:endParaRPr lang="zh-CN" altLang="en-US" sz="1600" dirty="0">
                <a:solidFill>
                  <a:schemeClr val="tx1"/>
                </a:solidFill>
                <a:cs typeface="Times New Roman" panose="02020603050405020304" pitchFamily="18" charset="0"/>
              </a:endParaRPr>
            </a:p>
          </p:txBody>
        </p:sp>
        <p:sp>
          <p:nvSpPr>
            <p:cNvPr id="41" name="矩形 40"/>
            <p:cNvSpPr/>
            <p:nvPr/>
          </p:nvSpPr>
          <p:spPr>
            <a:xfrm>
              <a:off x="7797098" y="4291306"/>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11</a:t>
              </a:r>
              <a:endParaRPr lang="zh-CN" altLang="en-US" sz="1600" dirty="0">
                <a:solidFill>
                  <a:schemeClr val="tx1"/>
                </a:solidFill>
                <a:cs typeface="Times New Roman" panose="02020603050405020304" pitchFamily="18" charset="0"/>
              </a:endParaRPr>
            </a:p>
          </p:txBody>
        </p:sp>
        <p:cxnSp>
          <p:nvCxnSpPr>
            <p:cNvPr id="42" name="直接连接符 41"/>
            <p:cNvCxnSpPr>
              <a:stCxn id="40" idx="4"/>
              <a:endCxn id="31" idx="0"/>
            </p:cNvCxnSpPr>
            <p:nvPr/>
          </p:nvCxnSpPr>
          <p:spPr>
            <a:xfrm flipH="1">
              <a:off x="7239024" y="4058956"/>
              <a:ext cx="351072" cy="232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0" idx="4"/>
              <a:endCxn id="41" idx="0"/>
            </p:cNvCxnSpPr>
            <p:nvPr/>
          </p:nvCxnSpPr>
          <p:spPr>
            <a:xfrm>
              <a:off x="7590096" y="4058956"/>
              <a:ext cx="409502" cy="232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935528" y="5908347"/>
              <a:ext cx="1242648" cy="400110"/>
            </a:xfrm>
            <a:prstGeom prst="rect">
              <a:avLst/>
            </a:prstGeom>
          </p:spPr>
          <p:txBody>
            <a:bodyPr wrap="none">
              <a:spAutoFit/>
            </a:bodyPr>
            <a:lstStyle/>
            <a:p>
              <a:r>
                <a:rPr lang="zh-CN" altLang="en-US" sz="2000" dirty="0">
                  <a:latin typeface="+mn-lt"/>
                  <a:ea typeface="+mn-ea"/>
                  <a:cs typeface="Times New Roman" panose="02020603050405020304" pitchFamily="18" charset="0"/>
                </a:rPr>
                <a:t>∑</a:t>
              </a:r>
              <a:r>
                <a:rPr lang="en-US" altLang="zh-CN" sz="2000" i="1" dirty="0" err="1">
                  <a:latin typeface="+mn-lt"/>
                  <a:ea typeface="+mn-ea"/>
                  <a:cs typeface="Times New Roman" panose="02020603050405020304" pitchFamily="18" charset="0"/>
                </a:rPr>
                <a:t>w</a:t>
              </a:r>
              <a:r>
                <a:rPr lang="en-US" altLang="zh-CN" sz="2000" i="1" baseline="-25000" dirty="0" err="1">
                  <a:latin typeface="+mn-lt"/>
                  <a:ea typeface="+mn-ea"/>
                  <a:cs typeface="Times New Roman" panose="02020603050405020304" pitchFamily="18" charset="0"/>
                </a:rPr>
                <a:t>i</a:t>
              </a:r>
              <a:r>
                <a:rPr lang="en-US" altLang="zh-CN" sz="2000" i="1" dirty="0" err="1">
                  <a:latin typeface="+mn-lt"/>
                  <a:ea typeface="+mn-ea"/>
                  <a:cs typeface="Times New Roman" panose="02020603050405020304" pitchFamily="18" charset="0"/>
                </a:rPr>
                <a:t>·l</a:t>
              </a:r>
              <a:r>
                <a:rPr lang="en-US" altLang="zh-CN" sz="2000" i="1" baseline="-25000" dirty="0" err="1">
                  <a:latin typeface="+mn-lt"/>
                  <a:ea typeface="+mn-ea"/>
                  <a:cs typeface="Times New Roman" panose="02020603050405020304" pitchFamily="18" charset="0"/>
                </a:rPr>
                <a:t>i</a:t>
              </a:r>
              <a:r>
                <a:rPr lang="en-US" altLang="zh-CN" sz="2000" i="1" dirty="0">
                  <a:latin typeface="+mn-lt"/>
                  <a:ea typeface="+mn-ea"/>
                  <a:cs typeface="Times New Roman" panose="02020603050405020304" pitchFamily="18" charset="0"/>
                </a:rPr>
                <a:t>=</a:t>
              </a:r>
              <a:r>
                <a:rPr lang="en-US" altLang="zh-CN" sz="2000" dirty="0">
                  <a:latin typeface="+mn-lt"/>
                  <a:ea typeface="+mn-ea"/>
                  <a:cs typeface="Times New Roman" panose="02020603050405020304" pitchFamily="18" charset="0"/>
                </a:rPr>
                <a:t>34</a:t>
              </a:r>
              <a:r>
                <a:rPr lang="en-US" altLang="zh-CN" sz="2000" i="1" baseline="-25000" dirty="0">
                  <a:latin typeface="+mn-lt"/>
                  <a:ea typeface="+mn-ea"/>
                  <a:cs typeface="Times New Roman" panose="02020603050405020304" pitchFamily="18" charset="0"/>
                </a:rPr>
                <a:t> </a:t>
              </a:r>
              <a:endParaRPr lang="zh-CN" altLang="en-US" sz="2000" dirty="0">
                <a:latin typeface="+mn-lt"/>
                <a:ea typeface="+mn-ea"/>
                <a:cs typeface="Times New Roman" panose="02020603050405020304" pitchFamily="18" charset="0"/>
              </a:endParaRPr>
            </a:p>
          </p:txBody>
        </p:sp>
      </p:grpSp>
      <p:sp>
        <p:nvSpPr>
          <p:cNvPr id="45" name="矩形 44"/>
          <p:cNvSpPr/>
          <p:nvPr/>
        </p:nvSpPr>
        <p:spPr>
          <a:xfrm>
            <a:off x="539552" y="6125234"/>
            <a:ext cx="5755371" cy="400110"/>
          </a:xfrm>
          <a:prstGeom prst="rect">
            <a:avLst/>
          </a:prstGeom>
        </p:spPr>
        <p:txBody>
          <a:bodyPr wrap="square">
            <a:spAutoFit/>
          </a:bodyPr>
          <a:lstStyle/>
          <a:p>
            <a:r>
              <a:rPr lang="zh-CN" altLang="en-US" sz="2000" b="1" dirty="0">
                <a:latin typeface="+mn-lt"/>
                <a:ea typeface="+mn-ea"/>
              </a:rPr>
              <a:t>（</a:t>
            </a:r>
            <a:r>
              <a:rPr lang="en-US" altLang="zh-CN" sz="2000" b="1" dirty="0">
                <a:latin typeface="+mn-lt"/>
                <a:ea typeface="+mn-ea"/>
              </a:rPr>
              <a:t>4</a:t>
            </a:r>
            <a:r>
              <a:rPr lang="zh-CN" altLang="en-US" sz="2000" b="1" dirty="0">
                <a:latin typeface="+mn-lt"/>
                <a:ea typeface="+mn-ea"/>
              </a:rPr>
              <a:t>）直到最后形成一棵增长树，为哈夫曼树。</a:t>
            </a:r>
          </a:p>
        </p:txBody>
      </p:sp>
      <p:sp>
        <p:nvSpPr>
          <p:cNvPr id="47" name="Text Box 9">
            <a:extLst>
              <a:ext uri="{FF2B5EF4-FFF2-40B4-BE49-F238E27FC236}">
                <a16:creationId xmlns:a16="http://schemas.microsoft.com/office/drawing/2014/main" id="{C099E958-7873-454E-9707-F385A118C236}"/>
              </a:ext>
            </a:extLst>
          </p:cNvPr>
          <p:cNvSpPr txBox="1">
            <a:spLocks noChangeArrowheads="1"/>
          </p:cNvSpPr>
          <p:nvPr/>
        </p:nvSpPr>
        <p:spPr bwMode="auto">
          <a:xfrm>
            <a:off x="575454" y="619683"/>
            <a:ext cx="8148637" cy="93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dirty="0">
                <a:solidFill>
                  <a:srgbClr val="0000CC"/>
                </a:solidFill>
                <a:latin typeface="+mn-lt"/>
                <a:ea typeface="+mn-ea"/>
              </a:rPr>
              <a:t>给定实数</a:t>
            </a:r>
            <a:r>
              <a:rPr lang="en-US" altLang="zh-CN" b="1" i="1" dirty="0">
                <a:solidFill>
                  <a:srgbClr val="0000CC"/>
                </a:solidFill>
                <a:latin typeface="+mn-lt"/>
                <a:ea typeface="+mn-ea"/>
              </a:rPr>
              <a:t>w={w</a:t>
            </a:r>
            <a:r>
              <a:rPr lang="en-US" altLang="zh-CN" b="1" i="1" baseline="-25000" dirty="0">
                <a:solidFill>
                  <a:srgbClr val="0000CC"/>
                </a:solidFill>
                <a:latin typeface="+mn-lt"/>
                <a:ea typeface="+mn-ea"/>
              </a:rPr>
              <a:t>1</a:t>
            </a:r>
            <a:r>
              <a:rPr lang="en-US" altLang="zh-CN" b="1" i="1" dirty="0">
                <a:solidFill>
                  <a:srgbClr val="0000CC"/>
                </a:solidFill>
                <a:latin typeface="+mn-lt"/>
                <a:ea typeface="+mn-ea"/>
              </a:rPr>
              <a:t>,w</a:t>
            </a:r>
            <a:r>
              <a:rPr lang="en-US" altLang="zh-CN" b="1" i="1" baseline="-25000" dirty="0">
                <a:solidFill>
                  <a:srgbClr val="0000CC"/>
                </a:solidFill>
                <a:latin typeface="+mn-lt"/>
                <a:ea typeface="+mn-ea"/>
              </a:rPr>
              <a:t>2</a:t>
            </a:r>
            <a:r>
              <a:rPr lang="en-US" altLang="zh-CN" b="1" i="1" dirty="0">
                <a:solidFill>
                  <a:srgbClr val="0000CC"/>
                </a:solidFill>
                <a:latin typeface="+mn-lt"/>
                <a:ea typeface="+mn-ea"/>
              </a:rPr>
              <a:t>,…,</a:t>
            </a:r>
            <a:r>
              <a:rPr lang="en-US" altLang="zh-CN" b="1" i="1" dirty="0" err="1">
                <a:solidFill>
                  <a:srgbClr val="0000CC"/>
                </a:solidFill>
                <a:latin typeface="+mn-lt"/>
                <a:ea typeface="+mn-ea"/>
              </a:rPr>
              <a:t>w</a:t>
            </a:r>
            <a:r>
              <a:rPr lang="en-US" altLang="zh-CN" b="1" i="1" baseline="-25000" dirty="0" err="1">
                <a:solidFill>
                  <a:srgbClr val="0000CC"/>
                </a:solidFill>
                <a:latin typeface="+mn-lt"/>
                <a:ea typeface="+mn-ea"/>
              </a:rPr>
              <a:t>m</a:t>
            </a:r>
            <a:r>
              <a:rPr lang="en-US" altLang="zh-CN" b="1" i="1" dirty="0">
                <a:solidFill>
                  <a:srgbClr val="0000CC"/>
                </a:solidFill>
                <a:latin typeface="+mn-lt"/>
                <a:ea typeface="+mn-ea"/>
              </a:rPr>
              <a:t>}</a:t>
            </a:r>
            <a:r>
              <a:rPr lang="zh-CN" altLang="en-US" b="1" dirty="0">
                <a:solidFill>
                  <a:srgbClr val="0000CC"/>
                </a:solidFill>
                <a:latin typeface="+mn-lt"/>
                <a:ea typeface="+mn-ea"/>
              </a:rPr>
              <a:t>，构造以 </a:t>
            </a:r>
            <a:r>
              <a:rPr lang="en-US" altLang="zh-CN" b="1" i="1" dirty="0" err="1">
                <a:solidFill>
                  <a:srgbClr val="0000CC"/>
                </a:solidFill>
                <a:latin typeface="+mn-lt"/>
                <a:ea typeface="+mn-ea"/>
              </a:rPr>
              <a:t>w</a:t>
            </a:r>
            <a:r>
              <a:rPr lang="en-US" altLang="zh-CN" b="1" i="1" baseline="-25000" dirty="0" err="1">
                <a:solidFill>
                  <a:srgbClr val="0000CC"/>
                </a:solidFill>
                <a:latin typeface="+mn-lt"/>
                <a:ea typeface="+mn-ea"/>
              </a:rPr>
              <a:t>i</a:t>
            </a:r>
            <a:r>
              <a:rPr lang="en-US" altLang="zh-CN" b="1" i="1" baseline="-25000" dirty="0">
                <a:solidFill>
                  <a:srgbClr val="0000CC"/>
                </a:solidFill>
                <a:latin typeface="+mn-lt"/>
                <a:ea typeface="+mn-ea"/>
              </a:rPr>
              <a:t> </a:t>
            </a:r>
            <a:r>
              <a:rPr lang="zh-CN" altLang="en-US" b="1" dirty="0">
                <a:solidFill>
                  <a:srgbClr val="0000CC"/>
                </a:solidFill>
                <a:latin typeface="+mn-lt"/>
                <a:ea typeface="+mn-ea"/>
              </a:rPr>
              <a:t>为权的增长树，其中</a:t>
            </a:r>
          </a:p>
          <a:p>
            <a:pPr eaLnBrk="1" hangingPunct="1">
              <a:lnSpc>
                <a:spcPct val="120000"/>
              </a:lnSpc>
            </a:pPr>
            <a:r>
              <a:rPr lang="zh-CN" altLang="en-US" b="1" dirty="0">
                <a:solidFill>
                  <a:srgbClr val="0000CC"/>
                </a:solidFill>
                <a:latin typeface="+mn-lt"/>
                <a:ea typeface="+mn-ea"/>
              </a:rPr>
              <a:t>∑</a:t>
            </a:r>
            <a:r>
              <a:rPr lang="en-US" altLang="zh-CN" b="1" i="1" dirty="0" err="1">
                <a:solidFill>
                  <a:srgbClr val="0000CC"/>
                </a:solidFill>
                <a:latin typeface="+mn-lt"/>
                <a:ea typeface="+mn-ea"/>
              </a:rPr>
              <a:t>w</a:t>
            </a:r>
            <a:r>
              <a:rPr lang="en-US" altLang="zh-CN" b="1" i="1" baseline="-25000" dirty="0" err="1">
                <a:solidFill>
                  <a:srgbClr val="0000CC"/>
                </a:solidFill>
                <a:latin typeface="+mn-lt"/>
                <a:ea typeface="+mn-ea"/>
              </a:rPr>
              <a:t>i</a:t>
            </a:r>
            <a:r>
              <a:rPr lang="en-US" altLang="zh-CN" b="1" i="1" dirty="0" err="1">
                <a:solidFill>
                  <a:srgbClr val="0000CC"/>
                </a:solidFill>
                <a:latin typeface="+mn-lt"/>
                <a:ea typeface="+mn-ea"/>
              </a:rPr>
              <a:t>·l</a:t>
            </a:r>
            <a:r>
              <a:rPr lang="en-US" altLang="zh-CN" b="1" i="1" baseline="-25000" dirty="0" err="1">
                <a:solidFill>
                  <a:srgbClr val="0000CC"/>
                </a:solidFill>
                <a:latin typeface="+mn-lt"/>
                <a:ea typeface="+mn-ea"/>
              </a:rPr>
              <a:t>i</a:t>
            </a:r>
            <a:r>
              <a:rPr lang="en-US" altLang="zh-CN" b="1" i="1" baseline="-25000" dirty="0">
                <a:solidFill>
                  <a:srgbClr val="0000CC"/>
                </a:solidFill>
                <a:latin typeface="+mn-lt"/>
                <a:ea typeface="+mn-ea"/>
              </a:rPr>
              <a:t> </a:t>
            </a:r>
            <a:r>
              <a:rPr lang="zh-CN" altLang="en-US" b="1" dirty="0">
                <a:solidFill>
                  <a:srgbClr val="0000CC"/>
                </a:solidFill>
                <a:latin typeface="+mn-lt"/>
                <a:ea typeface="+mn-ea"/>
              </a:rPr>
              <a:t>最小的一棵 二叉树称为哈夫曼树。</a:t>
            </a:r>
          </a:p>
        </p:txBody>
      </p:sp>
    </p:spTree>
    <p:extLst>
      <p:ext uri="{BB962C8B-B14F-4D97-AF65-F5344CB8AC3E}">
        <p14:creationId xmlns:p14="http://schemas.microsoft.com/office/powerpoint/2010/main" val="80506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组合 105">
            <a:extLst>
              <a:ext uri="{FF2B5EF4-FFF2-40B4-BE49-F238E27FC236}">
                <a16:creationId xmlns:a16="http://schemas.microsoft.com/office/drawing/2014/main" id="{BB9010ED-85D7-406C-B7D8-1A4336776FF3}"/>
              </a:ext>
            </a:extLst>
          </p:cNvPr>
          <p:cNvGrpSpPr/>
          <p:nvPr/>
        </p:nvGrpSpPr>
        <p:grpSpPr>
          <a:xfrm>
            <a:off x="3618603" y="1301180"/>
            <a:ext cx="5346750" cy="5142820"/>
            <a:chOff x="3618603" y="1301180"/>
            <a:chExt cx="5346750" cy="5142820"/>
          </a:xfrm>
        </p:grpSpPr>
        <p:sp>
          <p:nvSpPr>
            <p:cNvPr id="104" name="直角三角形 103">
              <a:extLst>
                <a:ext uri="{FF2B5EF4-FFF2-40B4-BE49-F238E27FC236}">
                  <a16:creationId xmlns:a16="http://schemas.microsoft.com/office/drawing/2014/main" id="{B76DEFF1-6A21-4665-B125-03B9B07C7808}"/>
                </a:ext>
              </a:extLst>
            </p:cNvPr>
            <p:cNvSpPr/>
            <p:nvPr/>
          </p:nvSpPr>
          <p:spPr>
            <a:xfrm flipH="1" flipV="1">
              <a:off x="3618603" y="1301180"/>
              <a:ext cx="5228397" cy="5142820"/>
            </a:xfrm>
            <a:prstGeom prst="rtTriangl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1" name="文本框 100">
              <a:extLst>
                <a:ext uri="{FF2B5EF4-FFF2-40B4-BE49-F238E27FC236}">
                  <a16:creationId xmlns:a16="http://schemas.microsoft.com/office/drawing/2014/main" id="{344377DA-D0E0-499E-991A-E83671F77FF8}"/>
                </a:ext>
              </a:extLst>
            </p:cNvPr>
            <p:cNvSpPr txBox="1"/>
            <p:nvPr/>
          </p:nvSpPr>
          <p:spPr>
            <a:xfrm>
              <a:off x="4212000" y="1301181"/>
              <a:ext cx="4753353" cy="4154984"/>
            </a:xfrm>
            <a:prstGeom prst="rect">
              <a:avLst/>
            </a:prstGeom>
            <a:noFill/>
          </p:spPr>
          <p:txBody>
            <a:bodyPr wrap="none" rtlCol="0">
              <a:spAutoFit/>
            </a:bodyPr>
            <a:lstStyle/>
            <a:p>
              <a:r>
                <a:rPr lang="en-US" altLang="zh-CN" sz="2000" b="1" u="sng" dirty="0">
                  <a:solidFill>
                    <a:srgbClr val="FF0000"/>
                  </a:solidFill>
                  <a:latin typeface="+mn-lt"/>
                  <a:ea typeface="+mn-ea"/>
                  <a:cs typeface="Times New Roman" panose="02020603050405020304" pitchFamily="18" charset="0"/>
                </a:rPr>
                <a:t>2</a:t>
              </a:r>
              <a:r>
                <a:rPr lang="en-US" altLang="zh-CN" sz="2000" b="1" dirty="0">
                  <a:solidFill>
                    <a:srgbClr val="FF0000"/>
                  </a:solidFill>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3</a:t>
              </a:r>
              <a:r>
                <a:rPr lang="en-US" altLang="zh-CN" sz="2000" b="1" dirty="0">
                  <a:latin typeface="+mn-lt"/>
                  <a:ea typeface="+mn-ea"/>
                  <a:cs typeface="Times New Roman" panose="02020603050405020304" pitchFamily="18" charset="0"/>
                </a:rPr>
                <a:t>   5   7  11  13  17  19  23  29  31  37   41</a:t>
              </a:r>
            </a:p>
            <a:p>
              <a:r>
                <a:rPr lang="en-US" altLang="zh-CN" sz="2000" b="1" dirty="0">
                  <a:latin typeface="+mn-lt"/>
                  <a:ea typeface="+mn-ea"/>
                  <a:cs typeface="Times New Roman" panose="02020603050405020304" pitchFamily="18" charset="0"/>
                </a:rPr>
                <a:t>    </a:t>
              </a:r>
              <a:r>
                <a:rPr lang="en-US" altLang="zh-CN" b="1" u="sng" dirty="0">
                  <a:solidFill>
                    <a:srgbClr val="FF0000"/>
                  </a:solidFill>
                  <a:latin typeface="+mn-lt"/>
                  <a:ea typeface="+mn-ea"/>
                </a:rPr>
                <a:t>5</a:t>
              </a:r>
              <a:r>
                <a:rPr lang="en-US" altLang="zh-CN" sz="2000" b="1" dirty="0">
                  <a:solidFill>
                    <a:srgbClr val="FF0000"/>
                  </a:solidFill>
                  <a:latin typeface="+mn-lt"/>
                  <a:ea typeface="+mn-ea"/>
                  <a:cs typeface="Times New Roman" panose="02020603050405020304" pitchFamily="18" charset="0"/>
                </a:rPr>
                <a:t> </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5</a:t>
              </a:r>
              <a:r>
                <a:rPr lang="en-US" altLang="zh-CN" sz="2000" b="1" dirty="0">
                  <a:latin typeface="+mn-lt"/>
                  <a:ea typeface="+mn-ea"/>
                  <a:cs typeface="Times New Roman" panose="02020603050405020304" pitchFamily="18" charset="0"/>
                </a:rPr>
                <a:t>   7  11  13  17  19  23  29  31  37   41</a:t>
              </a: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10</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7</a:t>
              </a:r>
              <a:r>
                <a:rPr lang="en-US" altLang="zh-CN" sz="2000" b="1" dirty="0">
                  <a:latin typeface="+mn-lt"/>
                  <a:ea typeface="+mn-ea"/>
                  <a:cs typeface="Times New Roman" panose="02020603050405020304" pitchFamily="18" charset="0"/>
                </a:rPr>
                <a:t>  11  13  17  19  23  29  31  37   41</a:t>
              </a:r>
            </a:p>
            <a:p>
              <a:r>
                <a:rPr lang="en-US" altLang="zh-CN" sz="2000" b="1" dirty="0">
                  <a:latin typeface="+mn-lt"/>
                  <a:ea typeface="+mn-ea"/>
                  <a:cs typeface="Times New Roman" panose="02020603050405020304" pitchFamily="18" charset="0"/>
                </a:rPr>
                <a:t>            17  </a:t>
              </a:r>
              <a:r>
                <a:rPr lang="en-US" altLang="zh-CN" sz="2000" b="1" u="sng" dirty="0">
                  <a:solidFill>
                    <a:srgbClr val="FF0000"/>
                  </a:solidFill>
                  <a:latin typeface="+mn-lt"/>
                  <a:ea typeface="+mn-ea"/>
                  <a:cs typeface="Times New Roman" panose="02020603050405020304" pitchFamily="18" charset="0"/>
                </a:rPr>
                <a:t>11 </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13</a:t>
              </a:r>
              <a:r>
                <a:rPr lang="en-US" altLang="zh-CN" sz="2000" b="1" dirty="0">
                  <a:latin typeface="+mn-lt"/>
                  <a:ea typeface="+mn-ea"/>
                  <a:cs typeface="Times New Roman" panose="02020603050405020304" pitchFamily="18" charset="0"/>
                </a:rPr>
                <a:t>  17  19  23  29  31  37   41</a:t>
              </a: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17</a:t>
              </a:r>
              <a:r>
                <a:rPr lang="en-US" altLang="zh-CN" sz="2000" b="1" dirty="0">
                  <a:latin typeface="+mn-lt"/>
                  <a:ea typeface="+mn-ea"/>
                  <a:cs typeface="Times New Roman" panose="02020603050405020304" pitchFamily="18" charset="0"/>
                </a:rPr>
                <a:t>        24  </a:t>
              </a:r>
              <a:r>
                <a:rPr lang="en-US" altLang="zh-CN" sz="2000" b="1" u="sng" dirty="0">
                  <a:solidFill>
                    <a:srgbClr val="FF0000"/>
                  </a:solidFill>
                  <a:latin typeface="+mn-lt"/>
                  <a:ea typeface="+mn-ea"/>
                  <a:cs typeface="Times New Roman" panose="02020603050405020304" pitchFamily="18" charset="0"/>
                </a:rPr>
                <a:t>17</a:t>
              </a:r>
              <a:r>
                <a:rPr lang="en-US" altLang="zh-CN" sz="2000" b="1" dirty="0">
                  <a:latin typeface="+mn-lt"/>
                  <a:ea typeface="+mn-ea"/>
                  <a:cs typeface="Times New Roman" panose="02020603050405020304" pitchFamily="18" charset="0"/>
                </a:rPr>
                <a:t>  19  23  29  31  37   41</a:t>
              </a:r>
            </a:p>
            <a:p>
              <a:r>
                <a:rPr lang="en-US" altLang="zh-CN" sz="2000" b="1" dirty="0">
                  <a:latin typeface="+mn-lt"/>
                  <a:ea typeface="+mn-ea"/>
                  <a:cs typeface="Times New Roman" panose="02020603050405020304" pitchFamily="18" charset="0"/>
                </a:rPr>
                <a:t>                        24  34  </a:t>
              </a:r>
              <a:r>
                <a:rPr lang="en-US" altLang="zh-CN" sz="2000" b="1" u="sng" dirty="0">
                  <a:solidFill>
                    <a:srgbClr val="FF0000"/>
                  </a:solidFill>
                  <a:latin typeface="+mn-lt"/>
                  <a:ea typeface="+mn-ea"/>
                  <a:cs typeface="Times New Roman" panose="02020603050405020304" pitchFamily="18" charset="0"/>
                </a:rPr>
                <a:t>19</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23</a:t>
              </a:r>
              <a:r>
                <a:rPr lang="en-US" altLang="zh-CN" sz="2000" b="1" dirty="0">
                  <a:latin typeface="+mn-lt"/>
                  <a:ea typeface="+mn-ea"/>
                  <a:cs typeface="Times New Roman" panose="02020603050405020304" pitchFamily="18" charset="0"/>
                </a:rPr>
                <a:t>  29  31  37   41</a:t>
              </a: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24</a:t>
              </a:r>
              <a:r>
                <a:rPr lang="en-US" altLang="zh-CN" sz="2000" b="1" dirty="0">
                  <a:latin typeface="+mn-lt"/>
                  <a:ea typeface="+mn-ea"/>
                  <a:cs typeface="Times New Roman" panose="02020603050405020304" pitchFamily="18" charset="0"/>
                </a:rPr>
                <a:t>  34        42  </a:t>
              </a:r>
              <a:r>
                <a:rPr lang="en-US" altLang="zh-CN" sz="2000" b="1" u="sng" dirty="0">
                  <a:solidFill>
                    <a:srgbClr val="FF0000"/>
                  </a:solidFill>
                  <a:latin typeface="+mn-lt"/>
                  <a:ea typeface="+mn-ea"/>
                  <a:cs typeface="Times New Roman" panose="02020603050405020304" pitchFamily="18" charset="0"/>
                </a:rPr>
                <a:t>29</a:t>
              </a:r>
              <a:r>
                <a:rPr lang="en-US" altLang="zh-CN" sz="2000" b="1" dirty="0">
                  <a:latin typeface="+mn-lt"/>
                  <a:ea typeface="+mn-ea"/>
                  <a:cs typeface="Times New Roman" panose="02020603050405020304" pitchFamily="18" charset="0"/>
                </a:rPr>
                <a:t>  31  37   41</a:t>
              </a: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34</a:t>
              </a:r>
              <a:r>
                <a:rPr lang="en-US" altLang="zh-CN" sz="2000" b="1" dirty="0">
                  <a:latin typeface="+mn-lt"/>
                  <a:ea typeface="+mn-ea"/>
                  <a:cs typeface="Times New Roman" panose="02020603050405020304" pitchFamily="18" charset="0"/>
                </a:rPr>
                <a:t>        42  53  </a:t>
              </a:r>
              <a:r>
                <a:rPr lang="en-US" altLang="zh-CN" sz="2000" b="1" u="sng" dirty="0">
                  <a:solidFill>
                    <a:srgbClr val="FF0000"/>
                  </a:solidFill>
                  <a:latin typeface="+mn-lt"/>
                  <a:ea typeface="+mn-ea"/>
                  <a:cs typeface="Times New Roman" panose="02020603050405020304" pitchFamily="18" charset="0"/>
                </a:rPr>
                <a:t>31</a:t>
              </a:r>
              <a:r>
                <a:rPr lang="en-US" altLang="zh-CN" sz="2000" b="1" dirty="0">
                  <a:latin typeface="+mn-lt"/>
                  <a:ea typeface="+mn-ea"/>
                  <a:cs typeface="Times New Roman" panose="02020603050405020304" pitchFamily="18" charset="0"/>
                </a:rPr>
                <a:t>  37   41</a:t>
              </a:r>
            </a:p>
            <a:p>
              <a:r>
                <a:rPr lang="en-US" altLang="zh-CN" sz="2000" b="1" dirty="0">
                  <a:latin typeface="+mn-lt"/>
                  <a:ea typeface="+mn-ea"/>
                  <a:cs typeface="Times New Roman" panose="02020603050405020304" pitchFamily="18" charset="0"/>
                </a:rPr>
                <a:t>                                          42  53  65  </a:t>
              </a:r>
              <a:r>
                <a:rPr lang="en-US" altLang="zh-CN" sz="2000" b="1" u="sng" dirty="0">
                  <a:solidFill>
                    <a:srgbClr val="FF0000"/>
                  </a:solidFill>
                  <a:latin typeface="+mn-lt"/>
                  <a:ea typeface="+mn-ea"/>
                  <a:cs typeface="Times New Roman" panose="02020603050405020304" pitchFamily="18" charset="0"/>
                </a:rPr>
                <a:t>37</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41</a:t>
              </a: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42</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53</a:t>
              </a:r>
              <a:r>
                <a:rPr lang="en-US" altLang="zh-CN" sz="2000" b="1" dirty="0">
                  <a:latin typeface="+mn-lt"/>
                  <a:ea typeface="+mn-ea"/>
                  <a:cs typeface="Times New Roman" panose="02020603050405020304" pitchFamily="18" charset="0"/>
                </a:rPr>
                <a:t>  65         78</a:t>
              </a:r>
            </a:p>
            <a:p>
              <a:r>
                <a:rPr lang="en-US" altLang="zh-CN" sz="2000" b="1" dirty="0">
                  <a:latin typeface="+mn-lt"/>
                  <a:ea typeface="+mn-ea"/>
                  <a:cs typeface="Times New Roman" panose="02020603050405020304" pitchFamily="18" charset="0"/>
                </a:rPr>
                <a:t>                                                95  </a:t>
              </a:r>
              <a:r>
                <a:rPr lang="en-US" altLang="zh-CN" sz="2000" b="1" u="sng" dirty="0">
                  <a:solidFill>
                    <a:srgbClr val="FF0000"/>
                  </a:solidFill>
                  <a:latin typeface="+mn-lt"/>
                  <a:ea typeface="+mn-ea"/>
                  <a:cs typeface="Times New Roman" panose="02020603050405020304" pitchFamily="18" charset="0"/>
                </a:rPr>
                <a:t>65</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78</a:t>
              </a: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95</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143</a:t>
              </a:r>
            </a:p>
            <a:p>
              <a:r>
                <a:rPr lang="en-US" altLang="zh-CN" sz="2000" b="1" dirty="0">
                  <a:latin typeface="+mn-lt"/>
                  <a:ea typeface="+mn-ea"/>
                  <a:cs typeface="Times New Roman" panose="02020603050405020304" pitchFamily="18" charset="0"/>
                </a:rPr>
                <a:t>                                                                 238</a:t>
              </a:r>
              <a:endParaRPr lang="zh-CN" altLang="en-US" sz="2000" b="1" dirty="0">
                <a:latin typeface="+mn-lt"/>
                <a:ea typeface="+mn-ea"/>
                <a:cs typeface="Times New Roman" panose="02020603050405020304" pitchFamily="18" charset="0"/>
              </a:endParaRPr>
            </a:p>
          </p:txBody>
        </p:sp>
      </p:grpSp>
      <p:grpSp>
        <p:nvGrpSpPr>
          <p:cNvPr id="102" name="组合 101">
            <a:extLst>
              <a:ext uri="{FF2B5EF4-FFF2-40B4-BE49-F238E27FC236}">
                <a16:creationId xmlns:a16="http://schemas.microsoft.com/office/drawing/2014/main" id="{358C3624-9AB8-445F-A694-C8CB40297C6C}"/>
              </a:ext>
            </a:extLst>
          </p:cNvPr>
          <p:cNvGrpSpPr/>
          <p:nvPr/>
        </p:nvGrpSpPr>
        <p:grpSpPr>
          <a:xfrm>
            <a:off x="342000" y="1764000"/>
            <a:ext cx="4950000" cy="4631176"/>
            <a:chOff x="3211388" y="634109"/>
            <a:chExt cx="5815612" cy="5741454"/>
          </a:xfrm>
        </p:grpSpPr>
        <p:sp>
          <p:nvSpPr>
            <p:cNvPr id="7" name="椭圆 6">
              <a:extLst>
                <a:ext uri="{FF2B5EF4-FFF2-40B4-BE49-F238E27FC236}">
                  <a16:creationId xmlns:a16="http://schemas.microsoft.com/office/drawing/2014/main" id="{3C8FB755-BE96-497E-BBB5-CD109F3B620D}"/>
                </a:ext>
              </a:extLst>
            </p:cNvPr>
            <p:cNvSpPr/>
            <p:nvPr/>
          </p:nvSpPr>
          <p:spPr>
            <a:xfrm>
              <a:off x="5821470" y="634109"/>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238</a:t>
              </a:r>
              <a:endParaRPr lang="zh-CN" altLang="en-US" sz="1400" b="1" dirty="0">
                <a:solidFill>
                  <a:schemeClr val="tx1"/>
                </a:solidFill>
              </a:endParaRPr>
            </a:p>
          </p:txBody>
        </p:sp>
        <p:sp>
          <p:nvSpPr>
            <p:cNvPr id="8" name="文本框 7">
              <a:extLst>
                <a:ext uri="{FF2B5EF4-FFF2-40B4-BE49-F238E27FC236}">
                  <a16:creationId xmlns:a16="http://schemas.microsoft.com/office/drawing/2014/main" id="{B3C01CF7-0993-4CDB-BDB3-B4EBBDD22931}"/>
                </a:ext>
              </a:extLst>
            </p:cNvPr>
            <p:cNvSpPr txBox="1"/>
            <p:nvPr/>
          </p:nvSpPr>
          <p:spPr>
            <a:xfrm>
              <a:off x="3211388" y="3000446"/>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19</a:t>
              </a:r>
              <a:endParaRPr lang="zh-CN" altLang="en-US" sz="1400" b="1" dirty="0">
                <a:latin typeface="+mn-lt"/>
                <a:ea typeface="+mn-ea"/>
              </a:endParaRPr>
            </a:p>
          </p:txBody>
        </p:sp>
        <p:sp>
          <p:nvSpPr>
            <p:cNvPr id="9" name="椭圆 8">
              <a:extLst>
                <a:ext uri="{FF2B5EF4-FFF2-40B4-BE49-F238E27FC236}">
                  <a16:creationId xmlns:a16="http://schemas.microsoft.com/office/drawing/2014/main" id="{E38D77F1-3D0B-4581-ABBF-B77CE7FFC39B}"/>
                </a:ext>
              </a:extLst>
            </p:cNvPr>
            <p:cNvSpPr/>
            <p:nvPr/>
          </p:nvSpPr>
          <p:spPr>
            <a:xfrm>
              <a:off x="4192814" y="1366462"/>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95</a:t>
              </a:r>
              <a:endParaRPr lang="zh-CN" altLang="en-US" sz="1400" b="1" dirty="0">
                <a:solidFill>
                  <a:schemeClr val="tx1"/>
                </a:solidFill>
              </a:endParaRPr>
            </a:p>
          </p:txBody>
        </p:sp>
        <p:sp>
          <p:nvSpPr>
            <p:cNvPr id="10" name="椭圆 9">
              <a:extLst>
                <a:ext uri="{FF2B5EF4-FFF2-40B4-BE49-F238E27FC236}">
                  <a16:creationId xmlns:a16="http://schemas.microsoft.com/office/drawing/2014/main" id="{CC21D946-5F9D-4216-9C39-BDE293AED4CB}"/>
                </a:ext>
              </a:extLst>
            </p:cNvPr>
            <p:cNvSpPr/>
            <p:nvPr/>
          </p:nvSpPr>
          <p:spPr>
            <a:xfrm>
              <a:off x="7497206" y="135939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143</a:t>
              </a:r>
              <a:endParaRPr lang="zh-CN" altLang="en-US" sz="1400" b="1" dirty="0">
                <a:solidFill>
                  <a:schemeClr val="tx1"/>
                </a:solidFill>
              </a:endParaRPr>
            </a:p>
          </p:txBody>
        </p:sp>
        <p:sp>
          <p:nvSpPr>
            <p:cNvPr id="11" name="文本框 10">
              <a:extLst>
                <a:ext uri="{FF2B5EF4-FFF2-40B4-BE49-F238E27FC236}">
                  <a16:creationId xmlns:a16="http://schemas.microsoft.com/office/drawing/2014/main" id="{A2D1B5CB-C830-4ACD-9887-66119B3B2605}"/>
                </a:ext>
              </a:extLst>
            </p:cNvPr>
            <p:cNvSpPr txBox="1"/>
            <p:nvPr/>
          </p:nvSpPr>
          <p:spPr>
            <a:xfrm>
              <a:off x="3976388" y="3000446"/>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23</a:t>
              </a:r>
              <a:endParaRPr lang="zh-CN" altLang="en-US" sz="1400" b="1" dirty="0">
                <a:latin typeface="+mn-lt"/>
                <a:ea typeface="+mn-ea"/>
              </a:endParaRPr>
            </a:p>
          </p:txBody>
        </p:sp>
        <p:sp>
          <p:nvSpPr>
            <p:cNvPr id="12" name="椭圆 11">
              <a:extLst>
                <a:ext uri="{FF2B5EF4-FFF2-40B4-BE49-F238E27FC236}">
                  <a16:creationId xmlns:a16="http://schemas.microsoft.com/office/drawing/2014/main" id="{BA99A34C-5234-4F66-A6EA-0611E643969E}"/>
                </a:ext>
              </a:extLst>
            </p:cNvPr>
            <p:cNvSpPr/>
            <p:nvPr/>
          </p:nvSpPr>
          <p:spPr>
            <a:xfrm>
              <a:off x="3571388" y="221439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42</a:t>
              </a:r>
              <a:endParaRPr lang="zh-CN" altLang="en-US" sz="1400" b="1" dirty="0">
                <a:solidFill>
                  <a:schemeClr val="tx1"/>
                </a:solidFill>
              </a:endParaRPr>
            </a:p>
          </p:txBody>
        </p:sp>
        <p:sp>
          <p:nvSpPr>
            <p:cNvPr id="13" name="椭圆 12">
              <a:extLst>
                <a:ext uri="{FF2B5EF4-FFF2-40B4-BE49-F238E27FC236}">
                  <a16:creationId xmlns:a16="http://schemas.microsoft.com/office/drawing/2014/main" id="{9A454F3C-80AF-49AD-9E60-0203BDF43E3D}"/>
                </a:ext>
              </a:extLst>
            </p:cNvPr>
            <p:cNvSpPr/>
            <p:nvPr/>
          </p:nvSpPr>
          <p:spPr>
            <a:xfrm>
              <a:off x="4987717" y="221439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53</a:t>
              </a:r>
              <a:endParaRPr lang="zh-CN" altLang="en-US" sz="1400" b="1" dirty="0">
                <a:solidFill>
                  <a:schemeClr val="tx1"/>
                </a:solidFill>
              </a:endParaRPr>
            </a:p>
          </p:txBody>
        </p:sp>
        <p:sp>
          <p:nvSpPr>
            <p:cNvPr id="14" name="椭圆 13">
              <a:extLst>
                <a:ext uri="{FF2B5EF4-FFF2-40B4-BE49-F238E27FC236}">
                  <a16:creationId xmlns:a16="http://schemas.microsoft.com/office/drawing/2014/main" id="{94DB65D7-B883-441B-8A2F-1075252F8EB9}"/>
                </a:ext>
              </a:extLst>
            </p:cNvPr>
            <p:cNvSpPr/>
            <p:nvPr/>
          </p:nvSpPr>
          <p:spPr>
            <a:xfrm>
              <a:off x="6764090" y="2222737"/>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65</a:t>
              </a:r>
              <a:endParaRPr lang="zh-CN" altLang="en-US" sz="1400" b="1" dirty="0">
                <a:solidFill>
                  <a:schemeClr val="tx1"/>
                </a:solidFill>
              </a:endParaRPr>
            </a:p>
          </p:txBody>
        </p:sp>
        <p:sp>
          <p:nvSpPr>
            <p:cNvPr id="15" name="椭圆 14">
              <a:extLst>
                <a:ext uri="{FF2B5EF4-FFF2-40B4-BE49-F238E27FC236}">
                  <a16:creationId xmlns:a16="http://schemas.microsoft.com/office/drawing/2014/main" id="{8F44F876-4712-40C1-B49F-E0CD07BCF177}"/>
                </a:ext>
              </a:extLst>
            </p:cNvPr>
            <p:cNvSpPr/>
            <p:nvPr/>
          </p:nvSpPr>
          <p:spPr>
            <a:xfrm>
              <a:off x="8177677" y="2222737"/>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78</a:t>
              </a:r>
              <a:endParaRPr lang="zh-CN" altLang="en-US" sz="1400" b="1" dirty="0">
                <a:solidFill>
                  <a:schemeClr val="tx1"/>
                </a:solidFill>
              </a:endParaRPr>
            </a:p>
          </p:txBody>
        </p:sp>
        <p:sp>
          <p:nvSpPr>
            <p:cNvPr id="16" name="椭圆 15">
              <a:extLst>
                <a:ext uri="{FF2B5EF4-FFF2-40B4-BE49-F238E27FC236}">
                  <a16:creationId xmlns:a16="http://schemas.microsoft.com/office/drawing/2014/main" id="{0D98B1CF-AB65-447F-841F-63D69285BFD4}"/>
                </a:ext>
              </a:extLst>
            </p:cNvPr>
            <p:cNvSpPr/>
            <p:nvPr/>
          </p:nvSpPr>
          <p:spPr>
            <a:xfrm>
              <a:off x="4651388" y="302439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24</a:t>
              </a:r>
              <a:endParaRPr lang="zh-CN" altLang="en-US" sz="1400" b="1" dirty="0">
                <a:solidFill>
                  <a:schemeClr val="tx1"/>
                </a:solidFill>
              </a:endParaRPr>
            </a:p>
          </p:txBody>
        </p:sp>
        <p:sp>
          <p:nvSpPr>
            <p:cNvPr id="17" name="椭圆 16">
              <a:extLst>
                <a:ext uri="{FF2B5EF4-FFF2-40B4-BE49-F238E27FC236}">
                  <a16:creationId xmlns:a16="http://schemas.microsoft.com/office/drawing/2014/main" id="{FF3C2701-6CFA-44E0-BA72-7AE9A52EE669}"/>
                </a:ext>
              </a:extLst>
            </p:cNvPr>
            <p:cNvSpPr/>
            <p:nvPr/>
          </p:nvSpPr>
          <p:spPr>
            <a:xfrm>
              <a:off x="6471312" y="302439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34</a:t>
              </a:r>
              <a:endParaRPr lang="zh-CN" altLang="en-US" sz="1400" b="1" dirty="0">
                <a:solidFill>
                  <a:schemeClr val="tx1"/>
                </a:solidFill>
              </a:endParaRPr>
            </a:p>
          </p:txBody>
        </p:sp>
        <p:sp>
          <p:nvSpPr>
            <p:cNvPr id="18" name="文本框 17">
              <a:extLst>
                <a:ext uri="{FF2B5EF4-FFF2-40B4-BE49-F238E27FC236}">
                  <a16:creationId xmlns:a16="http://schemas.microsoft.com/office/drawing/2014/main" id="{CEA13F72-91B7-42A4-A5B3-FDF88B072ED3}"/>
                </a:ext>
              </a:extLst>
            </p:cNvPr>
            <p:cNvSpPr txBox="1"/>
            <p:nvPr/>
          </p:nvSpPr>
          <p:spPr>
            <a:xfrm>
              <a:off x="7201108" y="2995779"/>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31</a:t>
              </a:r>
              <a:endParaRPr lang="zh-CN" altLang="en-US" sz="1400" b="1" dirty="0">
                <a:latin typeface="+mn-lt"/>
                <a:ea typeface="+mn-ea"/>
              </a:endParaRPr>
            </a:p>
          </p:txBody>
        </p:sp>
        <p:sp>
          <p:nvSpPr>
            <p:cNvPr id="19" name="文本框 18">
              <a:extLst>
                <a:ext uri="{FF2B5EF4-FFF2-40B4-BE49-F238E27FC236}">
                  <a16:creationId xmlns:a16="http://schemas.microsoft.com/office/drawing/2014/main" id="{3DBC6301-62E9-493C-B9A0-B4F275E4B46E}"/>
                </a:ext>
              </a:extLst>
            </p:cNvPr>
            <p:cNvSpPr txBox="1"/>
            <p:nvPr/>
          </p:nvSpPr>
          <p:spPr>
            <a:xfrm>
              <a:off x="5472207" y="2997504"/>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29</a:t>
              </a:r>
              <a:endParaRPr lang="zh-CN" altLang="en-US" sz="1400" b="1" dirty="0">
                <a:latin typeface="+mn-lt"/>
                <a:ea typeface="+mn-ea"/>
              </a:endParaRPr>
            </a:p>
          </p:txBody>
        </p:sp>
        <p:sp>
          <p:nvSpPr>
            <p:cNvPr id="20" name="文本框 19">
              <a:extLst>
                <a:ext uri="{FF2B5EF4-FFF2-40B4-BE49-F238E27FC236}">
                  <a16:creationId xmlns:a16="http://schemas.microsoft.com/office/drawing/2014/main" id="{9E541A62-354D-4B66-BEB4-7D55EA282CA5}"/>
                </a:ext>
              </a:extLst>
            </p:cNvPr>
            <p:cNvSpPr txBox="1"/>
            <p:nvPr/>
          </p:nvSpPr>
          <p:spPr>
            <a:xfrm>
              <a:off x="7830418" y="300002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37</a:t>
              </a:r>
              <a:endParaRPr lang="zh-CN" altLang="en-US" sz="1400" b="1" dirty="0">
                <a:latin typeface="+mn-lt"/>
                <a:ea typeface="+mn-ea"/>
              </a:endParaRPr>
            </a:p>
          </p:txBody>
        </p:sp>
        <p:sp>
          <p:nvSpPr>
            <p:cNvPr id="21" name="文本框 20">
              <a:extLst>
                <a:ext uri="{FF2B5EF4-FFF2-40B4-BE49-F238E27FC236}">
                  <a16:creationId xmlns:a16="http://schemas.microsoft.com/office/drawing/2014/main" id="{8156E49F-B50F-440C-8214-08EFF5CA28F6}"/>
                </a:ext>
              </a:extLst>
            </p:cNvPr>
            <p:cNvSpPr txBox="1"/>
            <p:nvPr/>
          </p:nvSpPr>
          <p:spPr>
            <a:xfrm>
              <a:off x="8558787" y="300002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41</a:t>
              </a:r>
              <a:endParaRPr lang="zh-CN" altLang="en-US" sz="1400" b="1" dirty="0">
                <a:latin typeface="+mn-lt"/>
                <a:ea typeface="+mn-ea"/>
              </a:endParaRPr>
            </a:p>
          </p:txBody>
        </p:sp>
        <p:sp>
          <p:nvSpPr>
            <p:cNvPr id="22" name="椭圆 21">
              <a:extLst>
                <a:ext uri="{FF2B5EF4-FFF2-40B4-BE49-F238E27FC236}">
                  <a16:creationId xmlns:a16="http://schemas.microsoft.com/office/drawing/2014/main" id="{3A7E9F56-4DF8-434F-8DEB-A5F4718E860D}"/>
                </a:ext>
              </a:extLst>
            </p:cNvPr>
            <p:cNvSpPr/>
            <p:nvPr/>
          </p:nvSpPr>
          <p:spPr>
            <a:xfrm>
              <a:off x="5967206" y="3757315"/>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17</a:t>
              </a:r>
              <a:endParaRPr lang="zh-CN" altLang="en-US" sz="1400" b="1" dirty="0">
                <a:solidFill>
                  <a:schemeClr val="tx1"/>
                </a:solidFill>
              </a:endParaRPr>
            </a:p>
          </p:txBody>
        </p:sp>
        <p:sp>
          <p:nvSpPr>
            <p:cNvPr id="23" name="椭圆 22">
              <a:extLst>
                <a:ext uri="{FF2B5EF4-FFF2-40B4-BE49-F238E27FC236}">
                  <a16:creationId xmlns:a16="http://schemas.microsoft.com/office/drawing/2014/main" id="{624DADB3-3F3E-4806-8180-1D10C564ACC7}"/>
                </a:ext>
              </a:extLst>
            </p:cNvPr>
            <p:cNvSpPr/>
            <p:nvPr/>
          </p:nvSpPr>
          <p:spPr>
            <a:xfrm>
              <a:off x="4769532" y="524423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5</a:t>
              </a:r>
              <a:endParaRPr lang="zh-CN" altLang="en-US" sz="1400" b="1" dirty="0">
                <a:solidFill>
                  <a:schemeClr val="tx1"/>
                </a:solidFill>
              </a:endParaRPr>
            </a:p>
          </p:txBody>
        </p:sp>
        <p:sp>
          <p:nvSpPr>
            <p:cNvPr id="24" name="椭圆 23">
              <a:extLst>
                <a:ext uri="{FF2B5EF4-FFF2-40B4-BE49-F238E27FC236}">
                  <a16:creationId xmlns:a16="http://schemas.microsoft.com/office/drawing/2014/main" id="{6AD62B60-7861-489E-9B93-1AEA9418531C}"/>
                </a:ext>
              </a:extLst>
            </p:cNvPr>
            <p:cNvSpPr/>
            <p:nvPr/>
          </p:nvSpPr>
          <p:spPr>
            <a:xfrm>
              <a:off x="5311108" y="4519010"/>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10</a:t>
              </a:r>
              <a:endParaRPr lang="zh-CN" altLang="en-US" sz="1400" b="1" dirty="0">
                <a:solidFill>
                  <a:schemeClr val="tx1"/>
                </a:solidFill>
              </a:endParaRPr>
            </a:p>
          </p:txBody>
        </p:sp>
        <p:sp>
          <p:nvSpPr>
            <p:cNvPr id="25" name="文本框 24">
              <a:extLst>
                <a:ext uri="{FF2B5EF4-FFF2-40B4-BE49-F238E27FC236}">
                  <a16:creationId xmlns:a16="http://schemas.microsoft.com/office/drawing/2014/main" id="{0915BD12-B708-408A-87E4-8F2215718775}"/>
                </a:ext>
              </a:extLst>
            </p:cNvPr>
            <p:cNvSpPr txBox="1"/>
            <p:nvPr/>
          </p:nvSpPr>
          <p:spPr>
            <a:xfrm>
              <a:off x="5877206" y="527400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5</a:t>
              </a:r>
              <a:endParaRPr lang="zh-CN" altLang="en-US" sz="1400" b="1" dirty="0">
                <a:latin typeface="+mn-lt"/>
                <a:ea typeface="+mn-ea"/>
              </a:endParaRPr>
            </a:p>
          </p:txBody>
        </p:sp>
        <p:sp>
          <p:nvSpPr>
            <p:cNvPr id="26" name="文本框 25">
              <a:extLst>
                <a:ext uri="{FF2B5EF4-FFF2-40B4-BE49-F238E27FC236}">
                  <a16:creationId xmlns:a16="http://schemas.microsoft.com/office/drawing/2014/main" id="{E09A77AA-D761-4B8C-AF70-B0EF6CAA606D}"/>
                </a:ext>
              </a:extLst>
            </p:cNvPr>
            <p:cNvSpPr txBox="1"/>
            <p:nvPr/>
          </p:nvSpPr>
          <p:spPr>
            <a:xfrm>
              <a:off x="6552206" y="4605642"/>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7</a:t>
              </a:r>
              <a:endParaRPr lang="zh-CN" altLang="en-US" sz="1400" b="1" dirty="0">
                <a:latin typeface="+mn-lt"/>
                <a:ea typeface="+mn-ea"/>
              </a:endParaRPr>
            </a:p>
          </p:txBody>
        </p:sp>
        <p:sp>
          <p:nvSpPr>
            <p:cNvPr id="27" name="文本框 26">
              <a:extLst>
                <a:ext uri="{FF2B5EF4-FFF2-40B4-BE49-F238E27FC236}">
                  <a16:creationId xmlns:a16="http://schemas.microsoft.com/office/drawing/2014/main" id="{2938F1DE-9BFB-4645-82B2-69077FFB72AA}"/>
                </a:ext>
              </a:extLst>
            </p:cNvPr>
            <p:cNvSpPr txBox="1"/>
            <p:nvPr/>
          </p:nvSpPr>
          <p:spPr>
            <a:xfrm>
              <a:off x="6966312" y="383400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17</a:t>
              </a:r>
              <a:endParaRPr lang="zh-CN" altLang="en-US" sz="1400" b="1" dirty="0">
                <a:latin typeface="+mn-lt"/>
                <a:ea typeface="+mn-ea"/>
              </a:endParaRPr>
            </a:p>
          </p:txBody>
        </p:sp>
        <p:sp>
          <p:nvSpPr>
            <p:cNvPr id="28" name="文本框 27">
              <a:extLst>
                <a:ext uri="{FF2B5EF4-FFF2-40B4-BE49-F238E27FC236}">
                  <a16:creationId xmlns:a16="http://schemas.microsoft.com/office/drawing/2014/main" id="{95F2BD1B-A0F3-4141-B34B-ADEED90DF7BA}"/>
                </a:ext>
              </a:extLst>
            </p:cNvPr>
            <p:cNvSpPr txBox="1"/>
            <p:nvPr/>
          </p:nvSpPr>
          <p:spPr>
            <a:xfrm>
              <a:off x="4335167" y="599400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2</a:t>
              </a:r>
              <a:endParaRPr lang="zh-CN" altLang="en-US" sz="1400" b="1" dirty="0">
                <a:latin typeface="+mn-lt"/>
                <a:ea typeface="+mn-ea"/>
              </a:endParaRPr>
            </a:p>
          </p:txBody>
        </p:sp>
        <p:sp>
          <p:nvSpPr>
            <p:cNvPr id="29" name="文本框 28">
              <a:extLst>
                <a:ext uri="{FF2B5EF4-FFF2-40B4-BE49-F238E27FC236}">
                  <a16:creationId xmlns:a16="http://schemas.microsoft.com/office/drawing/2014/main" id="{CF240129-8AC8-4A75-A2B9-4A10072FC868}"/>
                </a:ext>
              </a:extLst>
            </p:cNvPr>
            <p:cNvSpPr txBox="1"/>
            <p:nvPr/>
          </p:nvSpPr>
          <p:spPr>
            <a:xfrm>
              <a:off x="5292206" y="599400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3</a:t>
              </a:r>
              <a:endParaRPr lang="zh-CN" altLang="en-US" sz="1400" b="1" dirty="0">
                <a:latin typeface="+mn-lt"/>
                <a:ea typeface="+mn-ea"/>
              </a:endParaRPr>
            </a:p>
          </p:txBody>
        </p:sp>
        <p:cxnSp>
          <p:nvCxnSpPr>
            <p:cNvPr id="31" name="直接连接符 30">
              <a:extLst>
                <a:ext uri="{FF2B5EF4-FFF2-40B4-BE49-F238E27FC236}">
                  <a16:creationId xmlns:a16="http://schemas.microsoft.com/office/drawing/2014/main" id="{C79F185A-DDE0-463B-B528-E43F19D90DC6}"/>
                </a:ext>
              </a:extLst>
            </p:cNvPr>
            <p:cNvCxnSpPr>
              <a:cxnSpLocks/>
              <a:stCxn id="7" idx="4"/>
              <a:endCxn id="9" idx="0"/>
            </p:cNvCxnSpPr>
            <p:nvPr/>
          </p:nvCxnSpPr>
          <p:spPr>
            <a:xfrm flipH="1">
              <a:off x="4426921" y="1128713"/>
              <a:ext cx="1628656" cy="237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BAC90974-C6A2-46C4-8F0D-94441AA4F9C0}"/>
                </a:ext>
              </a:extLst>
            </p:cNvPr>
            <p:cNvCxnSpPr>
              <a:cxnSpLocks/>
              <a:stCxn id="7" idx="4"/>
              <a:endCxn id="10" idx="0"/>
            </p:cNvCxnSpPr>
            <p:nvPr/>
          </p:nvCxnSpPr>
          <p:spPr>
            <a:xfrm>
              <a:off x="6055577" y="1128713"/>
              <a:ext cx="1675736" cy="2306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C8043C6-3234-4F46-8D2F-AE163A35667F}"/>
                </a:ext>
              </a:extLst>
            </p:cNvPr>
            <p:cNvCxnSpPr>
              <a:stCxn id="9" idx="4"/>
              <a:endCxn id="12" idx="0"/>
            </p:cNvCxnSpPr>
            <p:nvPr/>
          </p:nvCxnSpPr>
          <p:spPr>
            <a:xfrm flipH="1">
              <a:off x="3805495" y="1861066"/>
              <a:ext cx="621426" cy="3533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9645D03A-C5F2-4A12-A0AF-5F3C9D9E7239}"/>
                </a:ext>
              </a:extLst>
            </p:cNvPr>
            <p:cNvCxnSpPr>
              <a:cxnSpLocks/>
              <a:stCxn id="9" idx="4"/>
              <a:endCxn id="13" idx="0"/>
            </p:cNvCxnSpPr>
            <p:nvPr/>
          </p:nvCxnSpPr>
          <p:spPr>
            <a:xfrm>
              <a:off x="4426921" y="1861066"/>
              <a:ext cx="794903" cy="3533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F492AD6-77F2-4C9F-9156-71DAD78D6E65}"/>
                </a:ext>
              </a:extLst>
            </p:cNvPr>
            <p:cNvCxnSpPr>
              <a:cxnSpLocks/>
              <a:stCxn id="10" idx="4"/>
              <a:endCxn id="14" idx="0"/>
            </p:cNvCxnSpPr>
            <p:nvPr/>
          </p:nvCxnSpPr>
          <p:spPr>
            <a:xfrm flipH="1">
              <a:off x="6998197" y="1854001"/>
              <a:ext cx="733116" cy="3687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51FEE96-4042-41F0-95A1-8FB44761526D}"/>
                </a:ext>
              </a:extLst>
            </p:cNvPr>
            <p:cNvCxnSpPr>
              <a:stCxn id="10" idx="4"/>
              <a:endCxn id="15" idx="0"/>
            </p:cNvCxnSpPr>
            <p:nvPr/>
          </p:nvCxnSpPr>
          <p:spPr>
            <a:xfrm>
              <a:off x="7731313" y="1854000"/>
              <a:ext cx="680471" cy="3687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5D304DB9-87BF-4899-9B5A-66E62493CED3}"/>
                </a:ext>
              </a:extLst>
            </p:cNvPr>
            <p:cNvCxnSpPr>
              <a:cxnSpLocks/>
              <a:stCxn id="12" idx="4"/>
              <a:endCxn id="8" idx="0"/>
            </p:cNvCxnSpPr>
            <p:nvPr/>
          </p:nvCxnSpPr>
          <p:spPr>
            <a:xfrm flipH="1">
              <a:off x="3445495" y="2709000"/>
              <a:ext cx="360000" cy="2914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2D5971A0-DEF2-47B3-A9B8-6C0504E5DBDB}"/>
                </a:ext>
              </a:extLst>
            </p:cNvPr>
            <p:cNvCxnSpPr>
              <a:cxnSpLocks/>
              <a:stCxn id="12" idx="4"/>
              <a:endCxn id="11" idx="0"/>
            </p:cNvCxnSpPr>
            <p:nvPr/>
          </p:nvCxnSpPr>
          <p:spPr>
            <a:xfrm>
              <a:off x="3805496" y="2709000"/>
              <a:ext cx="404999" cy="2914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3D617CAE-D08F-4C74-8669-1811488716BB}"/>
                </a:ext>
              </a:extLst>
            </p:cNvPr>
            <p:cNvCxnSpPr>
              <a:stCxn id="13" idx="4"/>
              <a:endCxn id="16" idx="0"/>
            </p:cNvCxnSpPr>
            <p:nvPr/>
          </p:nvCxnSpPr>
          <p:spPr>
            <a:xfrm flipH="1">
              <a:off x="4885495" y="2709000"/>
              <a:ext cx="336329" cy="3153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B01BB80-64E8-4F70-9D33-C6D5784FF421}"/>
                </a:ext>
              </a:extLst>
            </p:cNvPr>
            <p:cNvCxnSpPr>
              <a:stCxn id="13" idx="4"/>
              <a:endCxn id="19" idx="0"/>
            </p:cNvCxnSpPr>
            <p:nvPr/>
          </p:nvCxnSpPr>
          <p:spPr>
            <a:xfrm>
              <a:off x="5221824" y="2709000"/>
              <a:ext cx="484490" cy="2885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642C1D4-3FC2-462E-9EE7-C516A3657FFE}"/>
                </a:ext>
              </a:extLst>
            </p:cNvPr>
            <p:cNvCxnSpPr>
              <a:cxnSpLocks/>
              <a:stCxn id="14" idx="4"/>
              <a:endCxn id="17" idx="0"/>
            </p:cNvCxnSpPr>
            <p:nvPr/>
          </p:nvCxnSpPr>
          <p:spPr>
            <a:xfrm flipH="1">
              <a:off x="6705419" y="2717341"/>
              <a:ext cx="292778" cy="307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DBA2C7-57F8-4F0E-A6C5-A109531F45C0}"/>
                </a:ext>
              </a:extLst>
            </p:cNvPr>
            <p:cNvCxnSpPr>
              <a:stCxn id="14" idx="4"/>
              <a:endCxn id="18" idx="0"/>
            </p:cNvCxnSpPr>
            <p:nvPr/>
          </p:nvCxnSpPr>
          <p:spPr>
            <a:xfrm>
              <a:off x="6998197" y="2717341"/>
              <a:ext cx="437018" cy="2784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F449CB75-7F0E-499A-B688-E1352C707BB2}"/>
                </a:ext>
              </a:extLst>
            </p:cNvPr>
            <p:cNvCxnSpPr>
              <a:stCxn id="15" idx="4"/>
              <a:endCxn id="20" idx="0"/>
            </p:cNvCxnSpPr>
            <p:nvPr/>
          </p:nvCxnSpPr>
          <p:spPr>
            <a:xfrm flipH="1">
              <a:off x="8064526" y="2717341"/>
              <a:ext cx="347259" cy="2826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55251CBD-517B-4882-857F-500D5FB1FEA9}"/>
                </a:ext>
              </a:extLst>
            </p:cNvPr>
            <p:cNvCxnSpPr>
              <a:stCxn id="15" idx="4"/>
              <a:endCxn id="21" idx="0"/>
            </p:cNvCxnSpPr>
            <p:nvPr/>
          </p:nvCxnSpPr>
          <p:spPr>
            <a:xfrm>
              <a:off x="8411785" y="2717341"/>
              <a:ext cx="381109" cy="2826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89D4EA62-F2D8-4092-9EE5-CFDD906AADAF}"/>
                </a:ext>
              </a:extLst>
            </p:cNvPr>
            <p:cNvCxnSpPr>
              <a:cxnSpLocks/>
              <a:stCxn id="17" idx="4"/>
              <a:endCxn id="22" idx="0"/>
            </p:cNvCxnSpPr>
            <p:nvPr/>
          </p:nvCxnSpPr>
          <p:spPr>
            <a:xfrm flipH="1">
              <a:off x="6201313" y="3519000"/>
              <a:ext cx="504106" cy="238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07A0481B-B598-46D8-A550-F667DC0A0795}"/>
                </a:ext>
              </a:extLst>
            </p:cNvPr>
            <p:cNvCxnSpPr>
              <a:cxnSpLocks/>
              <a:stCxn id="17" idx="4"/>
              <a:endCxn id="27" idx="0"/>
            </p:cNvCxnSpPr>
            <p:nvPr/>
          </p:nvCxnSpPr>
          <p:spPr>
            <a:xfrm>
              <a:off x="6705419" y="3519000"/>
              <a:ext cx="495000" cy="3150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B514BBDD-6DCF-485E-802A-0AC9CE45CC09}"/>
                </a:ext>
              </a:extLst>
            </p:cNvPr>
            <p:cNvCxnSpPr>
              <a:cxnSpLocks/>
              <a:stCxn id="22" idx="4"/>
              <a:endCxn id="24" idx="0"/>
            </p:cNvCxnSpPr>
            <p:nvPr/>
          </p:nvCxnSpPr>
          <p:spPr>
            <a:xfrm flipH="1">
              <a:off x="5545215" y="4251919"/>
              <a:ext cx="656098" cy="2670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21CA573E-956C-4768-93C4-416831CA410C}"/>
                </a:ext>
              </a:extLst>
            </p:cNvPr>
            <p:cNvCxnSpPr>
              <a:cxnSpLocks/>
              <a:stCxn id="22" idx="4"/>
              <a:endCxn id="26" idx="0"/>
            </p:cNvCxnSpPr>
            <p:nvPr/>
          </p:nvCxnSpPr>
          <p:spPr>
            <a:xfrm>
              <a:off x="6201313" y="4251919"/>
              <a:ext cx="585000" cy="3537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F34D0EED-3114-4D0C-8F9E-219AADE65003}"/>
                </a:ext>
              </a:extLst>
            </p:cNvPr>
            <p:cNvCxnSpPr>
              <a:stCxn id="24" idx="4"/>
              <a:endCxn id="23" idx="0"/>
            </p:cNvCxnSpPr>
            <p:nvPr/>
          </p:nvCxnSpPr>
          <p:spPr>
            <a:xfrm flipH="1">
              <a:off x="5003639" y="5013614"/>
              <a:ext cx="541576" cy="230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01750F01-866C-41D4-980F-AEEAE8194C25}"/>
                </a:ext>
              </a:extLst>
            </p:cNvPr>
            <p:cNvCxnSpPr>
              <a:stCxn id="24" idx="4"/>
              <a:endCxn id="25" idx="0"/>
            </p:cNvCxnSpPr>
            <p:nvPr/>
          </p:nvCxnSpPr>
          <p:spPr>
            <a:xfrm>
              <a:off x="5545215" y="5013614"/>
              <a:ext cx="566098" cy="2603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B6512D68-90F6-48BC-AC4F-298EE638107B}"/>
                </a:ext>
              </a:extLst>
            </p:cNvPr>
            <p:cNvCxnSpPr>
              <a:stCxn id="23" idx="4"/>
              <a:endCxn id="28" idx="0"/>
            </p:cNvCxnSpPr>
            <p:nvPr/>
          </p:nvCxnSpPr>
          <p:spPr>
            <a:xfrm flipH="1">
              <a:off x="4569275" y="5738840"/>
              <a:ext cx="434364" cy="2551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7E431FF6-10FC-4FF9-8605-659021042CC0}"/>
                </a:ext>
              </a:extLst>
            </p:cNvPr>
            <p:cNvCxnSpPr>
              <a:stCxn id="23" idx="4"/>
              <a:endCxn id="29" idx="0"/>
            </p:cNvCxnSpPr>
            <p:nvPr/>
          </p:nvCxnSpPr>
          <p:spPr>
            <a:xfrm>
              <a:off x="5003639" y="5738840"/>
              <a:ext cx="522674" cy="2551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B302CC39-E360-4D17-9069-A543F7BA7271}"/>
                </a:ext>
              </a:extLst>
            </p:cNvPr>
            <p:cNvSpPr txBox="1"/>
            <p:nvPr/>
          </p:nvSpPr>
          <p:spPr>
            <a:xfrm>
              <a:off x="4162562" y="3832535"/>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11</a:t>
              </a:r>
              <a:endParaRPr lang="zh-CN" altLang="en-US" sz="1400" b="1" dirty="0">
                <a:latin typeface="+mn-lt"/>
                <a:ea typeface="+mn-ea"/>
              </a:endParaRPr>
            </a:p>
          </p:txBody>
        </p:sp>
        <p:sp>
          <p:nvSpPr>
            <p:cNvPr id="91" name="文本框 90">
              <a:extLst>
                <a:ext uri="{FF2B5EF4-FFF2-40B4-BE49-F238E27FC236}">
                  <a16:creationId xmlns:a16="http://schemas.microsoft.com/office/drawing/2014/main" id="{FDCCAF5A-4744-45E6-8815-D324DE769BA6}"/>
                </a:ext>
              </a:extLst>
            </p:cNvPr>
            <p:cNvSpPr txBox="1"/>
            <p:nvPr/>
          </p:nvSpPr>
          <p:spPr>
            <a:xfrm>
              <a:off x="5119601" y="3832535"/>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13</a:t>
              </a:r>
              <a:endParaRPr lang="zh-CN" altLang="en-US" sz="1400" b="1" dirty="0">
                <a:latin typeface="+mn-lt"/>
                <a:ea typeface="+mn-ea"/>
              </a:endParaRPr>
            </a:p>
          </p:txBody>
        </p:sp>
        <p:cxnSp>
          <p:nvCxnSpPr>
            <p:cNvPr id="93" name="直接连接符 92">
              <a:extLst>
                <a:ext uri="{FF2B5EF4-FFF2-40B4-BE49-F238E27FC236}">
                  <a16:creationId xmlns:a16="http://schemas.microsoft.com/office/drawing/2014/main" id="{2300B0BD-5838-4D42-AB03-1439F184602E}"/>
                </a:ext>
              </a:extLst>
            </p:cNvPr>
            <p:cNvCxnSpPr>
              <a:stCxn id="16" idx="4"/>
              <a:endCxn id="91" idx="0"/>
            </p:cNvCxnSpPr>
            <p:nvPr/>
          </p:nvCxnSpPr>
          <p:spPr>
            <a:xfrm>
              <a:off x="4885495" y="3519000"/>
              <a:ext cx="468213" cy="3135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55FC17E3-1E02-4B4E-91C5-8CE0C1AAAAE8}"/>
                </a:ext>
              </a:extLst>
            </p:cNvPr>
            <p:cNvCxnSpPr>
              <a:stCxn id="16" idx="4"/>
              <a:endCxn id="90" idx="0"/>
            </p:cNvCxnSpPr>
            <p:nvPr/>
          </p:nvCxnSpPr>
          <p:spPr>
            <a:xfrm flipH="1">
              <a:off x="4396670" y="3519000"/>
              <a:ext cx="488825" cy="3135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矩形 104">
            <a:extLst>
              <a:ext uri="{FF2B5EF4-FFF2-40B4-BE49-F238E27FC236}">
                <a16:creationId xmlns:a16="http://schemas.microsoft.com/office/drawing/2014/main" id="{BE38C12E-51E9-4B58-843E-675D640EE828}"/>
              </a:ext>
            </a:extLst>
          </p:cNvPr>
          <p:cNvSpPr/>
          <p:nvPr/>
        </p:nvSpPr>
        <p:spPr>
          <a:xfrm>
            <a:off x="2933328" y="692696"/>
            <a:ext cx="5301836" cy="400110"/>
          </a:xfrm>
          <a:prstGeom prst="rect">
            <a:avLst/>
          </a:prstGeom>
        </p:spPr>
        <p:txBody>
          <a:bodyPr wrap="none">
            <a:spAutoFit/>
          </a:bodyPr>
          <a:lstStyle/>
          <a:p>
            <a:r>
              <a:rPr lang="en-US" altLang="zh-CN" sz="2000" b="1" i="1" dirty="0">
                <a:latin typeface="+mn-lt"/>
                <a:ea typeface="+mn-ea"/>
                <a:cs typeface="Times New Roman" panose="02020603050405020304" pitchFamily="18" charset="0"/>
              </a:rPr>
              <a:t>W</a:t>
            </a:r>
            <a:r>
              <a:rPr lang="en-US" altLang="zh-CN" sz="2000" b="1" i="1" baseline="-25000" dirty="0">
                <a:latin typeface="+mn-lt"/>
                <a:ea typeface="+mn-ea"/>
                <a:cs typeface="Times New Roman" panose="02020603050405020304" pitchFamily="18" charset="0"/>
              </a:rPr>
              <a:t>i</a:t>
            </a:r>
            <a:r>
              <a:rPr lang="en-US" altLang="zh-CN" sz="2000" b="1" i="1" dirty="0">
                <a:latin typeface="+mn-lt"/>
                <a:ea typeface="+mn-ea"/>
                <a:cs typeface="Times New Roman" panose="02020603050405020304" pitchFamily="18" charset="0"/>
              </a:rPr>
              <a:t> </a:t>
            </a:r>
            <a:r>
              <a:rPr lang="en-US" altLang="zh-CN" sz="2000" b="1" dirty="0">
                <a:latin typeface="+mn-lt"/>
                <a:ea typeface="+mn-ea"/>
                <a:cs typeface="Times New Roman" panose="02020603050405020304" pitchFamily="18" charset="0"/>
              </a:rPr>
              <a:t>= {2, 3, 5, 7, 11, 13, 17, 19, 23, 29, 31, 37, 41}</a:t>
            </a:r>
          </a:p>
        </p:txBody>
      </p:sp>
      <p:sp>
        <p:nvSpPr>
          <p:cNvPr id="109" name="文本框 108">
            <a:extLst>
              <a:ext uri="{FF2B5EF4-FFF2-40B4-BE49-F238E27FC236}">
                <a16:creationId xmlns:a16="http://schemas.microsoft.com/office/drawing/2014/main" id="{4130F616-10D0-414A-9F75-CE393F1A7CC2}"/>
              </a:ext>
            </a:extLst>
          </p:cNvPr>
          <p:cNvSpPr txBox="1"/>
          <p:nvPr/>
        </p:nvSpPr>
        <p:spPr>
          <a:xfrm>
            <a:off x="367185" y="629462"/>
            <a:ext cx="2659702" cy="461665"/>
          </a:xfrm>
          <a:prstGeom prst="rect">
            <a:avLst/>
          </a:prstGeom>
          <a:noFill/>
        </p:spPr>
        <p:txBody>
          <a:bodyPr wrap="none" rtlCol="0">
            <a:spAutoFit/>
          </a:bodyPr>
          <a:lstStyle/>
          <a:p>
            <a:r>
              <a:rPr lang="zh-CN" altLang="en-US" b="1" dirty="0">
                <a:solidFill>
                  <a:schemeClr val="accent2"/>
                </a:solidFill>
                <a:latin typeface="+mn-lt"/>
                <a:ea typeface="+mn-ea"/>
              </a:rPr>
              <a:t>哈夫曼树构造过程</a:t>
            </a:r>
          </a:p>
        </p:txBody>
      </p:sp>
      <p:sp>
        <p:nvSpPr>
          <p:cNvPr id="2" name="文本框 1"/>
          <p:cNvSpPr txBox="1"/>
          <p:nvPr/>
        </p:nvSpPr>
        <p:spPr>
          <a:xfrm>
            <a:off x="4667568" y="5930435"/>
            <a:ext cx="1234633" cy="400110"/>
          </a:xfrm>
          <a:prstGeom prst="rect">
            <a:avLst/>
          </a:prstGeom>
          <a:noFill/>
        </p:spPr>
        <p:txBody>
          <a:bodyPr wrap="none" rtlCol="0">
            <a:spAutoFit/>
          </a:bodyPr>
          <a:lstStyle/>
          <a:p>
            <a:r>
              <a:rPr lang="zh-CN" altLang="en-US" sz="2000" b="1" dirty="0">
                <a:latin typeface="+mn-lt"/>
                <a:ea typeface="+mn-ea"/>
                <a:cs typeface="Times New Roman" panose="02020603050405020304" pitchFamily="18" charset="0"/>
              </a:rPr>
              <a:t>∑</a:t>
            </a:r>
            <a:r>
              <a:rPr lang="en-US" altLang="zh-CN" sz="2000" b="1" i="1" dirty="0" err="1">
                <a:latin typeface="+mn-lt"/>
                <a:ea typeface="+mn-ea"/>
                <a:cs typeface="Times New Roman" panose="02020603050405020304" pitchFamily="18" charset="0"/>
              </a:rPr>
              <a:t>w</a:t>
            </a:r>
            <a:r>
              <a:rPr lang="en-US" altLang="zh-CN" sz="2000" b="1" i="1" baseline="-25000" dirty="0" err="1">
                <a:latin typeface="+mn-lt"/>
                <a:ea typeface="+mn-ea"/>
                <a:cs typeface="Times New Roman" panose="02020603050405020304" pitchFamily="18" charset="0"/>
              </a:rPr>
              <a:t>i</a:t>
            </a:r>
            <a:r>
              <a:rPr lang="en-US" altLang="zh-CN" sz="2000" b="1" i="1" dirty="0" err="1">
                <a:latin typeface="+mn-lt"/>
                <a:ea typeface="+mn-ea"/>
                <a:cs typeface="Times New Roman" panose="02020603050405020304" pitchFamily="18" charset="0"/>
              </a:rPr>
              <a:t>l</a:t>
            </a:r>
            <a:r>
              <a:rPr lang="en-US" altLang="zh-CN" sz="2000" b="1" i="1" baseline="-25000" dirty="0" err="1">
                <a:latin typeface="+mn-lt"/>
                <a:ea typeface="+mn-ea"/>
                <a:cs typeface="Times New Roman" panose="02020603050405020304" pitchFamily="18" charset="0"/>
              </a:rPr>
              <a:t>i</a:t>
            </a:r>
            <a:r>
              <a:rPr lang="en-US" altLang="zh-CN" sz="2000" b="1" dirty="0">
                <a:latin typeface="+mn-lt"/>
                <a:ea typeface="+mn-ea"/>
                <a:cs typeface="Times New Roman" panose="02020603050405020304" pitchFamily="18" charset="0"/>
              </a:rPr>
              <a:t>=804</a:t>
            </a:r>
            <a:endParaRPr lang="zh-CN" altLang="en-US" sz="2000" b="1"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366869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up)">
                                      <p:cBhvr>
                                        <p:cTn id="7" dur="50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wipe(up)">
                                      <p:cBhvr>
                                        <p:cTn id="12" dur="1750"/>
                                        <p:tgtEl>
                                          <p:spTgt spid="102"/>
                                        </p:tgtEl>
                                      </p:cBhvr>
                                    </p:animEffect>
                                  </p:childTnLst>
                                </p:cTn>
                              </p:par>
                            </p:childTnLst>
                          </p:cTn>
                        </p:par>
                        <p:par>
                          <p:cTn id="13" fill="hold">
                            <p:stCondLst>
                              <p:cond delay="1750"/>
                            </p:stCondLst>
                            <p:childTnLst>
                              <p:par>
                                <p:cTn id="14" presetID="1"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847">
            <a:extLst>
              <a:ext uri="{FF2B5EF4-FFF2-40B4-BE49-F238E27FC236}">
                <a16:creationId xmlns:a16="http://schemas.microsoft.com/office/drawing/2014/main" id="{2D23DEC5-18B8-44C0-A683-F915A896B67C}"/>
              </a:ext>
            </a:extLst>
          </p:cNvPr>
          <p:cNvSpPr>
            <a:spLocks noChangeShapeType="1"/>
          </p:cNvSpPr>
          <p:nvPr/>
        </p:nvSpPr>
        <p:spPr bwMode="auto">
          <a:xfrm>
            <a:off x="1979613" y="198913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grpSp>
        <p:nvGrpSpPr>
          <p:cNvPr id="5" name="Group 1239">
            <a:extLst>
              <a:ext uri="{FF2B5EF4-FFF2-40B4-BE49-F238E27FC236}">
                <a16:creationId xmlns:a16="http://schemas.microsoft.com/office/drawing/2014/main" id="{439E66D6-FA91-4A07-BD63-352B4FA1FB26}"/>
              </a:ext>
            </a:extLst>
          </p:cNvPr>
          <p:cNvGrpSpPr>
            <a:grpSpLocks/>
          </p:cNvGrpSpPr>
          <p:nvPr/>
        </p:nvGrpSpPr>
        <p:grpSpPr bwMode="auto">
          <a:xfrm>
            <a:off x="2366999" y="715407"/>
            <a:ext cx="2228849" cy="2541588"/>
            <a:chOff x="3243" y="2150"/>
            <a:chExt cx="1404" cy="1601"/>
          </a:xfrm>
        </p:grpSpPr>
        <p:sp>
          <p:nvSpPr>
            <p:cNvPr id="6" name="Line 1165">
              <a:extLst>
                <a:ext uri="{FF2B5EF4-FFF2-40B4-BE49-F238E27FC236}">
                  <a16:creationId xmlns:a16="http://schemas.microsoft.com/office/drawing/2014/main" id="{A4EA8840-0E95-4D43-8C4F-1A6BC82F57A1}"/>
                </a:ext>
              </a:extLst>
            </p:cNvPr>
            <p:cNvSpPr>
              <a:spLocks noChangeShapeType="1"/>
            </p:cNvSpPr>
            <p:nvPr/>
          </p:nvSpPr>
          <p:spPr bwMode="auto">
            <a:xfrm flipH="1">
              <a:off x="4059" y="3249"/>
              <a:ext cx="227"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7" name="Line 1164">
              <a:extLst>
                <a:ext uri="{FF2B5EF4-FFF2-40B4-BE49-F238E27FC236}">
                  <a16:creationId xmlns:a16="http://schemas.microsoft.com/office/drawing/2014/main" id="{7F95D3A8-1E18-45C0-88C4-7A970525BCE7}"/>
                </a:ext>
              </a:extLst>
            </p:cNvPr>
            <p:cNvSpPr>
              <a:spLocks noChangeShapeType="1"/>
            </p:cNvSpPr>
            <p:nvPr/>
          </p:nvSpPr>
          <p:spPr bwMode="auto">
            <a:xfrm flipH="1">
              <a:off x="3833" y="2886"/>
              <a:ext cx="272"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8" name="Line 1163">
              <a:extLst>
                <a:ext uri="{FF2B5EF4-FFF2-40B4-BE49-F238E27FC236}">
                  <a16:creationId xmlns:a16="http://schemas.microsoft.com/office/drawing/2014/main" id="{F339BD4B-9301-41C7-B808-80DD3896FF1B}"/>
                </a:ext>
              </a:extLst>
            </p:cNvPr>
            <p:cNvSpPr>
              <a:spLocks noChangeShapeType="1"/>
            </p:cNvSpPr>
            <p:nvPr/>
          </p:nvSpPr>
          <p:spPr bwMode="auto">
            <a:xfrm flipH="1">
              <a:off x="3606" y="2568"/>
              <a:ext cx="273"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9" name="Line 1162">
              <a:extLst>
                <a:ext uri="{FF2B5EF4-FFF2-40B4-BE49-F238E27FC236}">
                  <a16:creationId xmlns:a16="http://schemas.microsoft.com/office/drawing/2014/main" id="{0B67EF99-8B0A-4D90-AAFF-9C4E99893CF3}"/>
                </a:ext>
              </a:extLst>
            </p:cNvPr>
            <p:cNvSpPr>
              <a:spLocks noChangeShapeType="1"/>
            </p:cNvSpPr>
            <p:nvPr/>
          </p:nvSpPr>
          <p:spPr bwMode="auto">
            <a:xfrm flipH="1">
              <a:off x="3379" y="2296"/>
              <a:ext cx="227"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p>
          </p:txBody>
        </p:sp>
        <p:sp>
          <p:nvSpPr>
            <p:cNvPr id="10" name="Line 1160">
              <a:extLst>
                <a:ext uri="{FF2B5EF4-FFF2-40B4-BE49-F238E27FC236}">
                  <a16:creationId xmlns:a16="http://schemas.microsoft.com/office/drawing/2014/main" id="{DEC615D2-8981-4D9A-9ABB-AE9B28F32320}"/>
                </a:ext>
              </a:extLst>
            </p:cNvPr>
            <p:cNvSpPr>
              <a:spLocks noChangeShapeType="1"/>
            </p:cNvSpPr>
            <p:nvPr/>
          </p:nvSpPr>
          <p:spPr bwMode="auto">
            <a:xfrm>
              <a:off x="3606" y="2251"/>
              <a:ext cx="952" cy="1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p>
          </p:txBody>
        </p:sp>
        <p:sp>
          <p:nvSpPr>
            <p:cNvPr id="11" name="Oval 1151">
              <a:extLst>
                <a:ext uri="{FF2B5EF4-FFF2-40B4-BE49-F238E27FC236}">
                  <a16:creationId xmlns:a16="http://schemas.microsoft.com/office/drawing/2014/main" id="{85B7EAFD-8114-45E4-8A2F-68B5405DD657}"/>
                </a:ext>
              </a:extLst>
            </p:cNvPr>
            <p:cNvSpPr>
              <a:spLocks noChangeArrowheads="1"/>
            </p:cNvSpPr>
            <p:nvPr/>
          </p:nvSpPr>
          <p:spPr bwMode="auto">
            <a:xfrm>
              <a:off x="3515" y="2150"/>
              <a:ext cx="227" cy="22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1.0</a:t>
              </a:r>
            </a:p>
          </p:txBody>
        </p:sp>
        <p:sp>
          <p:nvSpPr>
            <p:cNvPr id="12" name="Rectangle 1152">
              <a:extLst>
                <a:ext uri="{FF2B5EF4-FFF2-40B4-BE49-F238E27FC236}">
                  <a16:creationId xmlns:a16="http://schemas.microsoft.com/office/drawing/2014/main" id="{F536F772-5842-47F2-B3E8-AF96AE6306DD}"/>
                </a:ext>
              </a:extLst>
            </p:cNvPr>
            <p:cNvSpPr>
              <a:spLocks noChangeArrowheads="1"/>
            </p:cNvSpPr>
            <p:nvPr/>
          </p:nvSpPr>
          <p:spPr bwMode="auto">
            <a:xfrm>
              <a:off x="3276" y="2523"/>
              <a:ext cx="162"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0.40</a:t>
              </a:r>
            </a:p>
          </p:txBody>
        </p:sp>
        <p:sp>
          <p:nvSpPr>
            <p:cNvPr id="13" name="Oval 1153">
              <a:extLst>
                <a:ext uri="{FF2B5EF4-FFF2-40B4-BE49-F238E27FC236}">
                  <a16:creationId xmlns:a16="http://schemas.microsoft.com/office/drawing/2014/main" id="{A0FD0B0D-F034-4F50-B8BF-05CB6294A20E}"/>
                </a:ext>
              </a:extLst>
            </p:cNvPr>
            <p:cNvSpPr>
              <a:spLocks noChangeArrowheads="1"/>
            </p:cNvSpPr>
            <p:nvPr/>
          </p:nvSpPr>
          <p:spPr bwMode="auto">
            <a:xfrm>
              <a:off x="4241" y="3103"/>
              <a:ext cx="227" cy="22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0.20</a:t>
              </a:r>
            </a:p>
          </p:txBody>
        </p:sp>
        <p:sp>
          <p:nvSpPr>
            <p:cNvPr id="14" name="Oval 1154">
              <a:extLst>
                <a:ext uri="{FF2B5EF4-FFF2-40B4-BE49-F238E27FC236}">
                  <a16:creationId xmlns:a16="http://schemas.microsoft.com/office/drawing/2014/main" id="{37685153-D6B2-4BFC-8A5B-72485463C5CD}"/>
                </a:ext>
              </a:extLst>
            </p:cNvPr>
            <p:cNvSpPr>
              <a:spLocks noChangeArrowheads="1"/>
            </p:cNvSpPr>
            <p:nvPr/>
          </p:nvSpPr>
          <p:spPr bwMode="auto">
            <a:xfrm>
              <a:off x="3742" y="2468"/>
              <a:ext cx="227" cy="22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0.60</a:t>
              </a:r>
            </a:p>
          </p:txBody>
        </p:sp>
        <p:sp>
          <p:nvSpPr>
            <p:cNvPr id="15" name="Rectangle 1155">
              <a:extLst>
                <a:ext uri="{FF2B5EF4-FFF2-40B4-BE49-F238E27FC236}">
                  <a16:creationId xmlns:a16="http://schemas.microsoft.com/office/drawing/2014/main" id="{EEDA9088-2AC0-4759-BA17-2215407A87F2}"/>
                </a:ext>
              </a:extLst>
            </p:cNvPr>
            <p:cNvSpPr>
              <a:spLocks noChangeArrowheads="1"/>
            </p:cNvSpPr>
            <p:nvPr/>
          </p:nvSpPr>
          <p:spPr bwMode="auto">
            <a:xfrm>
              <a:off x="4468" y="3430"/>
              <a:ext cx="162"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0.12</a:t>
              </a:r>
            </a:p>
          </p:txBody>
        </p:sp>
        <p:sp>
          <p:nvSpPr>
            <p:cNvPr id="16" name="Rectangle 1156">
              <a:extLst>
                <a:ext uri="{FF2B5EF4-FFF2-40B4-BE49-F238E27FC236}">
                  <a16:creationId xmlns:a16="http://schemas.microsoft.com/office/drawing/2014/main" id="{241BA5E6-503B-459F-9015-A1EB2E3A7452}"/>
                </a:ext>
              </a:extLst>
            </p:cNvPr>
            <p:cNvSpPr>
              <a:spLocks noChangeArrowheads="1"/>
            </p:cNvSpPr>
            <p:nvPr/>
          </p:nvSpPr>
          <p:spPr bwMode="auto">
            <a:xfrm>
              <a:off x="3515" y="2840"/>
              <a:ext cx="162"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0.25</a:t>
              </a:r>
            </a:p>
          </p:txBody>
        </p:sp>
        <p:sp>
          <p:nvSpPr>
            <p:cNvPr id="17" name="Oval 1157">
              <a:extLst>
                <a:ext uri="{FF2B5EF4-FFF2-40B4-BE49-F238E27FC236}">
                  <a16:creationId xmlns:a16="http://schemas.microsoft.com/office/drawing/2014/main" id="{CFC14664-4C55-45B2-81E8-C68E7D17C452}"/>
                </a:ext>
              </a:extLst>
            </p:cNvPr>
            <p:cNvSpPr>
              <a:spLocks noChangeArrowheads="1"/>
            </p:cNvSpPr>
            <p:nvPr/>
          </p:nvSpPr>
          <p:spPr bwMode="auto">
            <a:xfrm>
              <a:off x="3984" y="2785"/>
              <a:ext cx="227" cy="22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0.35</a:t>
              </a:r>
            </a:p>
          </p:txBody>
        </p:sp>
        <p:sp>
          <p:nvSpPr>
            <p:cNvPr id="18" name="Rectangle 1158">
              <a:extLst>
                <a:ext uri="{FF2B5EF4-FFF2-40B4-BE49-F238E27FC236}">
                  <a16:creationId xmlns:a16="http://schemas.microsoft.com/office/drawing/2014/main" id="{B634FC95-7CC5-4E9D-9FB9-76CA4ECA3D97}"/>
                </a:ext>
              </a:extLst>
            </p:cNvPr>
            <p:cNvSpPr>
              <a:spLocks noChangeArrowheads="1"/>
            </p:cNvSpPr>
            <p:nvPr/>
          </p:nvSpPr>
          <p:spPr bwMode="auto">
            <a:xfrm>
              <a:off x="3742" y="3203"/>
              <a:ext cx="162"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0.15</a:t>
              </a:r>
            </a:p>
          </p:txBody>
        </p:sp>
        <p:sp>
          <p:nvSpPr>
            <p:cNvPr id="19" name="Rectangle 1159">
              <a:extLst>
                <a:ext uri="{FF2B5EF4-FFF2-40B4-BE49-F238E27FC236}">
                  <a16:creationId xmlns:a16="http://schemas.microsoft.com/office/drawing/2014/main" id="{26DB5594-91A2-457B-A745-B3E9A632EADA}"/>
                </a:ext>
              </a:extLst>
            </p:cNvPr>
            <p:cNvSpPr>
              <a:spLocks noChangeArrowheads="1"/>
            </p:cNvSpPr>
            <p:nvPr/>
          </p:nvSpPr>
          <p:spPr bwMode="auto">
            <a:xfrm>
              <a:off x="4014" y="3430"/>
              <a:ext cx="162"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0.08</a:t>
              </a:r>
            </a:p>
          </p:txBody>
        </p:sp>
        <p:sp>
          <p:nvSpPr>
            <p:cNvPr id="20" name="Text Box 1166">
              <a:extLst>
                <a:ext uri="{FF2B5EF4-FFF2-40B4-BE49-F238E27FC236}">
                  <a16:creationId xmlns:a16="http://schemas.microsoft.com/office/drawing/2014/main" id="{7D46D8C7-34D7-46A9-A5E4-A06F65EC049B}"/>
                </a:ext>
              </a:extLst>
            </p:cNvPr>
            <p:cNvSpPr txBox="1">
              <a:spLocks noChangeArrowheads="1"/>
            </p:cNvSpPr>
            <p:nvPr/>
          </p:nvSpPr>
          <p:spPr bwMode="auto">
            <a:xfrm>
              <a:off x="3243" y="2628"/>
              <a:ext cx="186"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t>b</a:t>
              </a:r>
            </a:p>
          </p:txBody>
        </p:sp>
        <p:sp>
          <p:nvSpPr>
            <p:cNvPr id="21" name="Text Box 1167">
              <a:extLst>
                <a:ext uri="{FF2B5EF4-FFF2-40B4-BE49-F238E27FC236}">
                  <a16:creationId xmlns:a16="http://schemas.microsoft.com/office/drawing/2014/main" id="{0F982DD0-CA0E-4557-8B66-B52CB576E96E}"/>
                </a:ext>
              </a:extLst>
            </p:cNvPr>
            <p:cNvSpPr txBox="1">
              <a:spLocks noChangeArrowheads="1"/>
            </p:cNvSpPr>
            <p:nvPr/>
          </p:nvSpPr>
          <p:spPr bwMode="auto">
            <a:xfrm>
              <a:off x="3742" y="3294"/>
              <a:ext cx="17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t>c</a:t>
              </a:r>
            </a:p>
          </p:txBody>
        </p:sp>
        <p:sp>
          <p:nvSpPr>
            <p:cNvPr id="22" name="Text Box 1168">
              <a:extLst>
                <a:ext uri="{FF2B5EF4-FFF2-40B4-BE49-F238E27FC236}">
                  <a16:creationId xmlns:a16="http://schemas.microsoft.com/office/drawing/2014/main" id="{BB877059-B701-4239-84C1-23EAACAA32A5}"/>
                </a:ext>
              </a:extLst>
            </p:cNvPr>
            <p:cNvSpPr txBox="1">
              <a:spLocks noChangeArrowheads="1"/>
            </p:cNvSpPr>
            <p:nvPr/>
          </p:nvSpPr>
          <p:spPr bwMode="auto">
            <a:xfrm>
              <a:off x="3515" y="2931"/>
              <a:ext cx="17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t>e</a:t>
              </a:r>
            </a:p>
          </p:txBody>
        </p:sp>
        <p:sp>
          <p:nvSpPr>
            <p:cNvPr id="23" name="Text Box 1169">
              <a:extLst>
                <a:ext uri="{FF2B5EF4-FFF2-40B4-BE49-F238E27FC236}">
                  <a16:creationId xmlns:a16="http://schemas.microsoft.com/office/drawing/2014/main" id="{41CC2684-8AFB-42BA-B5AD-F9F5EBCB6BC4}"/>
                </a:ext>
              </a:extLst>
            </p:cNvPr>
            <p:cNvSpPr txBox="1">
              <a:spLocks noChangeArrowheads="1"/>
            </p:cNvSpPr>
            <p:nvPr/>
          </p:nvSpPr>
          <p:spPr bwMode="auto">
            <a:xfrm>
              <a:off x="4014" y="3536"/>
              <a:ext cx="186"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t>d</a:t>
              </a:r>
            </a:p>
          </p:txBody>
        </p:sp>
        <p:sp>
          <p:nvSpPr>
            <p:cNvPr id="24" name="Text Box 1170">
              <a:extLst>
                <a:ext uri="{FF2B5EF4-FFF2-40B4-BE49-F238E27FC236}">
                  <a16:creationId xmlns:a16="http://schemas.microsoft.com/office/drawing/2014/main" id="{EEFBFFDC-6B7C-4C75-B51E-DE787E2BA4D9}"/>
                </a:ext>
              </a:extLst>
            </p:cNvPr>
            <p:cNvSpPr txBox="1">
              <a:spLocks noChangeArrowheads="1"/>
            </p:cNvSpPr>
            <p:nvPr/>
          </p:nvSpPr>
          <p:spPr bwMode="auto">
            <a:xfrm>
              <a:off x="4468" y="3521"/>
              <a:ext cx="179"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t>a</a:t>
              </a:r>
            </a:p>
          </p:txBody>
        </p:sp>
      </p:grpSp>
      <p:graphicFrame>
        <p:nvGraphicFramePr>
          <p:cNvPr id="25" name="Group 2204">
            <a:extLst>
              <a:ext uri="{FF2B5EF4-FFF2-40B4-BE49-F238E27FC236}">
                <a16:creationId xmlns:a16="http://schemas.microsoft.com/office/drawing/2014/main" id="{8C318AC5-F0FD-4980-B77F-C429587D0260}"/>
              </a:ext>
            </a:extLst>
          </p:cNvPr>
          <p:cNvGraphicFramePr>
            <a:graphicFrameLocks noGrp="1"/>
          </p:cNvGraphicFramePr>
          <p:nvPr/>
        </p:nvGraphicFramePr>
        <p:xfrm>
          <a:off x="678656" y="888104"/>
          <a:ext cx="1512888" cy="2024424"/>
        </p:xfrm>
        <a:graphic>
          <a:graphicData uri="http://schemas.openxmlformats.org/drawingml/2006/table">
            <a:tbl>
              <a:tblPr/>
              <a:tblGrid>
                <a:gridCol w="649288">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tblGrid>
              <a:tr h="28881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字符</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概率</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22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0.12</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81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0.40</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22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0.15</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44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0.08</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44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0.25</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27" name="Group 2856">
            <a:extLst>
              <a:ext uri="{FF2B5EF4-FFF2-40B4-BE49-F238E27FC236}">
                <a16:creationId xmlns:a16="http://schemas.microsoft.com/office/drawing/2014/main" id="{FC6A66FF-475A-4E09-B808-68BEAA4F606C}"/>
              </a:ext>
            </a:extLst>
          </p:cNvPr>
          <p:cNvGraphicFramePr>
            <a:graphicFrameLocks noGrp="1"/>
          </p:cNvGraphicFramePr>
          <p:nvPr/>
        </p:nvGraphicFramePr>
        <p:xfrm>
          <a:off x="1187450" y="3357563"/>
          <a:ext cx="2878138" cy="3070230"/>
        </p:xfrm>
        <a:graphic>
          <a:graphicData uri="http://schemas.openxmlformats.org/drawingml/2006/table">
            <a:tbl>
              <a:tblPr/>
              <a:tblGrid>
                <a:gridCol w="269875">
                  <a:extLst>
                    <a:ext uri="{9D8B030D-6E8A-4147-A177-3AD203B41FA5}">
                      <a16:colId xmlns:a16="http://schemas.microsoft.com/office/drawing/2014/main" val="20000"/>
                    </a:ext>
                  </a:extLst>
                </a:gridCol>
                <a:gridCol w="684213">
                  <a:extLst>
                    <a:ext uri="{9D8B030D-6E8A-4147-A177-3AD203B41FA5}">
                      <a16:colId xmlns:a16="http://schemas.microsoft.com/office/drawing/2014/main" val="20001"/>
                    </a:ext>
                  </a:extLst>
                </a:gridCol>
                <a:gridCol w="684212">
                  <a:extLst>
                    <a:ext uri="{9D8B030D-6E8A-4147-A177-3AD203B41FA5}">
                      <a16:colId xmlns:a16="http://schemas.microsoft.com/office/drawing/2014/main" val="20002"/>
                    </a:ext>
                  </a:extLst>
                </a:gridCol>
                <a:gridCol w="604838">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tblGrid>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anchor="b" horzOverflow="overflow">
                    <a:lnL cap="flat">
                      <a:noFill/>
                    </a:lnL>
                    <a:lnR>
                      <a:noFill/>
                    </a:lnR>
                    <a:lnT cap="fla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weight</a:t>
                      </a: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parent</a:t>
                      </a: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lchild</a:t>
                      </a: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rchild</a:t>
                      </a:r>
                    </a:p>
                  </a:txBody>
                  <a:tcPr marL="90000" marR="90000" marT="46810" marB="46810"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0.12</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0.40</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0.15</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28" name="Group 2857">
            <a:extLst>
              <a:ext uri="{FF2B5EF4-FFF2-40B4-BE49-F238E27FC236}">
                <a16:creationId xmlns:a16="http://schemas.microsoft.com/office/drawing/2014/main" id="{6C407233-CF86-4354-8837-3AE7EF01A5FB}"/>
              </a:ext>
            </a:extLst>
          </p:cNvPr>
          <p:cNvGraphicFramePr>
            <a:graphicFrameLocks noGrp="1"/>
          </p:cNvGraphicFramePr>
          <p:nvPr>
            <p:extLst>
              <p:ext uri="{D42A27DB-BD31-4B8C-83A1-F6EECF244321}">
                <p14:modId xmlns:p14="http://schemas.microsoft.com/office/powerpoint/2010/main" val="1778518282"/>
              </p:ext>
            </p:extLst>
          </p:nvPr>
        </p:nvGraphicFramePr>
        <p:xfrm>
          <a:off x="4716463" y="3357563"/>
          <a:ext cx="2878137" cy="3070230"/>
        </p:xfrm>
        <a:graphic>
          <a:graphicData uri="http://schemas.openxmlformats.org/drawingml/2006/table">
            <a:tbl>
              <a:tblPr/>
              <a:tblGrid>
                <a:gridCol w="269875">
                  <a:extLst>
                    <a:ext uri="{9D8B030D-6E8A-4147-A177-3AD203B41FA5}">
                      <a16:colId xmlns:a16="http://schemas.microsoft.com/office/drawing/2014/main" val="20000"/>
                    </a:ext>
                  </a:extLst>
                </a:gridCol>
                <a:gridCol w="684212">
                  <a:extLst>
                    <a:ext uri="{9D8B030D-6E8A-4147-A177-3AD203B41FA5}">
                      <a16:colId xmlns:a16="http://schemas.microsoft.com/office/drawing/2014/main" val="20001"/>
                    </a:ext>
                  </a:extLst>
                </a:gridCol>
                <a:gridCol w="684213">
                  <a:extLst>
                    <a:ext uri="{9D8B030D-6E8A-4147-A177-3AD203B41FA5}">
                      <a16:colId xmlns:a16="http://schemas.microsoft.com/office/drawing/2014/main" val="20002"/>
                    </a:ext>
                  </a:extLst>
                </a:gridCol>
                <a:gridCol w="604837">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tblGrid>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anchor="b" horzOverflow="overflow">
                    <a:lnL cap="flat">
                      <a:noFill/>
                    </a:lnL>
                    <a:lnR>
                      <a:noFill/>
                    </a:lnR>
                    <a:lnT cap="fla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weight</a:t>
                      </a: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parent</a:t>
                      </a: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lchild</a:t>
                      </a: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rchild</a:t>
                      </a:r>
                    </a:p>
                  </a:txBody>
                  <a:tcPr marL="90000" marR="90000" marT="46810" marB="46810"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0.12</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5</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0.40</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0.15</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5</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0.20</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3</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0</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0.35</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0.60</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9" name="Rectangle 2942">
            <a:extLst>
              <a:ext uri="{FF2B5EF4-FFF2-40B4-BE49-F238E27FC236}">
                <a16:creationId xmlns:a16="http://schemas.microsoft.com/office/drawing/2014/main" id="{AAA5A75A-3C03-406C-9CC5-5DAF6B2418D9}"/>
              </a:ext>
            </a:extLst>
          </p:cNvPr>
          <p:cNvSpPr>
            <a:spLocks noChangeArrowheads="1"/>
          </p:cNvSpPr>
          <p:nvPr/>
        </p:nvSpPr>
        <p:spPr bwMode="auto">
          <a:xfrm>
            <a:off x="4880010" y="700268"/>
            <a:ext cx="3652525" cy="255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dirty="0"/>
              <a:t>typedef  struct</a:t>
            </a:r>
          </a:p>
          <a:p>
            <a:r>
              <a:rPr lang="en-US" altLang="zh-CN" sz="2000" b="1" dirty="0"/>
              <a:t>  {</a:t>
            </a:r>
          </a:p>
          <a:p>
            <a:r>
              <a:rPr lang="en-US" altLang="zh-CN" sz="2000" b="1" dirty="0"/>
              <a:t>      float weight;</a:t>
            </a:r>
          </a:p>
          <a:p>
            <a:r>
              <a:rPr lang="en-US" altLang="zh-CN" sz="2000" b="1" dirty="0"/>
              <a:t>      int </a:t>
            </a:r>
            <a:r>
              <a:rPr lang="en-US" altLang="zh-CN" sz="2000" b="1" dirty="0" err="1"/>
              <a:t>lchild</a:t>
            </a:r>
            <a:r>
              <a:rPr lang="en-US" altLang="zh-CN" sz="2000" b="1" dirty="0"/>
              <a:t>, </a:t>
            </a:r>
            <a:r>
              <a:rPr lang="en-US" altLang="zh-CN" sz="2000" b="1" dirty="0" err="1"/>
              <a:t>rchild</a:t>
            </a:r>
            <a:r>
              <a:rPr lang="en-US" altLang="zh-CN" sz="2000" b="1" dirty="0"/>
              <a:t>, parent;</a:t>
            </a:r>
          </a:p>
          <a:p>
            <a:r>
              <a:rPr lang="en-US" altLang="zh-CN" sz="2000" b="1" dirty="0"/>
              <a:t>} HTNODE;</a:t>
            </a:r>
          </a:p>
          <a:p>
            <a:endParaRPr lang="en-US" altLang="zh-CN" sz="2000" b="1" dirty="0"/>
          </a:p>
          <a:p>
            <a:r>
              <a:rPr lang="en-US" altLang="zh-CN" sz="2000" b="1" dirty="0"/>
              <a:t>typedef HTNODE </a:t>
            </a:r>
            <a:r>
              <a:rPr lang="en-US" altLang="zh-CN" sz="2000" b="1" dirty="0" err="1"/>
              <a:t>HuffmanT</a:t>
            </a:r>
            <a:r>
              <a:rPr lang="en-US" altLang="zh-CN" sz="2000" b="1" dirty="0"/>
              <a:t>[m];</a:t>
            </a:r>
            <a:endParaRPr lang="zh-CN" altLang="en-US" sz="2000" b="1" dirty="0"/>
          </a:p>
        </p:txBody>
      </p:sp>
      <p:sp>
        <p:nvSpPr>
          <p:cNvPr id="30" name="AutoShape 2943">
            <a:extLst>
              <a:ext uri="{FF2B5EF4-FFF2-40B4-BE49-F238E27FC236}">
                <a16:creationId xmlns:a16="http://schemas.microsoft.com/office/drawing/2014/main" id="{0A1F023B-B63A-4964-988B-51AA27AE395D}"/>
              </a:ext>
            </a:extLst>
          </p:cNvPr>
          <p:cNvSpPr>
            <a:spLocks/>
          </p:cNvSpPr>
          <p:nvPr/>
        </p:nvSpPr>
        <p:spPr bwMode="auto">
          <a:xfrm>
            <a:off x="972270" y="3717032"/>
            <a:ext cx="214460" cy="1296143"/>
          </a:xfrm>
          <a:prstGeom prst="leftBrace">
            <a:avLst>
              <a:gd name="adj1" fmla="val 14782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b="1"/>
          </a:p>
        </p:txBody>
      </p:sp>
      <p:sp>
        <p:nvSpPr>
          <p:cNvPr id="31" name="Text Box 2944">
            <a:extLst>
              <a:ext uri="{FF2B5EF4-FFF2-40B4-BE49-F238E27FC236}">
                <a16:creationId xmlns:a16="http://schemas.microsoft.com/office/drawing/2014/main" id="{A4510CCB-7A3A-487B-ABC9-F235FC48CB59}"/>
              </a:ext>
            </a:extLst>
          </p:cNvPr>
          <p:cNvSpPr txBox="1">
            <a:spLocks noChangeArrowheads="1"/>
          </p:cNvSpPr>
          <p:nvPr/>
        </p:nvSpPr>
        <p:spPr bwMode="auto">
          <a:xfrm>
            <a:off x="395288" y="4221163"/>
            <a:ext cx="55686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t>n=5</a:t>
            </a:r>
          </a:p>
        </p:txBody>
      </p:sp>
      <p:sp>
        <p:nvSpPr>
          <p:cNvPr id="32" name="AutoShape 2946">
            <a:extLst>
              <a:ext uri="{FF2B5EF4-FFF2-40B4-BE49-F238E27FC236}">
                <a16:creationId xmlns:a16="http://schemas.microsoft.com/office/drawing/2014/main" id="{FF53AE62-B1D5-4416-BF89-99B96725F605}"/>
              </a:ext>
            </a:extLst>
          </p:cNvPr>
          <p:cNvSpPr>
            <a:spLocks/>
          </p:cNvSpPr>
          <p:nvPr/>
        </p:nvSpPr>
        <p:spPr bwMode="auto">
          <a:xfrm>
            <a:off x="7668344" y="3717032"/>
            <a:ext cx="288926" cy="2556727"/>
          </a:xfrm>
          <a:prstGeom prst="rightBrace">
            <a:avLst>
              <a:gd name="adj1" fmla="val 295833"/>
              <a:gd name="adj2" fmla="val 51376"/>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b="1"/>
          </a:p>
        </p:txBody>
      </p:sp>
      <p:sp>
        <p:nvSpPr>
          <p:cNvPr id="33" name="Text Box 2947">
            <a:extLst>
              <a:ext uri="{FF2B5EF4-FFF2-40B4-BE49-F238E27FC236}">
                <a16:creationId xmlns:a16="http://schemas.microsoft.com/office/drawing/2014/main" id="{EE31B7F5-CC74-4DB5-8D75-FC7B4F0C52A5}"/>
              </a:ext>
            </a:extLst>
          </p:cNvPr>
          <p:cNvSpPr txBox="1">
            <a:spLocks noChangeArrowheads="1"/>
          </p:cNvSpPr>
          <p:nvPr/>
        </p:nvSpPr>
        <p:spPr bwMode="auto">
          <a:xfrm>
            <a:off x="7956550" y="4797425"/>
            <a:ext cx="62098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t>m=9</a:t>
            </a:r>
          </a:p>
        </p:txBody>
      </p:sp>
      <p:sp>
        <p:nvSpPr>
          <p:cNvPr id="34" name="Text Box 2948">
            <a:extLst>
              <a:ext uri="{FF2B5EF4-FFF2-40B4-BE49-F238E27FC236}">
                <a16:creationId xmlns:a16="http://schemas.microsoft.com/office/drawing/2014/main" id="{A6F85FE7-BABE-4643-B0DB-2EA62BF408BA}"/>
              </a:ext>
            </a:extLst>
          </p:cNvPr>
          <p:cNvSpPr txBox="1">
            <a:spLocks noChangeArrowheads="1"/>
          </p:cNvSpPr>
          <p:nvPr/>
        </p:nvSpPr>
        <p:spPr bwMode="auto">
          <a:xfrm>
            <a:off x="8172450" y="5949950"/>
            <a:ext cx="73319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dirty="0">
                <a:solidFill>
                  <a:srgbClr val="FF3300"/>
                </a:solidFill>
              </a:rPr>
              <a:t>n ? m</a:t>
            </a:r>
          </a:p>
        </p:txBody>
      </p:sp>
    </p:spTree>
    <p:extLst>
      <p:ext uri="{BB962C8B-B14F-4D97-AF65-F5344CB8AC3E}">
        <p14:creationId xmlns:p14="http://schemas.microsoft.com/office/powerpoint/2010/main" val="216476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
            <a:extLst>
              <a:ext uri="{FF2B5EF4-FFF2-40B4-BE49-F238E27FC236}">
                <a16:creationId xmlns:a16="http://schemas.microsoft.com/office/drawing/2014/main" id="{1FBFFA2C-0856-48D0-973E-4418076E0661}"/>
              </a:ext>
            </a:extLst>
          </p:cNvPr>
          <p:cNvSpPr>
            <a:spLocks noChangeArrowheads="1"/>
          </p:cNvSpPr>
          <p:nvPr/>
        </p:nvSpPr>
        <p:spPr bwMode="auto">
          <a:xfrm>
            <a:off x="539750" y="550564"/>
            <a:ext cx="8478838" cy="28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dirty="0"/>
              <a:t>void  </a:t>
            </a:r>
            <a:r>
              <a:rPr lang="en-US" altLang="zh-CN" sz="2000" b="1" dirty="0" err="1"/>
              <a:t>SelectMin</a:t>
            </a:r>
            <a:r>
              <a:rPr lang="en-US" altLang="zh-CN" sz="2000" b="1" dirty="0"/>
              <a:t>(</a:t>
            </a:r>
            <a:r>
              <a:rPr lang="en-US" altLang="zh-CN" sz="2000" b="1" dirty="0" err="1"/>
              <a:t>HuffmanT</a:t>
            </a:r>
            <a:r>
              <a:rPr lang="en-US" altLang="zh-CN" sz="2000" b="1" dirty="0"/>
              <a:t> </a:t>
            </a:r>
            <a:r>
              <a:rPr lang="en-US" altLang="zh-CN" sz="2000" b="1" dirty="0" err="1"/>
              <a:t>T,int</a:t>
            </a:r>
            <a:r>
              <a:rPr lang="en-US" altLang="zh-CN" sz="2000" b="1" dirty="0"/>
              <a:t> n1,int *p1,int *p2)</a:t>
            </a:r>
          </a:p>
          <a:p>
            <a:r>
              <a:rPr lang="en-US" altLang="zh-CN" sz="2000" b="1" dirty="0"/>
              <a:t>{  int </a:t>
            </a:r>
            <a:r>
              <a:rPr lang="en-US" altLang="zh-CN" sz="2000" b="1" dirty="0" err="1"/>
              <a:t>i,j</a:t>
            </a:r>
            <a:r>
              <a:rPr lang="en-US" altLang="zh-CN" sz="2000" b="1" dirty="0"/>
              <a:t>;</a:t>
            </a:r>
          </a:p>
          <a:p>
            <a:r>
              <a:rPr lang="en-US" altLang="zh-CN" sz="2000" b="1" dirty="0"/>
              <a:t>    for(</a:t>
            </a:r>
            <a:r>
              <a:rPr lang="en-US" altLang="zh-CN" sz="2000" b="1" dirty="0" err="1"/>
              <a:t>i</a:t>
            </a:r>
            <a:r>
              <a:rPr lang="en-US" altLang="zh-CN" sz="2000" b="1" dirty="0"/>
              <a:t>=0;i&lt;=n1;i++)       if(T[</a:t>
            </a:r>
            <a:r>
              <a:rPr lang="en-US" altLang="zh-CN" sz="2000" b="1" dirty="0" err="1"/>
              <a:t>i</a:t>
            </a:r>
            <a:r>
              <a:rPr lang="en-US" altLang="zh-CN" sz="2000" b="1" dirty="0"/>
              <a:t>].parent==-1) { *p1=</a:t>
            </a:r>
            <a:r>
              <a:rPr lang="en-US" altLang="zh-CN" sz="2000" b="1" dirty="0" err="1"/>
              <a:t>i;break</a:t>
            </a:r>
            <a:r>
              <a:rPr lang="en-US" altLang="zh-CN" sz="2000" b="1" dirty="0"/>
              <a:t>;}</a:t>
            </a:r>
          </a:p>
          <a:p>
            <a:r>
              <a:rPr lang="en-US" altLang="zh-CN" sz="2000" b="1" dirty="0"/>
              <a:t>    for(j=i+1;j&lt;=n1;j++)    if(T[j].parent==-1) { *p2=</a:t>
            </a:r>
            <a:r>
              <a:rPr lang="en-US" altLang="zh-CN" sz="2000" b="1" dirty="0" err="1"/>
              <a:t>j;break</a:t>
            </a:r>
            <a:r>
              <a:rPr lang="en-US" altLang="zh-CN" sz="2000" b="1" dirty="0"/>
              <a:t>;}</a:t>
            </a:r>
          </a:p>
          <a:p>
            <a:r>
              <a:rPr lang="en-US" altLang="zh-CN" sz="2000" b="1" dirty="0"/>
              <a:t>    for(</a:t>
            </a:r>
            <a:r>
              <a:rPr lang="en-US" altLang="zh-CN" sz="2000" b="1" dirty="0" err="1"/>
              <a:t>i</a:t>
            </a:r>
            <a:r>
              <a:rPr lang="en-US" altLang="zh-CN" sz="2000" b="1" dirty="0"/>
              <a:t>=0;i&lt;=n1;i++)</a:t>
            </a:r>
          </a:p>
          <a:p>
            <a:r>
              <a:rPr lang="en-US" altLang="zh-CN" sz="2000" b="1" dirty="0"/>
              <a:t>       if(</a:t>
            </a:r>
            <a:r>
              <a:rPr lang="en-US" altLang="zh-CN" sz="2000" b="1" dirty="0">
                <a:solidFill>
                  <a:srgbClr val="FF0000"/>
                </a:solidFill>
              </a:rPr>
              <a:t>(T[*p1].weight&gt;T[</a:t>
            </a:r>
            <a:r>
              <a:rPr lang="en-US" altLang="zh-CN" sz="2000" b="1" dirty="0" err="1">
                <a:solidFill>
                  <a:srgbClr val="FF0000"/>
                </a:solidFill>
              </a:rPr>
              <a:t>i</a:t>
            </a:r>
            <a:r>
              <a:rPr lang="en-US" altLang="zh-CN" sz="2000" b="1" dirty="0">
                <a:solidFill>
                  <a:srgbClr val="FF0000"/>
                </a:solidFill>
              </a:rPr>
              <a:t>].weight)</a:t>
            </a:r>
            <a:r>
              <a:rPr lang="en-US" altLang="zh-CN" sz="2000" b="1" dirty="0"/>
              <a:t>&amp;&amp;(T[</a:t>
            </a:r>
            <a:r>
              <a:rPr lang="en-US" altLang="zh-CN" sz="2000" b="1" dirty="0" err="1"/>
              <a:t>i</a:t>
            </a:r>
            <a:r>
              <a:rPr lang="en-US" altLang="zh-CN" sz="2000" b="1" dirty="0"/>
              <a:t>].parent==-1)&amp;&amp;</a:t>
            </a:r>
            <a:r>
              <a:rPr lang="en-US" altLang="zh-CN" sz="2000" b="1" dirty="0">
                <a:solidFill>
                  <a:srgbClr val="FF0000"/>
                </a:solidFill>
              </a:rPr>
              <a:t>(*p2!=</a:t>
            </a:r>
            <a:r>
              <a:rPr lang="en-US" altLang="zh-CN" sz="2000" b="1" dirty="0" err="1">
                <a:solidFill>
                  <a:srgbClr val="FF0000"/>
                </a:solidFill>
              </a:rPr>
              <a:t>i</a:t>
            </a:r>
            <a:r>
              <a:rPr lang="en-US" altLang="zh-CN" sz="2000" b="1" dirty="0">
                <a:solidFill>
                  <a:srgbClr val="FF0000"/>
                </a:solidFill>
              </a:rPr>
              <a:t>)</a:t>
            </a:r>
            <a:r>
              <a:rPr lang="en-US" altLang="zh-CN" sz="2000" b="1" dirty="0"/>
              <a:t>)  *p1=</a:t>
            </a:r>
            <a:r>
              <a:rPr lang="en-US" altLang="zh-CN" sz="2000" b="1" dirty="0" err="1"/>
              <a:t>i</a:t>
            </a:r>
            <a:r>
              <a:rPr lang="en-US" altLang="zh-CN" sz="2000" b="1" dirty="0"/>
              <a:t>;</a:t>
            </a:r>
          </a:p>
          <a:p>
            <a:r>
              <a:rPr lang="en-US" altLang="zh-CN" sz="2000" b="1" dirty="0"/>
              <a:t>    for(j=0;j&lt;=n1;j++)</a:t>
            </a:r>
          </a:p>
          <a:p>
            <a:r>
              <a:rPr lang="en-US" altLang="zh-CN" sz="2000" b="1" dirty="0"/>
              <a:t>       if(</a:t>
            </a:r>
            <a:r>
              <a:rPr lang="en-US" altLang="zh-CN" sz="2000" b="1" dirty="0">
                <a:solidFill>
                  <a:srgbClr val="FF0000"/>
                </a:solidFill>
              </a:rPr>
              <a:t>(T[*p2].weight&gt;T[j].weight)</a:t>
            </a:r>
            <a:r>
              <a:rPr lang="en-US" altLang="zh-CN" sz="2000" b="1" dirty="0"/>
              <a:t>&amp;&amp;(T[j].parent==-1)&amp;&amp;</a:t>
            </a:r>
            <a:r>
              <a:rPr lang="en-US" altLang="zh-CN" sz="2000" b="1" dirty="0">
                <a:solidFill>
                  <a:srgbClr val="FF0000"/>
                </a:solidFill>
              </a:rPr>
              <a:t>(*p1!=j)</a:t>
            </a:r>
            <a:r>
              <a:rPr lang="en-US" altLang="zh-CN" sz="2000" b="1" dirty="0"/>
              <a:t>)  *p2=j;</a:t>
            </a:r>
          </a:p>
          <a:p>
            <a:r>
              <a:rPr lang="en-US" altLang="zh-CN" sz="2000" b="1" dirty="0"/>
              <a:t>}</a:t>
            </a:r>
          </a:p>
        </p:txBody>
      </p:sp>
      <p:sp>
        <p:nvSpPr>
          <p:cNvPr id="116739" name="Rectangle 6">
            <a:extLst>
              <a:ext uri="{FF2B5EF4-FFF2-40B4-BE49-F238E27FC236}">
                <a16:creationId xmlns:a16="http://schemas.microsoft.com/office/drawing/2014/main" id="{0B88A39C-03EF-4D68-9A9E-268F2442CCCD}"/>
              </a:ext>
            </a:extLst>
          </p:cNvPr>
          <p:cNvSpPr>
            <a:spLocks noChangeArrowheads="1"/>
          </p:cNvSpPr>
          <p:nvPr/>
        </p:nvSpPr>
        <p:spPr bwMode="auto">
          <a:xfrm>
            <a:off x="827584" y="3457277"/>
            <a:ext cx="7632204" cy="3172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dirty="0"/>
              <a:t>void  </a:t>
            </a:r>
            <a:r>
              <a:rPr lang="en-US" altLang="zh-CN" sz="2000" b="1" dirty="0" err="1"/>
              <a:t>CreatHT</a:t>
            </a:r>
            <a:r>
              <a:rPr lang="en-US" altLang="zh-CN" sz="2000" b="1" dirty="0"/>
              <a:t>(</a:t>
            </a:r>
            <a:r>
              <a:rPr lang="en-US" altLang="zh-CN" sz="2000" b="1" dirty="0" err="1"/>
              <a:t>HuffmanT</a:t>
            </a:r>
            <a:r>
              <a:rPr lang="en-US" altLang="zh-CN" sz="2000" b="1" dirty="0"/>
              <a:t> T)     //</a:t>
            </a:r>
            <a:r>
              <a:rPr lang="zh-CN" altLang="en-US" sz="2000" b="1" dirty="0"/>
              <a:t>创建哈夫曼树</a:t>
            </a:r>
          </a:p>
          <a:p>
            <a:r>
              <a:rPr lang="en-US" altLang="zh-CN" sz="2000" b="1" dirty="0"/>
              <a:t>{</a:t>
            </a:r>
          </a:p>
          <a:p>
            <a:r>
              <a:rPr lang="en-US" altLang="zh-CN" sz="2000" b="1" dirty="0"/>
              <a:t>   int i,p1,p2;         </a:t>
            </a:r>
            <a:r>
              <a:rPr lang="en-US" altLang="zh-CN" sz="2000" b="1" dirty="0" err="1"/>
              <a:t>InitHT</a:t>
            </a:r>
            <a:r>
              <a:rPr lang="en-US" altLang="zh-CN" sz="2000" b="1" dirty="0"/>
              <a:t>(T);</a:t>
            </a:r>
          </a:p>
          <a:p>
            <a:r>
              <a:rPr lang="en-US" altLang="zh-CN" sz="2000" b="1" dirty="0"/>
              <a:t>   for(</a:t>
            </a:r>
            <a:r>
              <a:rPr lang="en-US" altLang="zh-CN" sz="2000" b="1" dirty="0" err="1"/>
              <a:t>i</a:t>
            </a:r>
            <a:r>
              <a:rPr lang="en-US" altLang="zh-CN" sz="2000" b="1" dirty="0"/>
              <a:t>=</a:t>
            </a:r>
            <a:r>
              <a:rPr lang="en-US" altLang="zh-CN" sz="2000" b="1" dirty="0" err="1"/>
              <a:t>n;i</a:t>
            </a:r>
            <a:r>
              <a:rPr lang="en-US" altLang="zh-CN" sz="2000" b="1" dirty="0"/>
              <a:t>&lt;</a:t>
            </a:r>
            <a:r>
              <a:rPr lang="en-US" altLang="zh-CN" sz="2000" b="1" dirty="0" err="1"/>
              <a:t>m;i</a:t>
            </a:r>
            <a:r>
              <a:rPr lang="en-US" altLang="zh-CN" sz="2000" b="1" dirty="0"/>
              <a:t>++)</a:t>
            </a:r>
          </a:p>
          <a:p>
            <a:r>
              <a:rPr lang="en-US" altLang="zh-CN" sz="2000" b="1" dirty="0"/>
              <a:t>   {      </a:t>
            </a:r>
            <a:r>
              <a:rPr lang="en-US" altLang="zh-CN" sz="2000" b="1" dirty="0" err="1">
                <a:solidFill>
                  <a:srgbClr val="FF0000"/>
                </a:solidFill>
              </a:rPr>
              <a:t>SelectMin</a:t>
            </a:r>
            <a:r>
              <a:rPr lang="en-US" altLang="zh-CN" sz="2000" b="1" dirty="0">
                <a:solidFill>
                  <a:srgbClr val="FF0000"/>
                </a:solidFill>
              </a:rPr>
              <a:t>(T,i-1,&amp;p1,&amp;p2)</a:t>
            </a:r>
            <a:r>
              <a:rPr lang="en-US" altLang="zh-CN" sz="2000" b="1" dirty="0"/>
              <a:t>;       //</a:t>
            </a:r>
            <a:r>
              <a:rPr lang="zh-CN" altLang="en-US" sz="2000" b="1" dirty="0"/>
              <a:t>选择两个最小的权</a:t>
            </a:r>
            <a:endParaRPr lang="en-US" altLang="zh-CN" sz="2000" b="1" dirty="0"/>
          </a:p>
          <a:p>
            <a:r>
              <a:rPr lang="en-US" altLang="zh-CN" sz="2000" b="1" dirty="0"/>
              <a:t>           T[p1].parent=T[p2].parent=</a:t>
            </a:r>
            <a:r>
              <a:rPr lang="en-US" altLang="zh-CN" sz="2000" b="1" dirty="0" err="1"/>
              <a:t>i</a:t>
            </a:r>
            <a:r>
              <a:rPr lang="en-US" altLang="zh-CN" sz="2000" b="1" dirty="0"/>
              <a:t>;</a:t>
            </a:r>
          </a:p>
          <a:p>
            <a:r>
              <a:rPr lang="en-US" altLang="zh-CN" sz="2000" b="1" dirty="0"/>
              <a:t>           T[</a:t>
            </a:r>
            <a:r>
              <a:rPr lang="en-US" altLang="zh-CN" sz="2000" b="1" dirty="0" err="1"/>
              <a:t>i</a:t>
            </a:r>
            <a:r>
              <a:rPr lang="en-US" altLang="zh-CN" sz="2000" b="1" dirty="0"/>
              <a:t>].</a:t>
            </a:r>
            <a:r>
              <a:rPr lang="en-US" altLang="zh-CN" sz="2000" b="1" dirty="0" err="1"/>
              <a:t>lchild</a:t>
            </a:r>
            <a:r>
              <a:rPr lang="en-US" altLang="zh-CN" sz="2000" b="1" dirty="0"/>
              <a:t>=p1;</a:t>
            </a:r>
          </a:p>
          <a:p>
            <a:r>
              <a:rPr lang="en-US" altLang="zh-CN" sz="2000" b="1" dirty="0"/>
              <a:t>           T[</a:t>
            </a:r>
            <a:r>
              <a:rPr lang="en-US" altLang="zh-CN" sz="2000" b="1" dirty="0" err="1"/>
              <a:t>i</a:t>
            </a:r>
            <a:r>
              <a:rPr lang="en-US" altLang="zh-CN" sz="2000" b="1" dirty="0"/>
              <a:t>].</a:t>
            </a:r>
            <a:r>
              <a:rPr lang="en-US" altLang="zh-CN" sz="2000" b="1" dirty="0" err="1"/>
              <a:t>rchild</a:t>
            </a:r>
            <a:r>
              <a:rPr lang="en-US" altLang="zh-CN" sz="2000" b="1" dirty="0"/>
              <a:t>=p2;</a:t>
            </a:r>
          </a:p>
          <a:p>
            <a:r>
              <a:rPr lang="en-US" altLang="zh-CN" sz="2000" b="1" dirty="0"/>
              <a:t>           T[</a:t>
            </a:r>
            <a:r>
              <a:rPr lang="en-US" altLang="zh-CN" sz="2000" b="1" dirty="0" err="1"/>
              <a:t>i</a:t>
            </a:r>
            <a:r>
              <a:rPr lang="en-US" altLang="zh-CN" sz="2000" b="1" dirty="0"/>
              <a:t>].weight=T[p1].</a:t>
            </a:r>
            <a:r>
              <a:rPr lang="en-US" altLang="zh-CN" sz="2000" b="1" dirty="0" err="1"/>
              <a:t>weight+T</a:t>
            </a:r>
            <a:r>
              <a:rPr lang="en-US" altLang="zh-CN" sz="2000" b="1" dirty="0"/>
              <a:t>[p2].weight;       }</a:t>
            </a:r>
          </a:p>
          <a:p>
            <a:r>
              <a:rPr lang="en-US" altLang="zh-CN" sz="2000" b="1" dirty="0"/>
              <a:t>}</a:t>
            </a:r>
            <a:endParaRPr lang="zh-CN" altLang="en-US" sz="2000" b="1" dirty="0"/>
          </a:p>
        </p:txBody>
      </p:sp>
      <p:sp>
        <p:nvSpPr>
          <p:cNvPr id="116740" name="Text Box 8">
            <a:extLst>
              <a:ext uri="{FF2B5EF4-FFF2-40B4-BE49-F238E27FC236}">
                <a16:creationId xmlns:a16="http://schemas.microsoft.com/office/drawing/2014/main" id="{4B9F61CB-6DED-4E83-B05E-736F16EBCBB6}"/>
              </a:ext>
            </a:extLst>
          </p:cNvPr>
          <p:cNvSpPr txBox="1">
            <a:spLocks noChangeArrowheads="1"/>
          </p:cNvSpPr>
          <p:nvPr/>
        </p:nvSpPr>
        <p:spPr bwMode="auto">
          <a:xfrm>
            <a:off x="7020272" y="5475586"/>
            <a:ext cx="1638300" cy="831850"/>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b="1"/>
              <a:t>哈夫曼树</a:t>
            </a:r>
          </a:p>
          <a:p>
            <a:pPr algn="ctr"/>
            <a:r>
              <a:rPr lang="zh-CN" altLang="en-US" b="1"/>
              <a:t>创建方法</a:t>
            </a:r>
            <a:r>
              <a:rPr lang="en-US" altLang="zh-CN" b="1"/>
              <a:t>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4">
            <a:extLst>
              <a:ext uri="{FF2B5EF4-FFF2-40B4-BE49-F238E27FC236}">
                <a16:creationId xmlns:a16="http://schemas.microsoft.com/office/drawing/2014/main" id="{8DB1579B-852C-43EB-BFE2-8FB4EAC971BB}"/>
              </a:ext>
            </a:extLst>
          </p:cNvPr>
          <p:cNvSpPr>
            <a:spLocks noChangeArrowheads="1"/>
          </p:cNvSpPr>
          <p:nvPr/>
        </p:nvSpPr>
        <p:spPr bwMode="auto">
          <a:xfrm>
            <a:off x="468313" y="654768"/>
            <a:ext cx="5472112" cy="1633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dirty="0"/>
              <a:t>typedef struct HNODE</a:t>
            </a:r>
          </a:p>
          <a:p>
            <a:r>
              <a:rPr lang="en-US" altLang="zh-CN" sz="2000" b="1" dirty="0"/>
              <a:t>  {</a:t>
            </a:r>
          </a:p>
          <a:p>
            <a:r>
              <a:rPr lang="en-US" altLang="zh-CN" sz="2000" b="1" dirty="0"/>
              <a:t>      int </a:t>
            </a:r>
            <a:r>
              <a:rPr lang="en-US" altLang="zh-CN" sz="2000" b="1" dirty="0" err="1"/>
              <a:t>data,lev</a:t>
            </a:r>
            <a:r>
              <a:rPr lang="en-US" altLang="zh-CN" sz="2000" b="1" dirty="0"/>
              <a:t>;</a:t>
            </a:r>
          </a:p>
          <a:p>
            <a:r>
              <a:rPr lang="en-US" altLang="zh-CN" sz="2000" b="1" dirty="0"/>
              <a:t>	  struct HNODE *next,*</a:t>
            </a:r>
            <a:r>
              <a:rPr lang="en-US" altLang="zh-CN" sz="2000" b="1" dirty="0" err="1"/>
              <a:t>lchild</a:t>
            </a:r>
            <a:r>
              <a:rPr lang="en-US" altLang="zh-CN" sz="2000" b="1" dirty="0"/>
              <a:t>,*</a:t>
            </a:r>
            <a:r>
              <a:rPr lang="en-US" altLang="zh-CN" sz="2000" b="1" dirty="0" err="1"/>
              <a:t>rchild</a:t>
            </a:r>
            <a:r>
              <a:rPr lang="en-US" altLang="zh-CN" sz="2000" b="1" dirty="0"/>
              <a:t>;</a:t>
            </a:r>
          </a:p>
          <a:p>
            <a:r>
              <a:rPr lang="en-US" altLang="zh-CN" sz="2000" b="1" dirty="0"/>
              <a:t>} HTREE;</a:t>
            </a:r>
            <a:endParaRPr lang="zh-CN" altLang="en-US" sz="2000" b="1" dirty="0"/>
          </a:p>
        </p:txBody>
      </p:sp>
      <p:graphicFrame>
        <p:nvGraphicFramePr>
          <p:cNvPr id="144428" name="Group 44">
            <a:extLst>
              <a:ext uri="{FF2B5EF4-FFF2-40B4-BE49-F238E27FC236}">
                <a16:creationId xmlns:a16="http://schemas.microsoft.com/office/drawing/2014/main" id="{ED06E60A-90B2-4517-84C4-3EFF3050D51A}"/>
              </a:ext>
            </a:extLst>
          </p:cNvPr>
          <p:cNvGraphicFramePr>
            <a:graphicFrameLocks noGrp="1"/>
          </p:cNvGraphicFramePr>
          <p:nvPr>
            <p:extLst>
              <p:ext uri="{D42A27DB-BD31-4B8C-83A1-F6EECF244321}">
                <p14:modId xmlns:p14="http://schemas.microsoft.com/office/powerpoint/2010/main" val="495994980"/>
              </p:ext>
            </p:extLst>
          </p:nvPr>
        </p:nvGraphicFramePr>
        <p:xfrm>
          <a:off x="6156325" y="727793"/>
          <a:ext cx="1943100" cy="674692"/>
        </p:xfrm>
        <a:graphic>
          <a:graphicData uri="http://schemas.openxmlformats.org/drawingml/2006/table">
            <a:tbl>
              <a:tblPr/>
              <a:tblGrid>
                <a:gridCol w="646113">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576262">
                  <a:extLst>
                    <a:ext uri="{9D8B030D-6E8A-4147-A177-3AD203B41FA5}">
                      <a16:colId xmlns:a16="http://schemas.microsoft.com/office/drawing/2014/main" val="20002"/>
                    </a:ext>
                  </a:extLst>
                </a:gridCol>
              </a:tblGrid>
              <a:tr h="33734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data</a:t>
                      </a:r>
                    </a:p>
                  </a:txBody>
                  <a:tcPr marL="90000" marR="90000" marT="46753" marB="4675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lev</a:t>
                      </a:r>
                    </a:p>
                  </a:txBody>
                  <a:tcPr marL="90000" marR="90000" marT="46753" marB="4675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next</a:t>
                      </a:r>
                    </a:p>
                  </a:txBody>
                  <a:tcPr marL="90000" marR="90000" marT="46753" marB="4675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734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lchild</a:t>
                      </a:r>
                    </a:p>
                  </a:txBody>
                  <a:tcPr marL="90000" marR="90000" marT="46753" marB="4675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rchild</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455" name="Group 71">
            <a:extLst>
              <a:ext uri="{FF2B5EF4-FFF2-40B4-BE49-F238E27FC236}">
                <a16:creationId xmlns:a16="http://schemas.microsoft.com/office/drawing/2014/main" id="{744ADF95-69D1-4A49-9649-8A3865DC384A}"/>
              </a:ext>
            </a:extLst>
          </p:cNvPr>
          <p:cNvGraphicFramePr>
            <a:graphicFrameLocks noGrp="1"/>
          </p:cNvGraphicFramePr>
          <p:nvPr>
            <p:extLst>
              <p:ext uri="{D42A27DB-BD31-4B8C-83A1-F6EECF244321}">
                <p14:modId xmlns:p14="http://schemas.microsoft.com/office/powerpoint/2010/main" val="707729927"/>
              </p:ext>
            </p:extLst>
          </p:nvPr>
        </p:nvGraphicFramePr>
        <p:xfrm>
          <a:off x="1260475" y="2599456"/>
          <a:ext cx="792163" cy="492126"/>
        </p:xfrm>
        <a:graphic>
          <a:graphicData uri="http://schemas.openxmlformats.org/drawingml/2006/table">
            <a:tbl>
              <a:tblPr/>
              <a:tblGrid>
                <a:gridCol w="24447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548" name="Group 164">
            <a:extLst>
              <a:ext uri="{FF2B5EF4-FFF2-40B4-BE49-F238E27FC236}">
                <a16:creationId xmlns:a16="http://schemas.microsoft.com/office/drawing/2014/main" id="{B8D8E180-A16D-4EF9-B311-66F0F66EB6A7}"/>
              </a:ext>
            </a:extLst>
          </p:cNvPr>
          <p:cNvGraphicFramePr>
            <a:graphicFrameLocks noGrp="1"/>
          </p:cNvGraphicFramePr>
          <p:nvPr>
            <p:extLst>
              <p:ext uri="{D42A27DB-BD31-4B8C-83A1-F6EECF244321}">
                <p14:modId xmlns:p14="http://schemas.microsoft.com/office/powerpoint/2010/main" val="2867908489"/>
              </p:ext>
            </p:extLst>
          </p:nvPr>
        </p:nvGraphicFramePr>
        <p:xfrm>
          <a:off x="2413000" y="259945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670" name="Group 286">
            <a:extLst>
              <a:ext uri="{FF2B5EF4-FFF2-40B4-BE49-F238E27FC236}">
                <a16:creationId xmlns:a16="http://schemas.microsoft.com/office/drawing/2014/main" id="{DEF834A6-5972-4BE0-97D3-2B1FC0EFEDDF}"/>
              </a:ext>
            </a:extLst>
          </p:cNvPr>
          <p:cNvGraphicFramePr>
            <a:graphicFrameLocks noGrp="1"/>
          </p:cNvGraphicFramePr>
          <p:nvPr>
            <p:extLst>
              <p:ext uri="{D42A27DB-BD31-4B8C-83A1-F6EECF244321}">
                <p14:modId xmlns:p14="http://schemas.microsoft.com/office/powerpoint/2010/main" val="2454792395"/>
              </p:ext>
            </p:extLst>
          </p:nvPr>
        </p:nvGraphicFramePr>
        <p:xfrm>
          <a:off x="5795963" y="1735856"/>
          <a:ext cx="2724150" cy="565150"/>
        </p:xfrm>
        <a:graphic>
          <a:graphicData uri="http://schemas.openxmlformats.org/drawingml/2006/table">
            <a:tbl>
              <a:tblPr/>
              <a:tblGrid>
                <a:gridCol w="48577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tblGrid>
              <a:tr h="28873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字符</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41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概率</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4549" name="Group 165">
            <a:extLst>
              <a:ext uri="{FF2B5EF4-FFF2-40B4-BE49-F238E27FC236}">
                <a16:creationId xmlns:a16="http://schemas.microsoft.com/office/drawing/2014/main" id="{26943A66-D45C-4986-8DC1-5C2E7D282122}"/>
              </a:ext>
            </a:extLst>
          </p:cNvPr>
          <p:cNvGraphicFramePr>
            <a:graphicFrameLocks noGrp="1"/>
          </p:cNvGraphicFramePr>
          <p:nvPr>
            <p:extLst>
              <p:ext uri="{D42A27DB-BD31-4B8C-83A1-F6EECF244321}">
                <p14:modId xmlns:p14="http://schemas.microsoft.com/office/powerpoint/2010/main" val="1033939805"/>
              </p:ext>
            </p:extLst>
          </p:nvPr>
        </p:nvGraphicFramePr>
        <p:xfrm>
          <a:off x="3708400" y="259945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562" name="Group 178">
            <a:extLst>
              <a:ext uri="{FF2B5EF4-FFF2-40B4-BE49-F238E27FC236}">
                <a16:creationId xmlns:a16="http://schemas.microsoft.com/office/drawing/2014/main" id="{F4A309D1-561F-4154-B0D7-9BC065816DD9}"/>
              </a:ext>
            </a:extLst>
          </p:cNvPr>
          <p:cNvGraphicFramePr>
            <a:graphicFrameLocks noGrp="1"/>
          </p:cNvGraphicFramePr>
          <p:nvPr>
            <p:extLst>
              <p:ext uri="{D42A27DB-BD31-4B8C-83A1-F6EECF244321}">
                <p14:modId xmlns:p14="http://schemas.microsoft.com/office/powerpoint/2010/main" val="3766498357"/>
              </p:ext>
            </p:extLst>
          </p:nvPr>
        </p:nvGraphicFramePr>
        <p:xfrm>
          <a:off x="4991100" y="259945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575" name="Group 191">
            <a:extLst>
              <a:ext uri="{FF2B5EF4-FFF2-40B4-BE49-F238E27FC236}">
                <a16:creationId xmlns:a16="http://schemas.microsoft.com/office/drawing/2014/main" id="{460B9469-9E2B-44CC-9AB5-8E368D979544}"/>
              </a:ext>
            </a:extLst>
          </p:cNvPr>
          <p:cNvGraphicFramePr>
            <a:graphicFrameLocks noGrp="1"/>
          </p:cNvGraphicFramePr>
          <p:nvPr>
            <p:extLst>
              <p:ext uri="{D42A27DB-BD31-4B8C-83A1-F6EECF244321}">
                <p14:modId xmlns:p14="http://schemas.microsoft.com/office/powerpoint/2010/main" val="2188316827"/>
              </p:ext>
            </p:extLst>
          </p:nvPr>
        </p:nvGraphicFramePr>
        <p:xfrm>
          <a:off x="6286500" y="259945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588" name="Group 204">
            <a:extLst>
              <a:ext uri="{FF2B5EF4-FFF2-40B4-BE49-F238E27FC236}">
                <a16:creationId xmlns:a16="http://schemas.microsoft.com/office/drawing/2014/main" id="{C4B1F0EF-2649-410E-B8AF-B8B91A816F7D}"/>
              </a:ext>
            </a:extLst>
          </p:cNvPr>
          <p:cNvGraphicFramePr>
            <a:graphicFrameLocks noGrp="1"/>
          </p:cNvGraphicFramePr>
          <p:nvPr>
            <p:extLst>
              <p:ext uri="{D42A27DB-BD31-4B8C-83A1-F6EECF244321}">
                <p14:modId xmlns:p14="http://schemas.microsoft.com/office/powerpoint/2010/main" val="816842729"/>
              </p:ext>
            </p:extLst>
          </p:nvPr>
        </p:nvGraphicFramePr>
        <p:xfrm>
          <a:off x="7581900" y="259945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19925" name="Line 217">
            <a:extLst>
              <a:ext uri="{FF2B5EF4-FFF2-40B4-BE49-F238E27FC236}">
                <a16:creationId xmlns:a16="http://schemas.microsoft.com/office/drawing/2014/main" id="{3BD5894A-E4C1-43C4-B3C0-70B617B6E2DD}"/>
              </a:ext>
            </a:extLst>
          </p:cNvPr>
          <p:cNvSpPr>
            <a:spLocks noChangeShapeType="1"/>
          </p:cNvSpPr>
          <p:nvPr/>
        </p:nvSpPr>
        <p:spPr bwMode="auto">
          <a:xfrm>
            <a:off x="900113" y="2826468"/>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19926" name="Line 218">
            <a:extLst>
              <a:ext uri="{FF2B5EF4-FFF2-40B4-BE49-F238E27FC236}">
                <a16:creationId xmlns:a16="http://schemas.microsoft.com/office/drawing/2014/main" id="{DB79D49F-2D9E-41AB-BD87-325CFA87B9F3}"/>
              </a:ext>
            </a:extLst>
          </p:cNvPr>
          <p:cNvSpPr>
            <a:spLocks noChangeShapeType="1"/>
          </p:cNvSpPr>
          <p:nvPr/>
        </p:nvSpPr>
        <p:spPr bwMode="auto">
          <a:xfrm>
            <a:off x="1908175" y="281694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9927" name="Line 219">
            <a:extLst>
              <a:ext uri="{FF2B5EF4-FFF2-40B4-BE49-F238E27FC236}">
                <a16:creationId xmlns:a16="http://schemas.microsoft.com/office/drawing/2014/main" id="{7E9DF334-9099-4A10-B154-7201D13DBAE5}"/>
              </a:ext>
            </a:extLst>
          </p:cNvPr>
          <p:cNvSpPr>
            <a:spLocks noChangeShapeType="1"/>
          </p:cNvSpPr>
          <p:nvPr/>
        </p:nvSpPr>
        <p:spPr bwMode="auto">
          <a:xfrm>
            <a:off x="3194050" y="283599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9928" name="Line 220">
            <a:extLst>
              <a:ext uri="{FF2B5EF4-FFF2-40B4-BE49-F238E27FC236}">
                <a16:creationId xmlns:a16="http://schemas.microsoft.com/office/drawing/2014/main" id="{D9020CB9-05EF-4785-9C76-9E13E123186C}"/>
              </a:ext>
            </a:extLst>
          </p:cNvPr>
          <p:cNvSpPr>
            <a:spLocks noChangeShapeType="1"/>
          </p:cNvSpPr>
          <p:nvPr/>
        </p:nvSpPr>
        <p:spPr bwMode="auto">
          <a:xfrm>
            <a:off x="4462463" y="283599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9929" name="Line 221">
            <a:extLst>
              <a:ext uri="{FF2B5EF4-FFF2-40B4-BE49-F238E27FC236}">
                <a16:creationId xmlns:a16="http://schemas.microsoft.com/office/drawing/2014/main" id="{05D452F2-CB39-42D4-9BCE-1F19856D8B52}"/>
              </a:ext>
            </a:extLst>
          </p:cNvPr>
          <p:cNvSpPr>
            <a:spLocks noChangeShapeType="1"/>
          </p:cNvSpPr>
          <p:nvPr/>
        </p:nvSpPr>
        <p:spPr bwMode="auto">
          <a:xfrm>
            <a:off x="5786438" y="283599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9930" name="Line 222">
            <a:extLst>
              <a:ext uri="{FF2B5EF4-FFF2-40B4-BE49-F238E27FC236}">
                <a16:creationId xmlns:a16="http://schemas.microsoft.com/office/drawing/2014/main" id="{BF3C9758-DFF9-42AA-9894-89A2DD6348FA}"/>
              </a:ext>
            </a:extLst>
          </p:cNvPr>
          <p:cNvSpPr>
            <a:spLocks noChangeShapeType="1"/>
          </p:cNvSpPr>
          <p:nvPr/>
        </p:nvSpPr>
        <p:spPr bwMode="auto">
          <a:xfrm>
            <a:off x="7054850" y="283599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9931" name="Text Box 287">
            <a:extLst>
              <a:ext uri="{FF2B5EF4-FFF2-40B4-BE49-F238E27FC236}">
                <a16:creationId xmlns:a16="http://schemas.microsoft.com/office/drawing/2014/main" id="{DA8352E7-BD1E-4324-96E8-218C6CCDC7AF}"/>
              </a:ext>
            </a:extLst>
          </p:cNvPr>
          <p:cNvSpPr txBox="1">
            <a:spLocks noChangeArrowheads="1"/>
          </p:cNvSpPr>
          <p:nvPr/>
        </p:nvSpPr>
        <p:spPr bwMode="auto">
          <a:xfrm>
            <a:off x="684213" y="2528018"/>
            <a:ext cx="5286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p>
        </p:txBody>
      </p:sp>
      <p:graphicFrame>
        <p:nvGraphicFramePr>
          <p:cNvPr id="144672" name="Group 288">
            <a:extLst>
              <a:ext uri="{FF2B5EF4-FFF2-40B4-BE49-F238E27FC236}">
                <a16:creationId xmlns:a16="http://schemas.microsoft.com/office/drawing/2014/main" id="{358DF9D3-0E4C-492C-B05B-14FE73FBDD2A}"/>
              </a:ext>
            </a:extLst>
          </p:cNvPr>
          <p:cNvGraphicFramePr>
            <a:graphicFrameLocks noGrp="1"/>
          </p:cNvGraphicFramePr>
          <p:nvPr>
            <p:extLst>
              <p:ext uri="{D42A27DB-BD31-4B8C-83A1-F6EECF244321}">
                <p14:modId xmlns:p14="http://schemas.microsoft.com/office/powerpoint/2010/main" val="4099405083"/>
              </p:ext>
            </p:extLst>
          </p:nvPr>
        </p:nvGraphicFramePr>
        <p:xfrm>
          <a:off x="3727450" y="3199531"/>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685" name="Group 301">
            <a:extLst>
              <a:ext uri="{FF2B5EF4-FFF2-40B4-BE49-F238E27FC236}">
                <a16:creationId xmlns:a16="http://schemas.microsoft.com/office/drawing/2014/main" id="{E8EC6060-4379-40BD-9AE7-C7ED4DD02675}"/>
              </a:ext>
            </a:extLst>
          </p:cNvPr>
          <p:cNvGraphicFramePr>
            <a:graphicFrameLocks noGrp="1"/>
          </p:cNvGraphicFramePr>
          <p:nvPr>
            <p:extLst>
              <p:ext uri="{D42A27DB-BD31-4B8C-83A1-F6EECF244321}">
                <p14:modId xmlns:p14="http://schemas.microsoft.com/office/powerpoint/2010/main" val="595288730"/>
              </p:ext>
            </p:extLst>
          </p:nvPr>
        </p:nvGraphicFramePr>
        <p:xfrm>
          <a:off x="1260475" y="3231281"/>
          <a:ext cx="792163" cy="492126"/>
        </p:xfrm>
        <a:graphic>
          <a:graphicData uri="http://schemas.openxmlformats.org/drawingml/2006/table">
            <a:tbl>
              <a:tblPr/>
              <a:tblGrid>
                <a:gridCol w="24447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698" name="Group 314">
            <a:extLst>
              <a:ext uri="{FF2B5EF4-FFF2-40B4-BE49-F238E27FC236}">
                <a16:creationId xmlns:a16="http://schemas.microsoft.com/office/drawing/2014/main" id="{C5D06776-28F3-4BCA-BD19-D1F1D11BF641}"/>
              </a:ext>
            </a:extLst>
          </p:cNvPr>
          <p:cNvGraphicFramePr>
            <a:graphicFrameLocks noGrp="1"/>
          </p:cNvGraphicFramePr>
          <p:nvPr>
            <p:extLst>
              <p:ext uri="{D42A27DB-BD31-4B8C-83A1-F6EECF244321}">
                <p14:modId xmlns:p14="http://schemas.microsoft.com/office/powerpoint/2010/main" val="3560476950"/>
              </p:ext>
            </p:extLst>
          </p:nvPr>
        </p:nvGraphicFramePr>
        <p:xfrm>
          <a:off x="3151188" y="3920256"/>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711" name="Group 327">
            <a:extLst>
              <a:ext uri="{FF2B5EF4-FFF2-40B4-BE49-F238E27FC236}">
                <a16:creationId xmlns:a16="http://schemas.microsoft.com/office/drawing/2014/main" id="{E3CC684D-795A-42B3-B994-1C3C1BDFBB3F}"/>
              </a:ext>
            </a:extLst>
          </p:cNvPr>
          <p:cNvGraphicFramePr>
            <a:graphicFrameLocks noGrp="1"/>
          </p:cNvGraphicFramePr>
          <p:nvPr>
            <p:extLst>
              <p:ext uri="{D42A27DB-BD31-4B8C-83A1-F6EECF244321}">
                <p14:modId xmlns:p14="http://schemas.microsoft.com/office/powerpoint/2010/main" val="818804499"/>
              </p:ext>
            </p:extLst>
          </p:nvPr>
        </p:nvGraphicFramePr>
        <p:xfrm>
          <a:off x="4446588" y="3920256"/>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724" name="Group 340">
            <a:extLst>
              <a:ext uri="{FF2B5EF4-FFF2-40B4-BE49-F238E27FC236}">
                <a16:creationId xmlns:a16="http://schemas.microsoft.com/office/drawing/2014/main" id="{9A72EC77-CEFF-487A-A850-EDB98718C00C}"/>
              </a:ext>
            </a:extLst>
          </p:cNvPr>
          <p:cNvGraphicFramePr>
            <a:graphicFrameLocks noGrp="1"/>
          </p:cNvGraphicFramePr>
          <p:nvPr>
            <p:extLst>
              <p:ext uri="{D42A27DB-BD31-4B8C-83A1-F6EECF244321}">
                <p14:modId xmlns:p14="http://schemas.microsoft.com/office/powerpoint/2010/main" val="1231207005"/>
              </p:ext>
            </p:extLst>
          </p:nvPr>
        </p:nvGraphicFramePr>
        <p:xfrm>
          <a:off x="2411413" y="3199531"/>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737" name="Group 353">
            <a:extLst>
              <a:ext uri="{FF2B5EF4-FFF2-40B4-BE49-F238E27FC236}">
                <a16:creationId xmlns:a16="http://schemas.microsoft.com/office/drawing/2014/main" id="{406FBACB-828D-4997-874C-CD2E65099203}"/>
              </a:ext>
            </a:extLst>
          </p:cNvPr>
          <p:cNvGraphicFramePr>
            <a:graphicFrameLocks noGrp="1"/>
          </p:cNvGraphicFramePr>
          <p:nvPr>
            <p:extLst>
              <p:ext uri="{D42A27DB-BD31-4B8C-83A1-F6EECF244321}">
                <p14:modId xmlns:p14="http://schemas.microsoft.com/office/powerpoint/2010/main" val="1341293367"/>
              </p:ext>
            </p:extLst>
          </p:nvPr>
        </p:nvGraphicFramePr>
        <p:xfrm>
          <a:off x="4984750" y="322175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750" name="Group 366">
            <a:extLst>
              <a:ext uri="{FF2B5EF4-FFF2-40B4-BE49-F238E27FC236}">
                <a16:creationId xmlns:a16="http://schemas.microsoft.com/office/drawing/2014/main" id="{236A26A8-9476-48F2-A181-4507F8609E52}"/>
              </a:ext>
            </a:extLst>
          </p:cNvPr>
          <p:cNvGraphicFramePr>
            <a:graphicFrameLocks noGrp="1"/>
          </p:cNvGraphicFramePr>
          <p:nvPr>
            <p:extLst>
              <p:ext uri="{D42A27DB-BD31-4B8C-83A1-F6EECF244321}">
                <p14:modId xmlns:p14="http://schemas.microsoft.com/office/powerpoint/2010/main" val="429654530"/>
              </p:ext>
            </p:extLst>
          </p:nvPr>
        </p:nvGraphicFramePr>
        <p:xfrm>
          <a:off x="6280150" y="322175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0023" name="Line 379">
            <a:extLst>
              <a:ext uri="{FF2B5EF4-FFF2-40B4-BE49-F238E27FC236}">
                <a16:creationId xmlns:a16="http://schemas.microsoft.com/office/drawing/2014/main" id="{7B23916E-CA5C-4262-87E0-89A0244AA1D5}"/>
              </a:ext>
            </a:extLst>
          </p:cNvPr>
          <p:cNvSpPr>
            <a:spLocks noChangeShapeType="1"/>
          </p:cNvSpPr>
          <p:nvPr/>
        </p:nvSpPr>
        <p:spPr bwMode="auto">
          <a:xfrm>
            <a:off x="900113" y="3458293"/>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024" name="Line 380">
            <a:extLst>
              <a:ext uri="{FF2B5EF4-FFF2-40B4-BE49-F238E27FC236}">
                <a16:creationId xmlns:a16="http://schemas.microsoft.com/office/drawing/2014/main" id="{28826A3E-82E3-4085-A851-C2EEA193F57D}"/>
              </a:ext>
            </a:extLst>
          </p:cNvPr>
          <p:cNvSpPr>
            <a:spLocks noChangeShapeType="1"/>
          </p:cNvSpPr>
          <p:nvPr/>
        </p:nvSpPr>
        <p:spPr bwMode="auto">
          <a:xfrm>
            <a:off x="1908175" y="3448768"/>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025" name="Line 381">
            <a:extLst>
              <a:ext uri="{FF2B5EF4-FFF2-40B4-BE49-F238E27FC236}">
                <a16:creationId xmlns:a16="http://schemas.microsoft.com/office/drawing/2014/main" id="{B0EA3AF0-3BB9-4209-BDAF-88110F020C13}"/>
              </a:ext>
            </a:extLst>
          </p:cNvPr>
          <p:cNvSpPr>
            <a:spLocks noChangeShapeType="1"/>
          </p:cNvSpPr>
          <p:nvPr/>
        </p:nvSpPr>
        <p:spPr bwMode="auto">
          <a:xfrm>
            <a:off x="4500563" y="3467818"/>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026" name="Line 383">
            <a:extLst>
              <a:ext uri="{FF2B5EF4-FFF2-40B4-BE49-F238E27FC236}">
                <a16:creationId xmlns:a16="http://schemas.microsoft.com/office/drawing/2014/main" id="{0B316628-928B-4F2D-A703-C1801891C49D}"/>
              </a:ext>
            </a:extLst>
          </p:cNvPr>
          <p:cNvSpPr>
            <a:spLocks noChangeShapeType="1"/>
          </p:cNvSpPr>
          <p:nvPr/>
        </p:nvSpPr>
        <p:spPr bwMode="auto">
          <a:xfrm>
            <a:off x="3178175" y="3436068"/>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027" name="Line 384">
            <a:extLst>
              <a:ext uri="{FF2B5EF4-FFF2-40B4-BE49-F238E27FC236}">
                <a16:creationId xmlns:a16="http://schemas.microsoft.com/office/drawing/2014/main" id="{E1E99747-A59C-465F-8B7D-9E9FDC640F4B}"/>
              </a:ext>
            </a:extLst>
          </p:cNvPr>
          <p:cNvSpPr>
            <a:spLocks noChangeShapeType="1"/>
          </p:cNvSpPr>
          <p:nvPr/>
        </p:nvSpPr>
        <p:spPr bwMode="auto">
          <a:xfrm>
            <a:off x="5753100" y="345829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028" name="Text Box 385">
            <a:extLst>
              <a:ext uri="{FF2B5EF4-FFF2-40B4-BE49-F238E27FC236}">
                <a16:creationId xmlns:a16="http://schemas.microsoft.com/office/drawing/2014/main" id="{89C6CE0D-5DDE-4AC5-81BC-097D66445A33}"/>
              </a:ext>
            </a:extLst>
          </p:cNvPr>
          <p:cNvSpPr txBox="1">
            <a:spLocks noChangeArrowheads="1"/>
          </p:cNvSpPr>
          <p:nvPr/>
        </p:nvSpPr>
        <p:spPr bwMode="auto">
          <a:xfrm>
            <a:off x="684213" y="3159843"/>
            <a:ext cx="5286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p>
        </p:txBody>
      </p:sp>
      <p:sp>
        <p:nvSpPr>
          <p:cNvPr id="120029" name="Line 386">
            <a:extLst>
              <a:ext uri="{FF2B5EF4-FFF2-40B4-BE49-F238E27FC236}">
                <a16:creationId xmlns:a16="http://schemas.microsoft.com/office/drawing/2014/main" id="{75DF9CB2-06FA-4672-A088-60050CB5EC37}"/>
              </a:ext>
            </a:extLst>
          </p:cNvPr>
          <p:cNvSpPr>
            <a:spLocks noChangeShapeType="1"/>
          </p:cNvSpPr>
          <p:nvPr/>
        </p:nvSpPr>
        <p:spPr bwMode="auto">
          <a:xfrm flipH="1">
            <a:off x="3563938" y="3520206"/>
            <a:ext cx="360362"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030" name="Line 387">
            <a:extLst>
              <a:ext uri="{FF2B5EF4-FFF2-40B4-BE49-F238E27FC236}">
                <a16:creationId xmlns:a16="http://schemas.microsoft.com/office/drawing/2014/main" id="{587920E8-7F37-49A3-8AF5-C53D42165238}"/>
              </a:ext>
            </a:extLst>
          </p:cNvPr>
          <p:cNvSpPr>
            <a:spLocks noChangeShapeType="1"/>
          </p:cNvSpPr>
          <p:nvPr/>
        </p:nvSpPr>
        <p:spPr bwMode="auto">
          <a:xfrm>
            <a:off x="4284663" y="3520206"/>
            <a:ext cx="503237"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144772" name="Group 388">
            <a:extLst>
              <a:ext uri="{FF2B5EF4-FFF2-40B4-BE49-F238E27FC236}">
                <a16:creationId xmlns:a16="http://schemas.microsoft.com/office/drawing/2014/main" id="{61CB7933-6AF6-45C4-9167-7693311D82EC}"/>
              </a:ext>
            </a:extLst>
          </p:cNvPr>
          <p:cNvGraphicFramePr>
            <a:graphicFrameLocks noGrp="1"/>
          </p:cNvGraphicFramePr>
          <p:nvPr>
            <p:extLst>
              <p:ext uri="{D42A27DB-BD31-4B8C-83A1-F6EECF244321}">
                <p14:modId xmlns:p14="http://schemas.microsoft.com/office/powerpoint/2010/main" val="3472462259"/>
              </p:ext>
            </p:extLst>
          </p:nvPr>
        </p:nvGraphicFramePr>
        <p:xfrm>
          <a:off x="4325938" y="5312493"/>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785" name="Group 401">
            <a:extLst>
              <a:ext uri="{FF2B5EF4-FFF2-40B4-BE49-F238E27FC236}">
                <a16:creationId xmlns:a16="http://schemas.microsoft.com/office/drawing/2014/main" id="{0066B20F-99E7-4B5E-AD2A-AA0ABDF591D0}"/>
              </a:ext>
            </a:extLst>
          </p:cNvPr>
          <p:cNvGraphicFramePr>
            <a:graphicFrameLocks noGrp="1"/>
          </p:cNvGraphicFramePr>
          <p:nvPr>
            <p:extLst>
              <p:ext uri="{D42A27DB-BD31-4B8C-83A1-F6EECF244321}">
                <p14:modId xmlns:p14="http://schemas.microsoft.com/office/powerpoint/2010/main" val="1411422631"/>
              </p:ext>
            </p:extLst>
          </p:nvPr>
        </p:nvGraphicFramePr>
        <p:xfrm>
          <a:off x="1260475" y="4542556"/>
          <a:ext cx="792163" cy="492126"/>
        </p:xfrm>
        <a:graphic>
          <a:graphicData uri="http://schemas.openxmlformats.org/drawingml/2006/table">
            <a:tbl>
              <a:tblPr/>
              <a:tblGrid>
                <a:gridCol w="24447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798" name="Group 414">
            <a:extLst>
              <a:ext uri="{FF2B5EF4-FFF2-40B4-BE49-F238E27FC236}">
                <a16:creationId xmlns:a16="http://schemas.microsoft.com/office/drawing/2014/main" id="{95FB5D2D-AB0A-4725-A461-FC03CF8EDFF5}"/>
              </a:ext>
            </a:extLst>
          </p:cNvPr>
          <p:cNvGraphicFramePr>
            <a:graphicFrameLocks noGrp="1"/>
          </p:cNvGraphicFramePr>
          <p:nvPr>
            <p:extLst>
              <p:ext uri="{D42A27DB-BD31-4B8C-83A1-F6EECF244321}">
                <p14:modId xmlns:p14="http://schemas.microsoft.com/office/powerpoint/2010/main" val="410240213"/>
              </p:ext>
            </p:extLst>
          </p:nvPr>
        </p:nvGraphicFramePr>
        <p:xfrm>
          <a:off x="3749675" y="6033218"/>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811" name="Group 427">
            <a:extLst>
              <a:ext uri="{FF2B5EF4-FFF2-40B4-BE49-F238E27FC236}">
                <a16:creationId xmlns:a16="http://schemas.microsoft.com/office/drawing/2014/main" id="{2869BEE4-D8B2-44D9-845B-FC0D0902B96E}"/>
              </a:ext>
            </a:extLst>
          </p:cNvPr>
          <p:cNvGraphicFramePr>
            <a:graphicFrameLocks noGrp="1"/>
          </p:cNvGraphicFramePr>
          <p:nvPr>
            <p:extLst>
              <p:ext uri="{D42A27DB-BD31-4B8C-83A1-F6EECF244321}">
                <p14:modId xmlns:p14="http://schemas.microsoft.com/office/powerpoint/2010/main" val="892995762"/>
              </p:ext>
            </p:extLst>
          </p:nvPr>
        </p:nvGraphicFramePr>
        <p:xfrm>
          <a:off x="4810125" y="6018931"/>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824" name="Group 440">
            <a:extLst>
              <a:ext uri="{FF2B5EF4-FFF2-40B4-BE49-F238E27FC236}">
                <a16:creationId xmlns:a16="http://schemas.microsoft.com/office/drawing/2014/main" id="{4A7E310B-5A4F-453A-9813-D41EA5E4D565}"/>
              </a:ext>
            </a:extLst>
          </p:cNvPr>
          <p:cNvGraphicFramePr>
            <a:graphicFrameLocks noGrp="1"/>
          </p:cNvGraphicFramePr>
          <p:nvPr>
            <p:extLst>
              <p:ext uri="{D42A27DB-BD31-4B8C-83A1-F6EECF244321}">
                <p14:modId xmlns:p14="http://schemas.microsoft.com/office/powerpoint/2010/main" val="356497066"/>
              </p:ext>
            </p:extLst>
          </p:nvPr>
        </p:nvGraphicFramePr>
        <p:xfrm>
          <a:off x="3009900" y="5312493"/>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837" name="Group 453">
            <a:extLst>
              <a:ext uri="{FF2B5EF4-FFF2-40B4-BE49-F238E27FC236}">
                <a16:creationId xmlns:a16="http://schemas.microsoft.com/office/drawing/2014/main" id="{08233C64-3864-4663-9A77-A79240EA8E02}"/>
              </a:ext>
            </a:extLst>
          </p:cNvPr>
          <p:cNvGraphicFramePr>
            <a:graphicFrameLocks noGrp="1"/>
          </p:cNvGraphicFramePr>
          <p:nvPr>
            <p:extLst>
              <p:ext uri="{D42A27DB-BD31-4B8C-83A1-F6EECF244321}">
                <p14:modId xmlns:p14="http://schemas.microsoft.com/office/powerpoint/2010/main" val="4027981348"/>
              </p:ext>
            </p:extLst>
          </p:nvPr>
        </p:nvGraphicFramePr>
        <p:xfrm>
          <a:off x="2455863" y="4534618"/>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850" name="Group 466">
            <a:extLst>
              <a:ext uri="{FF2B5EF4-FFF2-40B4-BE49-F238E27FC236}">
                <a16:creationId xmlns:a16="http://schemas.microsoft.com/office/drawing/2014/main" id="{F7401800-467A-423E-B1AA-6245663C402E}"/>
              </a:ext>
            </a:extLst>
          </p:cNvPr>
          <p:cNvGraphicFramePr>
            <a:graphicFrameLocks noGrp="1"/>
          </p:cNvGraphicFramePr>
          <p:nvPr>
            <p:extLst>
              <p:ext uri="{D42A27DB-BD31-4B8C-83A1-F6EECF244321}">
                <p14:modId xmlns:p14="http://schemas.microsoft.com/office/powerpoint/2010/main" val="186022817"/>
              </p:ext>
            </p:extLst>
          </p:nvPr>
        </p:nvGraphicFramePr>
        <p:xfrm>
          <a:off x="5195888" y="4552081"/>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0122" name="Line 479">
            <a:extLst>
              <a:ext uri="{FF2B5EF4-FFF2-40B4-BE49-F238E27FC236}">
                <a16:creationId xmlns:a16="http://schemas.microsoft.com/office/drawing/2014/main" id="{0AC98C43-9031-47D1-8B99-578A02BA72A6}"/>
              </a:ext>
            </a:extLst>
          </p:cNvPr>
          <p:cNvSpPr>
            <a:spLocks noChangeShapeType="1"/>
          </p:cNvSpPr>
          <p:nvPr/>
        </p:nvSpPr>
        <p:spPr bwMode="auto">
          <a:xfrm>
            <a:off x="900113" y="4769568"/>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123" name="Line 480">
            <a:extLst>
              <a:ext uri="{FF2B5EF4-FFF2-40B4-BE49-F238E27FC236}">
                <a16:creationId xmlns:a16="http://schemas.microsoft.com/office/drawing/2014/main" id="{5BFF5789-B4B2-4611-9E70-B774F5147BD7}"/>
              </a:ext>
            </a:extLst>
          </p:cNvPr>
          <p:cNvSpPr>
            <a:spLocks noChangeShapeType="1"/>
          </p:cNvSpPr>
          <p:nvPr/>
        </p:nvSpPr>
        <p:spPr bwMode="auto">
          <a:xfrm>
            <a:off x="1908175" y="476004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124" name="Line 482">
            <a:extLst>
              <a:ext uri="{FF2B5EF4-FFF2-40B4-BE49-F238E27FC236}">
                <a16:creationId xmlns:a16="http://schemas.microsoft.com/office/drawing/2014/main" id="{9F062DD7-676B-425D-A14B-5AA7B2C6DC42}"/>
              </a:ext>
            </a:extLst>
          </p:cNvPr>
          <p:cNvSpPr>
            <a:spLocks noChangeShapeType="1"/>
          </p:cNvSpPr>
          <p:nvPr/>
        </p:nvSpPr>
        <p:spPr bwMode="auto">
          <a:xfrm>
            <a:off x="4640263" y="4794968"/>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125" name="Line 483">
            <a:extLst>
              <a:ext uri="{FF2B5EF4-FFF2-40B4-BE49-F238E27FC236}">
                <a16:creationId xmlns:a16="http://schemas.microsoft.com/office/drawing/2014/main" id="{BFFF23F0-FC61-4B10-91F4-B54FF41AE278}"/>
              </a:ext>
            </a:extLst>
          </p:cNvPr>
          <p:cNvSpPr>
            <a:spLocks noChangeShapeType="1"/>
          </p:cNvSpPr>
          <p:nvPr/>
        </p:nvSpPr>
        <p:spPr bwMode="auto">
          <a:xfrm>
            <a:off x="3322638" y="4775918"/>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126" name="Text Box 484">
            <a:extLst>
              <a:ext uri="{FF2B5EF4-FFF2-40B4-BE49-F238E27FC236}">
                <a16:creationId xmlns:a16="http://schemas.microsoft.com/office/drawing/2014/main" id="{A8E9EE2F-C800-4CD1-888A-3CF14E1A5591}"/>
              </a:ext>
            </a:extLst>
          </p:cNvPr>
          <p:cNvSpPr txBox="1">
            <a:spLocks noChangeArrowheads="1"/>
          </p:cNvSpPr>
          <p:nvPr/>
        </p:nvSpPr>
        <p:spPr bwMode="auto">
          <a:xfrm>
            <a:off x="684213" y="4471118"/>
            <a:ext cx="5286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p>
        </p:txBody>
      </p:sp>
      <p:sp>
        <p:nvSpPr>
          <p:cNvPr id="120127" name="Line 485">
            <a:extLst>
              <a:ext uri="{FF2B5EF4-FFF2-40B4-BE49-F238E27FC236}">
                <a16:creationId xmlns:a16="http://schemas.microsoft.com/office/drawing/2014/main" id="{0601A86E-25DD-4B2C-B5CE-2B52DD4DD36A}"/>
              </a:ext>
            </a:extLst>
          </p:cNvPr>
          <p:cNvSpPr>
            <a:spLocks noChangeShapeType="1"/>
          </p:cNvSpPr>
          <p:nvPr/>
        </p:nvSpPr>
        <p:spPr bwMode="auto">
          <a:xfrm flipH="1">
            <a:off x="4162425" y="5633168"/>
            <a:ext cx="360363"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128" name="Line 486">
            <a:extLst>
              <a:ext uri="{FF2B5EF4-FFF2-40B4-BE49-F238E27FC236}">
                <a16:creationId xmlns:a16="http://schemas.microsoft.com/office/drawing/2014/main" id="{FFF403CC-269C-42EE-9584-C644A83BC232}"/>
              </a:ext>
            </a:extLst>
          </p:cNvPr>
          <p:cNvSpPr>
            <a:spLocks noChangeShapeType="1"/>
          </p:cNvSpPr>
          <p:nvPr/>
        </p:nvSpPr>
        <p:spPr bwMode="auto">
          <a:xfrm>
            <a:off x="4810125" y="5658568"/>
            <a:ext cx="43180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4871" name="Group 487">
            <a:extLst>
              <a:ext uri="{FF2B5EF4-FFF2-40B4-BE49-F238E27FC236}">
                <a16:creationId xmlns:a16="http://schemas.microsoft.com/office/drawing/2014/main" id="{F41F9F73-84D3-4111-B99E-9AED06F0AAA4}"/>
              </a:ext>
            </a:extLst>
          </p:cNvPr>
          <p:cNvGraphicFramePr>
            <a:graphicFrameLocks noGrp="1"/>
          </p:cNvGraphicFramePr>
          <p:nvPr>
            <p:extLst>
              <p:ext uri="{D42A27DB-BD31-4B8C-83A1-F6EECF244321}">
                <p14:modId xmlns:p14="http://schemas.microsoft.com/office/powerpoint/2010/main" val="2077648"/>
              </p:ext>
            </p:extLst>
          </p:nvPr>
        </p:nvGraphicFramePr>
        <p:xfrm>
          <a:off x="3859213" y="4534618"/>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0142" name="Line 500">
            <a:extLst>
              <a:ext uri="{FF2B5EF4-FFF2-40B4-BE49-F238E27FC236}">
                <a16:creationId xmlns:a16="http://schemas.microsoft.com/office/drawing/2014/main" id="{135A2C4E-B156-4D4C-ABA4-35FE442A86FA}"/>
              </a:ext>
            </a:extLst>
          </p:cNvPr>
          <p:cNvSpPr>
            <a:spLocks noChangeShapeType="1"/>
          </p:cNvSpPr>
          <p:nvPr/>
        </p:nvSpPr>
        <p:spPr bwMode="auto">
          <a:xfrm flipH="1">
            <a:off x="3514725" y="4866406"/>
            <a:ext cx="503238"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143" name="Line 501">
            <a:extLst>
              <a:ext uri="{FF2B5EF4-FFF2-40B4-BE49-F238E27FC236}">
                <a16:creationId xmlns:a16="http://schemas.microsoft.com/office/drawing/2014/main" id="{46FF2938-AB75-4547-AE0C-D7514EFCF7B5}"/>
              </a:ext>
            </a:extLst>
          </p:cNvPr>
          <p:cNvSpPr>
            <a:spLocks noChangeShapeType="1"/>
          </p:cNvSpPr>
          <p:nvPr/>
        </p:nvSpPr>
        <p:spPr bwMode="auto">
          <a:xfrm>
            <a:off x="4378325" y="4866406"/>
            <a:ext cx="43180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144" name="Oval 502">
            <a:extLst>
              <a:ext uri="{FF2B5EF4-FFF2-40B4-BE49-F238E27FC236}">
                <a16:creationId xmlns:a16="http://schemas.microsoft.com/office/drawing/2014/main" id="{E2E8D1DB-781E-436C-A139-C199D2998B1D}"/>
              </a:ext>
            </a:extLst>
          </p:cNvPr>
          <p:cNvSpPr>
            <a:spLocks noChangeArrowheads="1"/>
          </p:cNvSpPr>
          <p:nvPr/>
        </p:nvSpPr>
        <p:spPr bwMode="auto">
          <a:xfrm>
            <a:off x="468313" y="2639143"/>
            <a:ext cx="287337" cy="2682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p>
        </p:txBody>
      </p:sp>
      <p:sp>
        <p:nvSpPr>
          <p:cNvPr id="120145" name="Oval 503">
            <a:extLst>
              <a:ext uri="{FF2B5EF4-FFF2-40B4-BE49-F238E27FC236}">
                <a16:creationId xmlns:a16="http://schemas.microsoft.com/office/drawing/2014/main" id="{9D422FF8-B195-4F94-B289-6D5C26E3F551}"/>
              </a:ext>
            </a:extLst>
          </p:cNvPr>
          <p:cNvSpPr>
            <a:spLocks noChangeArrowheads="1"/>
          </p:cNvSpPr>
          <p:nvPr/>
        </p:nvSpPr>
        <p:spPr bwMode="auto">
          <a:xfrm>
            <a:off x="468313" y="3288431"/>
            <a:ext cx="287337" cy="268287"/>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p>
        </p:txBody>
      </p:sp>
      <p:sp>
        <p:nvSpPr>
          <p:cNvPr id="120146" name="Oval 504">
            <a:extLst>
              <a:ext uri="{FF2B5EF4-FFF2-40B4-BE49-F238E27FC236}">
                <a16:creationId xmlns:a16="http://schemas.microsoft.com/office/drawing/2014/main" id="{21C44C74-5527-4755-A9E2-BEAA0437CA56}"/>
              </a:ext>
            </a:extLst>
          </p:cNvPr>
          <p:cNvSpPr>
            <a:spLocks noChangeArrowheads="1"/>
          </p:cNvSpPr>
          <p:nvPr/>
        </p:nvSpPr>
        <p:spPr bwMode="auto">
          <a:xfrm>
            <a:off x="468313" y="4585418"/>
            <a:ext cx="287337" cy="2682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2</a:t>
            </a:r>
          </a:p>
        </p:txBody>
      </p:sp>
      <p:sp>
        <p:nvSpPr>
          <p:cNvPr id="120147" name="Text Box 505">
            <a:extLst>
              <a:ext uri="{FF2B5EF4-FFF2-40B4-BE49-F238E27FC236}">
                <a16:creationId xmlns:a16="http://schemas.microsoft.com/office/drawing/2014/main" id="{A17AEA63-16CF-41C8-8294-CBD59B32F5C1}"/>
              </a:ext>
            </a:extLst>
          </p:cNvPr>
          <p:cNvSpPr txBox="1">
            <a:spLocks noChangeArrowheads="1"/>
          </p:cNvSpPr>
          <p:nvPr/>
        </p:nvSpPr>
        <p:spPr bwMode="auto">
          <a:xfrm>
            <a:off x="6786594" y="5658668"/>
            <a:ext cx="1638300" cy="831850"/>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b="1" dirty="0"/>
              <a:t>哈夫曼树</a:t>
            </a:r>
          </a:p>
          <a:p>
            <a:pPr algn="ctr"/>
            <a:r>
              <a:rPr lang="zh-CN" altLang="en-US" b="1" dirty="0"/>
              <a:t>创建方法</a:t>
            </a:r>
            <a:r>
              <a:rPr lang="en-US" altLang="zh-CN" b="1" dirty="0"/>
              <a:t> 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2" name="Group 4">
            <a:extLst>
              <a:ext uri="{FF2B5EF4-FFF2-40B4-BE49-F238E27FC236}">
                <a16:creationId xmlns:a16="http://schemas.microsoft.com/office/drawing/2014/main" id="{1E02FBB3-26A4-4F7F-BB55-FFB890D64AFB}"/>
              </a:ext>
            </a:extLst>
          </p:cNvPr>
          <p:cNvGraphicFramePr>
            <a:graphicFrameLocks noGrp="1"/>
          </p:cNvGraphicFramePr>
          <p:nvPr>
            <p:extLst>
              <p:ext uri="{D42A27DB-BD31-4B8C-83A1-F6EECF244321}">
                <p14:modId xmlns:p14="http://schemas.microsoft.com/office/powerpoint/2010/main" val="1749208191"/>
              </p:ext>
            </p:extLst>
          </p:nvPr>
        </p:nvGraphicFramePr>
        <p:xfrm>
          <a:off x="4205163" y="1534071"/>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425" name="Group 17">
            <a:extLst>
              <a:ext uri="{FF2B5EF4-FFF2-40B4-BE49-F238E27FC236}">
                <a16:creationId xmlns:a16="http://schemas.microsoft.com/office/drawing/2014/main" id="{4BF7B79A-2539-4C4A-8A75-71772E46B854}"/>
              </a:ext>
            </a:extLst>
          </p:cNvPr>
          <p:cNvGraphicFramePr>
            <a:graphicFrameLocks noGrp="1"/>
          </p:cNvGraphicFramePr>
          <p:nvPr>
            <p:extLst>
              <p:ext uri="{D42A27DB-BD31-4B8C-83A1-F6EECF244321}">
                <p14:modId xmlns:p14="http://schemas.microsoft.com/office/powerpoint/2010/main" val="580347651"/>
              </p:ext>
            </p:extLst>
          </p:nvPr>
        </p:nvGraphicFramePr>
        <p:xfrm>
          <a:off x="1139701" y="764134"/>
          <a:ext cx="792162" cy="492126"/>
        </p:xfrm>
        <a:graphic>
          <a:graphicData uri="http://schemas.openxmlformats.org/drawingml/2006/table">
            <a:tbl>
              <a:tblPr/>
              <a:tblGrid>
                <a:gridCol w="24447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438" name="Group 30">
            <a:extLst>
              <a:ext uri="{FF2B5EF4-FFF2-40B4-BE49-F238E27FC236}">
                <a16:creationId xmlns:a16="http://schemas.microsoft.com/office/drawing/2014/main" id="{A8FF5786-C41D-4AE3-A1EF-5353EA03DDF7}"/>
              </a:ext>
            </a:extLst>
          </p:cNvPr>
          <p:cNvGraphicFramePr>
            <a:graphicFrameLocks noGrp="1"/>
          </p:cNvGraphicFramePr>
          <p:nvPr>
            <p:extLst>
              <p:ext uri="{D42A27DB-BD31-4B8C-83A1-F6EECF244321}">
                <p14:modId xmlns:p14="http://schemas.microsoft.com/office/powerpoint/2010/main" val="873318291"/>
              </p:ext>
            </p:extLst>
          </p:nvPr>
        </p:nvGraphicFramePr>
        <p:xfrm>
          <a:off x="3628901" y="2254796"/>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451" name="Group 43">
            <a:extLst>
              <a:ext uri="{FF2B5EF4-FFF2-40B4-BE49-F238E27FC236}">
                <a16:creationId xmlns:a16="http://schemas.microsoft.com/office/drawing/2014/main" id="{574472B5-2AF9-4D10-B7E0-9708EA3B83ED}"/>
              </a:ext>
            </a:extLst>
          </p:cNvPr>
          <p:cNvGraphicFramePr>
            <a:graphicFrameLocks noGrp="1"/>
          </p:cNvGraphicFramePr>
          <p:nvPr>
            <p:extLst>
              <p:ext uri="{D42A27DB-BD31-4B8C-83A1-F6EECF244321}">
                <p14:modId xmlns:p14="http://schemas.microsoft.com/office/powerpoint/2010/main" val="4193724919"/>
              </p:ext>
            </p:extLst>
          </p:nvPr>
        </p:nvGraphicFramePr>
        <p:xfrm>
          <a:off x="4689351" y="2240509"/>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464" name="Group 56">
            <a:extLst>
              <a:ext uri="{FF2B5EF4-FFF2-40B4-BE49-F238E27FC236}">
                <a16:creationId xmlns:a16="http://schemas.microsoft.com/office/drawing/2014/main" id="{4A789A38-51AD-4F12-8CDC-DE118BC891D0}"/>
              </a:ext>
            </a:extLst>
          </p:cNvPr>
          <p:cNvGraphicFramePr>
            <a:graphicFrameLocks noGrp="1"/>
          </p:cNvGraphicFramePr>
          <p:nvPr>
            <p:extLst>
              <p:ext uri="{D42A27DB-BD31-4B8C-83A1-F6EECF244321}">
                <p14:modId xmlns:p14="http://schemas.microsoft.com/office/powerpoint/2010/main" val="1687919896"/>
              </p:ext>
            </p:extLst>
          </p:nvPr>
        </p:nvGraphicFramePr>
        <p:xfrm>
          <a:off x="2889126" y="1534071"/>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477" name="Group 69">
            <a:extLst>
              <a:ext uri="{FF2B5EF4-FFF2-40B4-BE49-F238E27FC236}">
                <a16:creationId xmlns:a16="http://schemas.microsoft.com/office/drawing/2014/main" id="{ED26FE6B-DD2B-4045-8C3B-CA3EC8082934}"/>
              </a:ext>
            </a:extLst>
          </p:cNvPr>
          <p:cNvGraphicFramePr>
            <a:graphicFrameLocks noGrp="1"/>
          </p:cNvGraphicFramePr>
          <p:nvPr>
            <p:extLst>
              <p:ext uri="{D42A27DB-BD31-4B8C-83A1-F6EECF244321}">
                <p14:modId xmlns:p14="http://schemas.microsoft.com/office/powerpoint/2010/main" val="3622270803"/>
              </p:ext>
            </p:extLst>
          </p:nvPr>
        </p:nvGraphicFramePr>
        <p:xfrm>
          <a:off x="2335088" y="75619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490" name="Group 82">
            <a:extLst>
              <a:ext uri="{FF2B5EF4-FFF2-40B4-BE49-F238E27FC236}">
                <a16:creationId xmlns:a16="http://schemas.microsoft.com/office/drawing/2014/main" id="{04D6E776-74E9-4C00-A2A7-FAC4AA24CEE4}"/>
              </a:ext>
            </a:extLst>
          </p:cNvPr>
          <p:cNvGraphicFramePr>
            <a:graphicFrameLocks noGrp="1"/>
          </p:cNvGraphicFramePr>
          <p:nvPr>
            <p:extLst>
              <p:ext uri="{D42A27DB-BD31-4B8C-83A1-F6EECF244321}">
                <p14:modId xmlns:p14="http://schemas.microsoft.com/office/powerpoint/2010/main" val="1592149737"/>
              </p:ext>
            </p:extLst>
          </p:nvPr>
        </p:nvGraphicFramePr>
        <p:xfrm>
          <a:off x="5087813" y="783184"/>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0925" name="Line 95">
            <a:extLst>
              <a:ext uri="{FF2B5EF4-FFF2-40B4-BE49-F238E27FC236}">
                <a16:creationId xmlns:a16="http://schemas.microsoft.com/office/drawing/2014/main" id="{917291BD-4F9E-46B0-9242-F982687537DB}"/>
              </a:ext>
            </a:extLst>
          </p:cNvPr>
          <p:cNvSpPr>
            <a:spLocks noChangeShapeType="1"/>
          </p:cNvSpPr>
          <p:nvPr/>
        </p:nvSpPr>
        <p:spPr bwMode="auto">
          <a:xfrm>
            <a:off x="779338" y="991146"/>
            <a:ext cx="360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926" name="Line 96">
            <a:extLst>
              <a:ext uri="{FF2B5EF4-FFF2-40B4-BE49-F238E27FC236}">
                <a16:creationId xmlns:a16="http://schemas.microsoft.com/office/drawing/2014/main" id="{754B8CB3-2D9B-4330-8D60-EE0B27EBFF92}"/>
              </a:ext>
            </a:extLst>
          </p:cNvPr>
          <p:cNvSpPr>
            <a:spLocks noChangeShapeType="1"/>
          </p:cNvSpPr>
          <p:nvPr/>
        </p:nvSpPr>
        <p:spPr bwMode="auto">
          <a:xfrm>
            <a:off x="1787401" y="981621"/>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927" name="Line 97">
            <a:extLst>
              <a:ext uri="{FF2B5EF4-FFF2-40B4-BE49-F238E27FC236}">
                <a16:creationId xmlns:a16="http://schemas.microsoft.com/office/drawing/2014/main" id="{1622ED94-57D1-4FDF-802D-2A966C119908}"/>
              </a:ext>
            </a:extLst>
          </p:cNvPr>
          <p:cNvSpPr>
            <a:spLocks noChangeShapeType="1"/>
          </p:cNvSpPr>
          <p:nvPr/>
        </p:nvSpPr>
        <p:spPr bwMode="auto">
          <a:xfrm>
            <a:off x="4519488" y="1016546"/>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928" name="Line 98">
            <a:extLst>
              <a:ext uri="{FF2B5EF4-FFF2-40B4-BE49-F238E27FC236}">
                <a16:creationId xmlns:a16="http://schemas.microsoft.com/office/drawing/2014/main" id="{2C81CAC1-B12E-424A-A8AE-B18D976DC1FD}"/>
              </a:ext>
            </a:extLst>
          </p:cNvPr>
          <p:cNvSpPr>
            <a:spLocks noChangeShapeType="1"/>
          </p:cNvSpPr>
          <p:nvPr/>
        </p:nvSpPr>
        <p:spPr bwMode="auto">
          <a:xfrm>
            <a:off x="3201863" y="997496"/>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929" name="Text Box 99">
            <a:extLst>
              <a:ext uri="{FF2B5EF4-FFF2-40B4-BE49-F238E27FC236}">
                <a16:creationId xmlns:a16="http://schemas.microsoft.com/office/drawing/2014/main" id="{D1B51733-CBB7-4035-9372-3F9BE6135027}"/>
              </a:ext>
            </a:extLst>
          </p:cNvPr>
          <p:cNvSpPr txBox="1">
            <a:spLocks noChangeArrowheads="1"/>
          </p:cNvSpPr>
          <p:nvPr/>
        </p:nvSpPr>
        <p:spPr bwMode="auto">
          <a:xfrm>
            <a:off x="563438" y="692696"/>
            <a:ext cx="5286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p>
        </p:txBody>
      </p:sp>
      <p:sp>
        <p:nvSpPr>
          <p:cNvPr id="120930" name="Line 100">
            <a:extLst>
              <a:ext uri="{FF2B5EF4-FFF2-40B4-BE49-F238E27FC236}">
                <a16:creationId xmlns:a16="http://schemas.microsoft.com/office/drawing/2014/main" id="{53160506-8433-4594-8C92-41FD74731BAF}"/>
              </a:ext>
            </a:extLst>
          </p:cNvPr>
          <p:cNvSpPr>
            <a:spLocks noChangeShapeType="1"/>
          </p:cNvSpPr>
          <p:nvPr/>
        </p:nvSpPr>
        <p:spPr bwMode="auto">
          <a:xfrm flipH="1">
            <a:off x="4041651" y="1854746"/>
            <a:ext cx="360362"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931" name="Line 101">
            <a:extLst>
              <a:ext uri="{FF2B5EF4-FFF2-40B4-BE49-F238E27FC236}">
                <a16:creationId xmlns:a16="http://schemas.microsoft.com/office/drawing/2014/main" id="{F45CA61B-B4DE-4A01-A12A-9C089D4EBD06}"/>
              </a:ext>
            </a:extLst>
          </p:cNvPr>
          <p:cNvSpPr>
            <a:spLocks noChangeShapeType="1"/>
          </p:cNvSpPr>
          <p:nvPr/>
        </p:nvSpPr>
        <p:spPr bwMode="auto">
          <a:xfrm>
            <a:off x="4689351" y="1880146"/>
            <a:ext cx="43180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5510" name="Group 102">
            <a:extLst>
              <a:ext uri="{FF2B5EF4-FFF2-40B4-BE49-F238E27FC236}">
                <a16:creationId xmlns:a16="http://schemas.microsoft.com/office/drawing/2014/main" id="{22F8BD10-8637-4AF9-B63C-9988811CF2EE}"/>
              </a:ext>
            </a:extLst>
          </p:cNvPr>
          <p:cNvGraphicFramePr>
            <a:graphicFrameLocks noGrp="1"/>
          </p:cNvGraphicFramePr>
          <p:nvPr>
            <p:extLst>
              <p:ext uri="{D42A27DB-BD31-4B8C-83A1-F6EECF244321}">
                <p14:modId xmlns:p14="http://schemas.microsoft.com/office/powerpoint/2010/main" val="1685873160"/>
              </p:ext>
            </p:extLst>
          </p:nvPr>
        </p:nvGraphicFramePr>
        <p:xfrm>
          <a:off x="3738438" y="75619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0945" name="Line 115">
            <a:extLst>
              <a:ext uri="{FF2B5EF4-FFF2-40B4-BE49-F238E27FC236}">
                <a16:creationId xmlns:a16="http://schemas.microsoft.com/office/drawing/2014/main" id="{0F05B3FD-33C2-4BAE-9DCD-09394C571C20}"/>
              </a:ext>
            </a:extLst>
          </p:cNvPr>
          <p:cNvSpPr>
            <a:spLocks noChangeShapeType="1"/>
          </p:cNvSpPr>
          <p:nvPr/>
        </p:nvSpPr>
        <p:spPr bwMode="auto">
          <a:xfrm flipH="1">
            <a:off x="3393951" y="1087984"/>
            <a:ext cx="503237"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946" name="Line 116">
            <a:extLst>
              <a:ext uri="{FF2B5EF4-FFF2-40B4-BE49-F238E27FC236}">
                <a16:creationId xmlns:a16="http://schemas.microsoft.com/office/drawing/2014/main" id="{3DAD4BB9-CE84-4170-8BE7-17C7C776B744}"/>
              </a:ext>
            </a:extLst>
          </p:cNvPr>
          <p:cNvSpPr>
            <a:spLocks noChangeShapeType="1"/>
          </p:cNvSpPr>
          <p:nvPr/>
        </p:nvSpPr>
        <p:spPr bwMode="auto">
          <a:xfrm>
            <a:off x="4257551" y="1087984"/>
            <a:ext cx="43180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145525" name="Group 117">
            <a:extLst>
              <a:ext uri="{FF2B5EF4-FFF2-40B4-BE49-F238E27FC236}">
                <a16:creationId xmlns:a16="http://schemas.microsoft.com/office/drawing/2014/main" id="{05298474-32B6-4FB9-A863-58FDE785E9D8}"/>
              </a:ext>
            </a:extLst>
          </p:cNvPr>
          <p:cNvGraphicFramePr>
            <a:graphicFrameLocks noGrp="1"/>
          </p:cNvGraphicFramePr>
          <p:nvPr>
            <p:extLst>
              <p:ext uri="{D42A27DB-BD31-4B8C-83A1-F6EECF244321}">
                <p14:modId xmlns:p14="http://schemas.microsoft.com/office/powerpoint/2010/main" val="3830147204"/>
              </p:ext>
            </p:extLst>
          </p:nvPr>
        </p:nvGraphicFramePr>
        <p:xfrm>
          <a:off x="4392488" y="5242471"/>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538" name="Group 130">
            <a:extLst>
              <a:ext uri="{FF2B5EF4-FFF2-40B4-BE49-F238E27FC236}">
                <a16:creationId xmlns:a16="http://schemas.microsoft.com/office/drawing/2014/main" id="{AB2E71E3-1DF8-48A2-8655-E801DCB36F9E}"/>
              </a:ext>
            </a:extLst>
          </p:cNvPr>
          <p:cNvGraphicFramePr>
            <a:graphicFrameLocks noGrp="1"/>
          </p:cNvGraphicFramePr>
          <p:nvPr>
            <p:extLst>
              <p:ext uri="{D42A27DB-BD31-4B8C-83A1-F6EECF244321}">
                <p14:modId xmlns:p14="http://schemas.microsoft.com/office/powerpoint/2010/main" val="2214501897"/>
              </p:ext>
            </p:extLst>
          </p:nvPr>
        </p:nvGraphicFramePr>
        <p:xfrm>
          <a:off x="782513" y="3778796"/>
          <a:ext cx="792163" cy="492126"/>
        </p:xfrm>
        <a:graphic>
          <a:graphicData uri="http://schemas.openxmlformats.org/drawingml/2006/table">
            <a:tbl>
              <a:tblPr/>
              <a:tblGrid>
                <a:gridCol w="24447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551" name="Group 143">
            <a:extLst>
              <a:ext uri="{FF2B5EF4-FFF2-40B4-BE49-F238E27FC236}">
                <a16:creationId xmlns:a16="http://schemas.microsoft.com/office/drawing/2014/main" id="{7E3B86BB-D701-47BF-B141-9947D936FC1F}"/>
              </a:ext>
            </a:extLst>
          </p:cNvPr>
          <p:cNvGraphicFramePr>
            <a:graphicFrameLocks noGrp="1"/>
          </p:cNvGraphicFramePr>
          <p:nvPr>
            <p:extLst>
              <p:ext uri="{D42A27DB-BD31-4B8C-83A1-F6EECF244321}">
                <p14:modId xmlns:p14="http://schemas.microsoft.com/office/powerpoint/2010/main" val="585236533"/>
              </p:ext>
            </p:extLst>
          </p:nvPr>
        </p:nvGraphicFramePr>
        <p:xfrm>
          <a:off x="3816226" y="5963196"/>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564" name="Group 156">
            <a:extLst>
              <a:ext uri="{FF2B5EF4-FFF2-40B4-BE49-F238E27FC236}">
                <a16:creationId xmlns:a16="http://schemas.microsoft.com/office/drawing/2014/main" id="{0BABF3A8-3039-4232-95F3-094724CF5A99}"/>
              </a:ext>
            </a:extLst>
          </p:cNvPr>
          <p:cNvGraphicFramePr>
            <a:graphicFrameLocks noGrp="1"/>
          </p:cNvGraphicFramePr>
          <p:nvPr>
            <p:extLst>
              <p:ext uri="{D42A27DB-BD31-4B8C-83A1-F6EECF244321}">
                <p14:modId xmlns:p14="http://schemas.microsoft.com/office/powerpoint/2010/main" val="3296024457"/>
              </p:ext>
            </p:extLst>
          </p:nvPr>
        </p:nvGraphicFramePr>
        <p:xfrm>
          <a:off x="4876676" y="5948909"/>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577" name="Group 169">
            <a:extLst>
              <a:ext uri="{FF2B5EF4-FFF2-40B4-BE49-F238E27FC236}">
                <a16:creationId xmlns:a16="http://schemas.microsoft.com/office/drawing/2014/main" id="{DA10C6FF-DB4A-43A4-A0A4-07CBFE7CCDE0}"/>
              </a:ext>
            </a:extLst>
          </p:cNvPr>
          <p:cNvGraphicFramePr>
            <a:graphicFrameLocks noGrp="1"/>
          </p:cNvGraphicFramePr>
          <p:nvPr>
            <p:extLst>
              <p:ext uri="{D42A27DB-BD31-4B8C-83A1-F6EECF244321}">
                <p14:modId xmlns:p14="http://schemas.microsoft.com/office/powerpoint/2010/main" val="449804305"/>
              </p:ext>
            </p:extLst>
          </p:nvPr>
        </p:nvGraphicFramePr>
        <p:xfrm>
          <a:off x="3303463" y="5242471"/>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590" name="Group 182">
            <a:extLst>
              <a:ext uri="{FF2B5EF4-FFF2-40B4-BE49-F238E27FC236}">
                <a16:creationId xmlns:a16="http://schemas.microsoft.com/office/drawing/2014/main" id="{C00D24F4-8C90-4FB6-A971-97F048447BA3}"/>
              </a:ext>
            </a:extLst>
          </p:cNvPr>
          <p:cNvGraphicFramePr>
            <a:graphicFrameLocks noGrp="1"/>
          </p:cNvGraphicFramePr>
          <p:nvPr>
            <p:extLst>
              <p:ext uri="{D42A27DB-BD31-4B8C-83A1-F6EECF244321}">
                <p14:modId xmlns:p14="http://schemas.microsoft.com/office/powerpoint/2010/main" val="2481984767"/>
              </p:ext>
            </p:extLst>
          </p:nvPr>
        </p:nvGraphicFramePr>
        <p:xfrm>
          <a:off x="2798638" y="4482059"/>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603" name="Group 195">
            <a:extLst>
              <a:ext uri="{FF2B5EF4-FFF2-40B4-BE49-F238E27FC236}">
                <a16:creationId xmlns:a16="http://schemas.microsoft.com/office/drawing/2014/main" id="{50779800-150C-49DC-952D-15A7CBEC4D2E}"/>
              </a:ext>
            </a:extLst>
          </p:cNvPr>
          <p:cNvGraphicFramePr>
            <a:graphicFrameLocks noGrp="1"/>
          </p:cNvGraphicFramePr>
          <p:nvPr>
            <p:extLst>
              <p:ext uri="{D42A27DB-BD31-4B8C-83A1-F6EECF244321}">
                <p14:modId xmlns:p14="http://schemas.microsoft.com/office/powerpoint/2010/main" val="2400798199"/>
              </p:ext>
            </p:extLst>
          </p:nvPr>
        </p:nvGraphicFramePr>
        <p:xfrm>
          <a:off x="1969963" y="3762921"/>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1038" name="Line 208">
            <a:extLst>
              <a:ext uri="{FF2B5EF4-FFF2-40B4-BE49-F238E27FC236}">
                <a16:creationId xmlns:a16="http://schemas.microsoft.com/office/drawing/2014/main" id="{82F62D2B-76EE-4403-BCB1-9476C4FECEF5}"/>
              </a:ext>
            </a:extLst>
          </p:cNvPr>
          <p:cNvSpPr>
            <a:spLocks noChangeShapeType="1"/>
          </p:cNvSpPr>
          <p:nvPr/>
        </p:nvSpPr>
        <p:spPr bwMode="auto">
          <a:xfrm>
            <a:off x="422151" y="4005809"/>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1039" name="Line 209">
            <a:extLst>
              <a:ext uri="{FF2B5EF4-FFF2-40B4-BE49-F238E27FC236}">
                <a16:creationId xmlns:a16="http://schemas.microsoft.com/office/drawing/2014/main" id="{C96A593B-D2A7-4B16-BE8F-751294F04D61}"/>
              </a:ext>
            </a:extLst>
          </p:cNvPr>
          <p:cNvSpPr>
            <a:spLocks noChangeShapeType="1"/>
          </p:cNvSpPr>
          <p:nvPr/>
        </p:nvSpPr>
        <p:spPr bwMode="auto">
          <a:xfrm>
            <a:off x="1430213" y="3996284"/>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040" name="Line 210">
            <a:extLst>
              <a:ext uri="{FF2B5EF4-FFF2-40B4-BE49-F238E27FC236}">
                <a16:creationId xmlns:a16="http://schemas.microsoft.com/office/drawing/2014/main" id="{7D954C26-9B7C-47C0-AA45-8009F97505C9}"/>
              </a:ext>
            </a:extLst>
          </p:cNvPr>
          <p:cNvSpPr>
            <a:spLocks noChangeShapeType="1"/>
          </p:cNvSpPr>
          <p:nvPr/>
        </p:nvSpPr>
        <p:spPr bwMode="auto">
          <a:xfrm>
            <a:off x="2784351" y="3997871"/>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041" name="Text Box 212">
            <a:extLst>
              <a:ext uri="{FF2B5EF4-FFF2-40B4-BE49-F238E27FC236}">
                <a16:creationId xmlns:a16="http://schemas.microsoft.com/office/drawing/2014/main" id="{834096D6-1E2F-4DFD-A706-C3D3B5D043BF}"/>
              </a:ext>
            </a:extLst>
          </p:cNvPr>
          <p:cNvSpPr txBox="1">
            <a:spLocks noChangeArrowheads="1"/>
          </p:cNvSpPr>
          <p:nvPr/>
        </p:nvSpPr>
        <p:spPr bwMode="auto">
          <a:xfrm>
            <a:off x="171326" y="3716884"/>
            <a:ext cx="5286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p>
        </p:txBody>
      </p:sp>
      <p:sp>
        <p:nvSpPr>
          <p:cNvPr id="121042" name="Line 213">
            <a:extLst>
              <a:ext uri="{FF2B5EF4-FFF2-40B4-BE49-F238E27FC236}">
                <a16:creationId xmlns:a16="http://schemas.microsoft.com/office/drawing/2014/main" id="{85CDD361-12AC-405C-B0D2-825FD1FA6A79}"/>
              </a:ext>
            </a:extLst>
          </p:cNvPr>
          <p:cNvSpPr>
            <a:spLocks noChangeShapeType="1"/>
          </p:cNvSpPr>
          <p:nvPr/>
        </p:nvSpPr>
        <p:spPr bwMode="auto">
          <a:xfrm flipH="1">
            <a:off x="4254376" y="5634584"/>
            <a:ext cx="360362"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1043" name="Line 214">
            <a:extLst>
              <a:ext uri="{FF2B5EF4-FFF2-40B4-BE49-F238E27FC236}">
                <a16:creationId xmlns:a16="http://schemas.microsoft.com/office/drawing/2014/main" id="{1F816095-8C7A-4DC0-A4E1-DBC3E18CAC21}"/>
              </a:ext>
            </a:extLst>
          </p:cNvPr>
          <p:cNvSpPr>
            <a:spLocks noChangeShapeType="1"/>
          </p:cNvSpPr>
          <p:nvPr/>
        </p:nvSpPr>
        <p:spPr bwMode="auto">
          <a:xfrm>
            <a:off x="4902076" y="5634584"/>
            <a:ext cx="43180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5623" name="Group 215">
            <a:extLst>
              <a:ext uri="{FF2B5EF4-FFF2-40B4-BE49-F238E27FC236}">
                <a16:creationId xmlns:a16="http://schemas.microsoft.com/office/drawing/2014/main" id="{0120E2F9-0D26-456E-ACF2-B0C7DACFDFF3}"/>
              </a:ext>
            </a:extLst>
          </p:cNvPr>
          <p:cNvGraphicFramePr>
            <a:graphicFrameLocks noGrp="1"/>
          </p:cNvGraphicFramePr>
          <p:nvPr>
            <p:extLst>
              <p:ext uri="{D42A27DB-BD31-4B8C-83A1-F6EECF244321}">
                <p14:modId xmlns:p14="http://schemas.microsoft.com/office/powerpoint/2010/main" val="3730415082"/>
              </p:ext>
            </p:extLst>
          </p:nvPr>
        </p:nvGraphicFramePr>
        <p:xfrm>
          <a:off x="3894013" y="4482059"/>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1057" name="Line 228">
            <a:extLst>
              <a:ext uri="{FF2B5EF4-FFF2-40B4-BE49-F238E27FC236}">
                <a16:creationId xmlns:a16="http://schemas.microsoft.com/office/drawing/2014/main" id="{5721B481-A510-4621-A652-2C3EECFBA869}"/>
              </a:ext>
            </a:extLst>
          </p:cNvPr>
          <p:cNvSpPr>
            <a:spLocks noChangeShapeType="1"/>
          </p:cNvSpPr>
          <p:nvPr/>
        </p:nvSpPr>
        <p:spPr bwMode="auto">
          <a:xfrm flipH="1">
            <a:off x="3749551" y="4842421"/>
            <a:ext cx="35877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058" name="Line 229">
            <a:extLst>
              <a:ext uri="{FF2B5EF4-FFF2-40B4-BE49-F238E27FC236}">
                <a16:creationId xmlns:a16="http://schemas.microsoft.com/office/drawing/2014/main" id="{8B312E16-E99A-45B9-BFA0-3E693FF48BDC}"/>
              </a:ext>
            </a:extLst>
          </p:cNvPr>
          <p:cNvSpPr>
            <a:spLocks noChangeShapeType="1"/>
          </p:cNvSpPr>
          <p:nvPr/>
        </p:nvSpPr>
        <p:spPr bwMode="auto">
          <a:xfrm>
            <a:off x="4397251" y="4842421"/>
            <a:ext cx="4318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145638" name="Group 230">
            <a:extLst>
              <a:ext uri="{FF2B5EF4-FFF2-40B4-BE49-F238E27FC236}">
                <a16:creationId xmlns:a16="http://schemas.microsoft.com/office/drawing/2014/main" id="{B8F833C2-AA52-4C31-AF9B-66A3156523BD}"/>
              </a:ext>
            </a:extLst>
          </p:cNvPr>
          <p:cNvGraphicFramePr>
            <a:graphicFrameLocks noGrp="1"/>
          </p:cNvGraphicFramePr>
          <p:nvPr>
            <p:extLst>
              <p:ext uri="{D42A27DB-BD31-4B8C-83A1-F6EECF244321}">
                <p14:modId xmlns:p14="http://schemas.microsoft.com/office/powerpoint/2010/main" val="2412030096"/>
              </p:ext>
            </p:extLst>
          </p:nvPr>
        </p:nvGraphicFramePr>
        <p:xfrm>
          <a:off x="3317751" y="3762921"/>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1072" name="Line 243">
            <a:extLst>
              <a:ext uri="{FF2B5EF4-FFF2-40B4-BE49-F238E27FC236}">
                <a16:creationId xmlns:a16="http://schemas.microsoft.com/office/drawing/2014/main" id="{D739C1D6-7F4A-49C5-8CE1-E88725160311}"/>
              </a:ext>
            </a:extLst>
          </p:cNvPr>
          <p:cNvSpPr>
            <a:spLocks noChangeShapeType="1"/>
          </p:cNvSpPr>
          <p:nvPr/>
        </p:nvSpPr>
        <p:spPr bwMode="auto">
          <a:xfrm flipH="1">
            <a:off x="3173288" y="4123284"/>
            <a:ext cx="360363"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073" name="Line 244">
            <a:extLst>
              <a:ext uri="{FF2B5EF4-FFF2-40B4-BE49-F238E27FC236}">
                <a16:creationId xmlns:a16="http://schemas.microsoft.com/office/drawing/2014/main" id="{6CC015EA-2D6F-4E89-9B9C-3E40FC91CE0D}"/>
              </a:ext>
            </a:extLst>
          </p:cNvPr>
          <p:cNvSpPr>
            <a:spLocks noChangeShapeType="1"/>
          </p:cNvSpPr>
          <p:nvPr/>
        </p:nvSpPr>
        <p:spPr bwMode="auto">
          <a:xfrm>
            <a:off x="3822576" y="4123284"/>
            <a:ext cx="358775"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5653" name="Group 245">
            <a:extLst>
              <a:ext uri="{FF2B5EF4-FFF2-40B4-BE49-F238E27FC236}">
                <a16:creationId xmlns:a16="http://schemas.microsoft.com/office/drawing/2014/main" id="{F9BE9B92-6B58-4941-9123-7FE221E503A1}"/>
              </a:ext>
            </a:extLst>
          </p:cNvPr>
          <p:cNvGraphicFramePr>
            <a:graphicFrameLocks noGrp="1"/>
          </p:cNvGraphicFramePr>
          <p:nvPr>
            <p:extLst>
              <p:ext uri="{D42A27DB-BD31-4B8C-83A1-F6EECF244321}">
                <p14:modId xmlns:p14="http://schemas.microsoft.com/office/powerpoint/2010/main" val="3071095280"/>
              </p:ext>
            </p:extLst>
          </p:nvPr>
        </p:nvGraphicFramePr>
        <p:xfrm>
          <a:off x="7529388" y="5332959"/>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666" name="Group 258">
            <a:extLst>
              <a:ext uri="{FF2B5EF4-FFF2-40B4-BE49-F238E27FC236}">
                <a16:creationId xmlns:a16="http://schemas.microsoft.com/office/drawing/2014/main" id="{2DA347B5-9C31-4381-9A92-36C988F19677}"/>
              </a:ext>
            </a:extLst>
          </p:cNvPr>
          <p:cNvGraphicFramePr>
            <a:graphicFrameLocks noGrp="1"/>
          </p:cNvGraphicFramePr>
          <p:nvPr>
            <p:extLst>
              <p:ext uri="{D42A27DB-BD31-4B8C-83A1-F6EECF244321}">
                <p14:modId xmlns:p14="http://schemas.microsoft.com/office/powerpoint/2010/main" val="2759155351"/>
              </p:ext>
            </p:extLst>
          </p:nvPr>
        </p:nvGraphicFramePr>
        <p:xfrm>
          <a:off x="4871913" y="3115221"/>
          <a:ext cx="792163" cy="492126"/>
        </p:xfrm>
        <a:graphic>
          <a:graphicData uri="http://schemas.openxmlformats.org/drawingml/2006/table">
            <a:tbl>
              <a:tblPr/>
              <a:tblGrid>
                <a:gridCol w="24447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679" name="Group 271">
            <a:extLst>
              <a:ext uri="{FF2B5EF4-FFF2-40B4-BE49-F238E27FC236}">
                <a16:creationId xmlns:a16="http://schemas.microsoft.com/office/drawing/2014/main" id="{FCDA402A-7F87-4FC2-8700-8C8D5DCF191F}"/>
              </a:ext>
            </a:extLst>
          </p:cNvPr>
          <p:cNvGraphicFramePr>
            <a:graphicFrameLocks noGrp="1"/>
          </p:cNvGraphicFramePr>
          <p:nvPr>
            <p:extLst>
              <p:ext uri="{D42A27DB-BD31-4B8C-83A1-F6EECF244321}">
                <p14:modId xmlns:p14="http://schemas.microsoft.com/office/powerpoint/2010/main" val="253030786"/>
              </p:ext>
            </p:extLst>
          </p:nvPr>
        </p:nvGraphicFramePr>
        <p:xfrm>
          <a:off x="6953126" y="6053684"/>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692" name="Group 284">
            <a:extLst>
              <a:ext uri="{FF2B5EF4-FFF2-40B4-BE49-F238E27FC236}">
                <a16:creationId xmlns:a16="http://schemas.microsoft.com/office/drawing/2014/main" id="{4170B612-74A1-481E-889A-99216CA4F203}"/>
              </a:ext>
            </a:extLst>
          </p:cNvPr>
          <p:cNvGraphicFramePr>
            <a:graphicFrameLocks noGrp="1"/>
          </p:cNvGraphicFramePr>
          <p:nvPr>
            <p:extLst>
              <p:ext uri="{D42A27DB-BD31-4B8C-83A1-F6EECF244321}">
                <p14:modId xmlns:p14="http://schemas.microsoft.com/office/powerpoint/2010/main" val="1892014695"/>
              </p:ext>
            </p:extLst>
          </p:nvPr>
        </p:nvGraphicFramePr>
        <p:xfrm>
          <a:off x="8013576" y="6039396"/>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705" name="Group 297">
            <a:extLst>
              <a:ext uri="{FF2B5EF4-FFF2-40B4-BE49-F238E27FC236}">
                <a16:creationId xmlns:a16="http://schemas.microsoft.com/office/drawing/2014/main" id="{FFD32C30-B250-45C2-AAA2-1FFB87E57E9A}"/>
              </a:ext>
            </a:extLst>
          </p:cNvPr>
          <p:cNvGraphicFramePr>
            <a:graphicFrameLocks noGrp="1"/>
          </p:cNvGraphicFramePr>
          <p:nvPr>
            <p:extLst>
              <p:ext uri="{D42A27DB-BD31-4B8C-83A1-F6EECF244321}">
                <p14:modId xmlns:p14="http://schemas.microsoft.com/office/powerpoint/2010/main" val="180159034"/>
              </p:ext>
            </p:extLst>
          </p:nvPr>
        </p:nvGraphicFramePr>
        <p:xfrm>
          <a:off x="6440363" y="5332959"/>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718" name="Group 310">
            <a:extLst>
              <a:ext uri="{FF2B5EF4-FFF2-40B4-BE49-F238E27FC236}">
                <a16:creationId xmlns:a16="http://schemas.microsoft.com/office/drawing/2014/main" id="{919C8057-F223-4B15-BCCB-7367293D8120}"/>
              </a:ext>
            </a:extLst>
          </p:cNvPr>
          <p:cNvGraphicFramePr>
            <a:graphicFrameLocks noGrp="1"/>
          </p:cNvGraphicFramePr>
          <p:nvPr>
            <p:extLst>
              <p:ext uri="{D42A27DB-BD31-4B8C-83A1-F6EECF244321}">
                <p14:modId xmlns:p14="http://schemas.microsoft.com/office/powerpoint/2010/main" val="3898755748"/>
              </p:ext>
            </p:extLst>
          </p:nvPr>
        </p:nvGraphicFramePr>
        <p:xfrm>
          <a:off x="5935538" y="457254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731" name="Group 323">
            <a:extLst>
              <a:ext uri="{FF2B5EF4-FFF2-40B4-BE49-F238E27FC236}">
                <a16:creationId xmlns:a16="http://schemas.microsoft.com/office/drawing/2014/main" id="{CE0EEA39-8AA3-4408-B1D9-00D1D1A1BB47}"/>
              </a:ext>
            </a:extLst>
          </p:cNvPr>
          <p:cNvGraphicFramePr>
            <a:graphicFrameLocks noGrp="1"/>
          </p:cNvGraphicFramePr>
          <p:nvPr>
            <p:extLst>
              <p:ext uri="{D42A27DB-BD31-4B8C-83A1-F6EECF244321}">
                <p14:modId xmlns:p14="http://schemas.microsoft.com/office/powerpoint/2010/main" val="443090133"/>
              </p:ext>
            </p:extLst>
          </p:nvPr>
        </p:nvGraphicFramePr>
        <p:xfrm>
          <a:off x="5379913" y="3853409"/>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1165" name="Line 336">
            <a:extLst>
              <a:ext uri="{FF2B5EF4-FFF2-40B4-BE49-F238E27FC236}">
                <a16:creationId xmlns:a16="http://schemas.microsoft.com/office/drawing/2014/main" id="{2022F59A-2997-43C5-B77F-5FAC6E29D888}"/>
              </a:ext>
            </a:extLst>
          </p:cNvPr>
          <p:cNvSpPr>
            <a:spLocks noChangeShapeType="1"/>
          </p:cNvSpPr>
          <p:nvPr/>
        </p:nvSpPr>
        <p:spPr bwMode="auto">
          <a:xfrm>
            <a:off x="4511551" y="3342234"/>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1166" name="Line 337">
            <a:extLst>
              <a:ext uri="{FF2B5EF4-FFF2-40B4-BE49-F238E27FC236}">
                <a16:creationId xmlns:a16="http://schemas.microsoft.com/office/drawing/2014/main" id="{E7C51A07-E74D-44F1-B093-B03D72DFB3DA}"/>
              </a:ext>
            </a:extLst>
          </p:cNvPr>
          <p:cNvSpPr>
            <a:spLocks noChangeShapeType="1"/>
          </p:cNvSpPr>
          <p:nvPr/>
        </p:nvSpPr>
        <p:spPr bwMode="auto">
          <a:xfrm>
            <a:off x="5519613" y="3366046"/>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167" name="Line 339">
            <a:extLst>
              <a:ext uri="{FF2B5EF4-FFF2-40B4-BE49-F238E27FC236}">
                <a16:creationId xmlns:a16="http://schemas.microsoft.com/office/drawing/2014/main" id="{467D265F-94EA-4DC1-A7BC-650C8327888C}"/>
              </a:ext>
            </a:extLst>
          </p:cNvPr>
          <p:cNvSpPr>
            <a:spLocks noChangeShapeType="1"/>
          </p:cNvSpPr>
          <p:nvPr/>
        </p:nvSpPr>
        <p:spPr bwMode="auto">
          <a:xfrm flipH="1">
            <a:off x="7391276" y="5725071"/>
            <a:ext cx="360362"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1168" name="Line 340">
            <a:extLst>
              <a:ext uri="{FF2B5EF4-FFF2-40B4-BE49-F238E27FC236}">
                <a16:creationId xmlns:a16="http://schemas.microsoft.com/office/drawing/2014/main" id="{07AE56A9-394D-4622-8140-F6B998F838BB}"/>
              </a:ext>
            </a:extLst>
          </p:cNvPr>
          <p:cNvSpPr>
            <a:spLocks noChangeShapeType="1"/>
          </p:cNvSpPr>
          <p:nvPr/>
        </p:nvSpPr>
        <p:spPr bwMode="auto">
          <a:xfrm>
            <a:off x="8038976" y="5725071"/>
            <a:ext cx="43180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5749" name="Group 341">
            <a:extLst>
              <a:ext uri="{FF2B5EF4-FFF2-40B4-BE49-F238E27FC236}">
                <a16:creationId xmlns:a16="http://schemas.microsoft.com/office/drawing/2014/main" id="{36F4762A-E4E7-4493-BA5D-18C46BDDC7F1}"/>
              </a:ext>
            </a:extLst>
          </p:cNvPr>
          <p:cNvGraphicFramePr>
            <a:graphicFrameLocks noGrp="1"/>
          </p:cNvGraphicFramePr>
          <p:nvPr>
            <p:extLst>
              <p:ext uri="{D42A27DB-BD31-4B8C-83A1-F6EECF244321}">
                <p14:modId xmlns:p14="http://schemas.microsoft.com/office/powerpoint/2010/main" val="1711296678"/>
              </p:ext>
            </p:extLst>
          </p:nvPr>
        </p:nvGraphicFramePr>
        <p:xfrm>
          <a:off x="7030913" y="457254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1182" name="Line 354">
            <a:extLst>
              <a:ext uri="{FF2B5EF4-FFF2-40B4-BE49-F238E27FC236}">
                <a16:creationId xmlns:a16="http://schemas.microsoft.com/office/drawing/2014/main" id="{8A41FA5C-25AD-4A63-A3B1-55406D9C475F}"/>
              </a:ext>
            </a:extLst>
          </p:cNvPr>
          <p:cNvSpPr>
            <a:spLocks noChangeShapeType="1"/>
          </p:cNvSpPr>
          <p:nvPr/>
        </p:nvSpPr>
        <p:spPr bwMode="auto">
          <a:xfrm flipH="1">
            <a:off x="6886451" y="4932909"/>
            <a:ext cx="35877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183" name="Line 355">
            <a:extLst>
              <a:ext uri="{FF2B5EF4-FFF2-40B4-BE49-F238E27FC236}">
                <a16:creationId xmlns:a16="http://schemas.microsoft.com/office/drawing/2014/main" id="{CB8B0767-AA25-4F53-AC27-5A5DB0158D63}"/>
              </a:ext>
            </a:extLst>
          </p:cNvPr>
          <p:cNvSpPr>
            <a:spLocks noChangeShapeType="1"/>
          </p:cNvSpPr>
          <p:nvPr/>
        </p:nvSpPr>
        <p:spPr bwMode="auto">
          <a:xfrm>
            <a:off x="7534151" y="4932909"/>
            <a:ext cx="4318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145764" name="Group 356">
            <a:extLst>
              <a:ext uri="{FF2B5EF4-FFF2-40B4-BE49-F238E27FC236}">
                <a16:creationId xmlns:a16="http://schemas.microsoft.com/office/drawing/2014/main" id="{1E6854F9-BCC7-4BD8-AC1C-10F80B80835B}"/>
              </a:ext>
            </a:extLst>
          </p:cNvPr>
          <p:cNvGraphicFramePr>
            <a:graphicFrameLocks noGrp="1"/>
          </p:cNvGraphicFramePr>
          <p:nvPr>
            <p:extLst>
              <p:ext uri="{D42A27DB-BD31-4B8C-83A1-F6EECF244321}">
                <p14:modId xmlns:p14="http://schemas.microsoft.com/office/powerpoint/2010/main" val="238929259"/>
              </p:ext>
            </p:extLst>
          </p:nvPr>
        </p:nvGraphicFramePr>
        <p:xfrm>
          <a:off x="6454651" y="3853409"/>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1197" name="Line 369">
            <a:extLst>
              <a:ext uri="{FF2B5EF4-FFF2-40B4-BE49-F238E27FC236}">
                <a16:creationId xmlns:a16="http://schemas.microsoft.com/office/drawing/2014/main" id="{143578BB-202E-4E64-AB08-DE45C1B01E05}"/>
              </a:ext>
            </a:extLst>
          </p:cNvPr>
          <p:cNvSpPr>
            <a:spLocks noChangeShapeType="1"/>
          </p:cNvSpPr>
          <p:nvPr/>
        </p:nvSpPr>
        <p:spPr bwMode="auto">
          <a:xfrm flipH="1">
            <a:off x="6310188" y="4213771"/>
            <a:ext cx="360363"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198" name="Line 370">
            <a:extLst>
              <a:ext uri="{FF2B5EF4-FFF2-40B4-BE49-F238E27FC236}">
                <a16:creationId xmlns:a16="http://schemas.microsoft.com/office/drawing/2014/main" id="{4308FEEB-2F42-4998-A819-F5D12111C9D0}"/>
              </a:ext>
            </a:extLst>
          </p:cNvPr>
          <p:cNvSpPr>
            <a:spLocks noChangeShapeType="1"/>
          </p:cNvSpPr>
          <p:nvPr/>
        </p:nvSpPr>
        <p:spPr bwMode="auto">
          <a:xfrm>
            <a:off x="6959476" y="4213771"/>
            <a:ext cx="358775"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5779" name="Group 371">
            <a:extLst>
              <a:ext uri="{FF2B5EF4-FFF2-40B4-BE49-F238E27FC236}">
                <a16:creationId xmlns:a16="http://schemas.microsoft.com/office/drawing/2014/main" id="{93B928C8-41B9-475F-B8BB-35BE16818A49}"/>
              </a:ext>
            </a:extLst>
          </p:cNvPr>
          <p:cNvGraphicFramePr>
            <a:graphicFrameLocks noGrp="1"/>
          </p:cNvGraphicFramePr>
          <p:nvPr>
            <p:extLst>
              <p:ext uri="{D42A27DB-BD31-4B8C-83A1-F6EECF244321}">
                <p14:modId xmlns:p14="http://schemas.microsoft.com/office/powerpoint/2010/main" val="578281315"/>
              </p:ext>
            </p:extLst>
          </p:nvPr>
        </p:nvGraphicFramePr>
        <p:xfrm>
          <a:off x="6029201" y="3121571"/>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1212" name="Line 384">
            <a:extLst>
              <a:ext uri="{FF2B5EF4-FFF2-40B4-BE49-F238E27FC236}">
                <a16:creationId xmlns:a16="http://schemas.microsoft.com/office/drawing/2014/main" id="{599389B1-EC85-47B6-ADFF-625165125946}"/>
              </a:ext>
            </a:extLst>
          </p:cNvPr>
          <p:cNvSpPr>
            <a:spLocks noChangeShapeType="1"/>
          </p:cNvSpPr>
          <p:nvPr/>
        </p:nvSpPr>
        <p:spPr bwMode="auto">
          <a:xfrm flipH="1">
            <a:off x="5899026" y="3500984"/>
            <a:ext cx="360362"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213" name="Line 385">
            <a:extLst>
              <a:ext uri="{FF2B5EF4-FFF2-40B4-BE49-F238E27FC236}">
                <a16:creationId xmlns:a16="http://schemas.microsoft.com/office/drawing/2014/main" id="{3F80BFD9-1344-479C-86AA-1E904794941C}"/>
              </a:ext>
            </a:extLst>
          </p:cNvPr>
          <p:cNvSpPr>
            <a:spLocks noChangeShapeType="1"/>
          </p:cNvSpPr>
          <p:nvPr/>
        </p:nvSpPr>
        <p:spPr bwMode="auto">
          <a:xfrm>
            <a:off x="6546726" y="3500984"/>
            <a:ext cx="217487"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1214" name="Text Box 386">
            <a:extLst>
              <a:ext uri="{FF2B5EF4-FFF2-40B4-BE49-F238E27FC236}">
                <a16:creationId xmlns:a16="http://schemas.microsoft.com/office/drawing/2014/main" id="{6DBA85EA-3154-414C-8DA1-60726FD345A6}"/>
              </a:ext>
            </a:extLst>
          </p:cNvPr>
          <p:cNvSpPr txBox="1">
            <a:spLocks noChangeArrowheads="1"/>
          </p:cNvSpPr>
          <p:nvPr/>
        </p:nvSpPr>
        <p:spPr bwMode="auto">
          <a:xfrm>
            <a:off x="4243263" y="3067596"/>
            <a:ext cx="5286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p>
        </p:txBody>
      </p:sp>
      <p:sp>
        <p:nvSpPr>
          <p:cNvPr id="121215" name="Oval 387">
            <a:extLst>
              <a:ext uri="{FF2B5EF4-FFF2-40B4-BE49-F238E27FC236}">
                <a16:creationId xmlns:a16="http://schemas.microsoft.com/office/drawing/2014/main" id="{EB0E79B0-D22B-4C90-A1BC-CC0C20B138B7}"/>
              </a:ext>
            </a:extLst>
          </p:cNvPr>
          <p:cNvSpPr>
            <a:spLocks noChangeArrowheads="1"/>
          </p:cNvSpPr>
          <p:nvPr/>
        </p:nvSpPr>
        <p:spPr bwMode="auto">
          <a:xfrm>
            <a:off x="426913" y="908596"/>
            <a:ext cx="288925" cy="2682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3</a:t>
            </a:r>
          </a:p>
        </p:txBody>
      </p:sp>
      <p:sp>
        <p:nvSpPr>
          <p:cNvPr id="121216" name="Oval 388">
            <a:extLst>
              <a:ext uri="{FF2B5EF4-FFF2-40B4-BE49-F238E27FC236}">
                <a16:creationId xmlns:a16="http://schemas.microsoft.com/office/drawing/2014/main" id="{6620B754-3D76-40A2-976D-FF71EC869950}"/>
              </a:ext>
            </a:extLst>
          </p:cNvPr>
          <p:cNvSpPr>
            <a:spLocks noChangeArrowheads="1"/>
          </p:cNvSpPr>
          <p:nvPr/>
        </p:nvSpPr>
        <p:spPr bwMode="auto">
          <a:xfrm>
            <a:off x="66551" y="3932784"/>
            <a:ext cx="288925" cy="268287"/>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4</a:t>
            </a:r>
          </a:p>
        </p:txBody>
      </p:sp>
      <p:sp>
        <p:nvSpPr>
          <p:cNvPr id="121217" name="Oval 389">
            <a:extLst>
              <a:ext uri="{FF2B5EF4-FFF2-40B4-BE49-F238E27FC236}">
                <a16:creationId xmlns:a16="http://schemas.microsoft.com/office/drawing/2014/main" id="{DDB5C92D-F45C-43BF-988C-D7E5FBA3C0B8}"/>
              </a:ext>
            </a:extLst>
          </p:cNvPr>
          <p:cNvSpPr>
            <a:spLocks noChangeArrowheads="1"/>
          </p:cNvSpPr>
          <p:nvPr/>
        </p:nvSpPr>
        <p:spPr bwMode="auto">
          <a:xfrm>
            <a:off x="4098801" y="3285084"/>
            <a:ext cx="288925" cy="268287"/>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5</a:t>
            </a:r>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5350</TotalTime>
  <Words>3936</Words>
  <Application>Microsoft Office PowerPoint</Application>
  <PresentationFormat>全屏显示(4:3)</PresentationFormat>
  <Paragraphs>1098</Paragraphs>
  <Slides>30</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仿宋</vt:lpstr>
      <vt:lpstr>华文楷体</vt:lpstr>
      <vt:lpstr>宋体</vt:lpstr>
      <vt:lpstr>Arial</vt:lpstr>
      <vt:lpstr>Times New Roman</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黄虎杰</dc:creator>
  <cp:lastModifiedBy>hjhuang</cp:lastModifiedBy>
  <cp:revision>723</cp:revision>
  <cp:lastPrinted>2018-01-07T01:01:01Z</cp:lastPrinted>
  <dcterms:created xsi:type="dcterms:W3CDTF">2001-07-24T13:58:44Z</dcterms:created>
  <dcterms:modified xsi:type="dcterms:W3CDTF">2020-04-15T12:57:28Z</dcterms:modified>
</cp:coreProperties>
</file>