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86" r:id="rId4"/>
    <p:sldId id="287" r:id="rId5"/>
    <p:sldId id="288" r:id="rId6"/>
    <p:sldId id="289" r:id="rId7"/>
    <p:sldId id="290" r:id="rId8"/>
    <p:sldId id="291" r:id="rId9"/>
    <p:sldId id="292" r:id="rId10"/>
    <p:sldId id="293" r:id="rId11"/>
    <p:sldId id="285"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2" autoAdjust="0"/>
    <p:restoredTop sz="96318" autoAdjust="0"/>
  </p:normalViewPr>
  <p:slideViewPr>
    <p:cSldViewPr>
      <p:cViewPr varScale="1">
        <p:scale>
          <a:sx n="145" d="100"/>
          <a:sy n="145" d="100"/>
        </p:scale>
        <p:origin x="16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1DE92-2EC4-4102-B893-7272A5F9DF85}" type="datetimeFigureOut">
              <a:rPr lang="zh-CN" altLang="en-US" smtClean="0"/>
              <a:pPr/>
              <a:t>2019/12/17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16DD-5507-4675-A829-EA77A628481E}" type="slidenum">
              <a:rPr lang="zh-CN" altLang="en-US" smtClean="0"/>
              <a:pPr/>
              <a:t>‹#›</a:t>
            </a:fld>
            <a:endParaRPr lang="zh-CN" altLang="en-US"/>
          </a:p>
        </p:txBody>
      </p:sp>
    </p:spTree>
    <p:extLst>
      <p:ext uri="{BB962C8B-B14F-4D97-AF65-F5344CB8AC3E}">
        <p14:creationId xmlns:p14="http://schemas.microsoft.com/office/powerpoint/2010/main" val="351542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D4B16DD-5507-4675-A829-EA77A628481E}" type="slidenum">
              <a:rPr lang="zh-CN" altLang="en-US" smtClean="0"/>
              <a:pPr/>
              <a:t>1</a:t>
            </a:fld>
            <a:endParaRPr lang="zh-CN" altLang="en-US"/>
          </a:p>
        </p:txBody>
      </p:sp>
    </p:spTree>
    <p:extLst>
      <p:ext uri="{BB962C8B-B14F-4D97-AF65-F5344CB8AC3E}">
        <p14:creationId xmlns:p14="http://schemas.microsoft.com/office/powerpoint/2010/main" val="218166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1235752265"/>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199591422"/>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1134630526"/>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689475523"/>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728979514"/>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969288394"/>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6228184" y="278777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773391699"/>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631967612"/>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772242626"/>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642537470"/>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AE0DDB-A00C-41DA-B976-77564956A3FE}" type="datetimeFigureOut">
              <a:rPr lang="zh-CN" altLang="en-US" smtClean="0"/>
              <a:pPr/>
              <a:t>2019/12/17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4139800986"/>
      </p:ext>
    </p:extLst>
  </p:cSld>
  <p:clrMapOvr>
    <a:masterClrMapping/>
  </p:clrMapOvr>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AE0DDB-A00C-41DA-B976-77564956A3FE}" type="datetimeFigureOut">
              <a:rPr lang="zh-CN" altLang="en-US" smtClean="0"/>
              <a:pPr/>
              <a:t>2019/12/17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05778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advClick="0" advTm="5000">
        <p14:prism isInverted="1"/>
      </p:transition>
    </mc:Choice>
    <mc:Fallback xmlns="">
      <p:transition spd="slow" advClick="0" advTm="5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5"/>
          <p:cNvSpPr txBox="1"/>
          <p:nvPr>
            <p:custDataLst>
              <p:tags r:id="rId1"/>
            </p:custDataLst>
          </p:nvPr>
        </p:nvSpPr>
        <p:spPr>
          <a:xfrm>
            <a:off x="5292080" y="4299942"/>
            <a:ext cx="1479892" cy="338554"/>
          </a:xfrm>
          <a:prstGeom prst="rect">
            <a:avLst/>
          </a:prstGeom>
          <a:noFill/>
        </p:spPr>
        <p:txBody>
          <a:bodyPr wrap="none" rtlCol="0">
            <a:spAutoFit/>
          </a:bodyPr>
          <a:lstStyle/>
          <a:p>
            <a:r>
              <a:rPr lang="en-US" altLang="zh-CN" sz="1600" dirty="0">
                <a:latin typeface="落落补 汤圆" pitchFamily="2" charset="-128"/>
                <a:ea typeface="落落补 汤圆" pitchFamily="2" charset="-128"/>
                <a:cs typeface="落落补 汤圆" pitchFamily="2" charset="-128"/>
              </a:rPr>
              <a:t>----by </a:t>
            </a:r>
            <a:r>
              <a:rPr lang="en-US" altLang="zh-CN" sz="1600" dirty="0" err="1">
                <a:latin typeface="落落补 汤圆" pitchFamily="2" charset="-128"/>
                <a:ea typeface="落落补 汤圆" pitchFamily="2" charset="-128"/>
                <a:cs typeface="落落补 汤圆" pitchFamily="2" charset="-128"/>
              </a:rPr>
              <a:t>Pbihao</a:t>
            </a:r>
            <a:endParaRPr lang="zh-CN" altLang="en-US" sz="1600" dirty="0">
              <a:latin typeface="落落补 汤圆" pitchFamily="2" charset="-128"/>
              <a:ea typeface="落落补 汤圆" pitchFamily="2" charset="-128"/>
              <a:cs typeface="落落补 汤圆" pitchFamily="2" charset="-128"/>
            </a:endParaRPr>
          </a:p>
        </p:txBody>
      </p:sp>
      <p:pic>
        <p:nvPicPr>
          <p:cNvPr id="4" name="PA_图片 3"/>
          <p:cNvPicPr>
            <a:picLocks noChangeAspect="1"/>
          </p:cNvPicPr>
          <p:nvPr>
            <p:custDataLst>
              <p:tags r:id="rId2"/>
            </p:custDataLst>
          </p:nvPr>
        </p:nvPicPr>
        <p:blipFill rotWithShape="1">
          <a:blip r:embed="rId6" cstate="print">
            <a:extLst>
              <a:ext uri="{28A0092B-C50C-407E-A947-70E740481C1C}">
                <a14:useLocalDpi xmlns:a14="http://schemas.microsoft.com/office/drawing/2010/main" val="0"/>
              </a:ext>
            </a:extLst>
          </a:blip>
          <a:srcRect t="12845"/>
          <a:stretch/>
        </p:blipFill>
        <p:spPr>
          <a:xfrm>
            <a:off x="1331640" y="-20538"/>
            <a:ext cx="6264696" cy="3502496"/>
          </a:xfrm>
          <a:prstGeom prst="rect">
            <a:avLst/>
          </a:prstGeom>
        </p:spPr>
      </p:pic>
      <p:sp>
        <p:nvSpPr>
          <p:cNvPr id="3" name="PA_文本框 2"/>
          <p:cNvSpPr txBox="1"/>
          <p:nvPr>
            <p:custDataLst>
              <p:tags r:id="rId3"/>
            </p:custDataLst>
          </p:nvPr>
        </p:nvSpPr>
        <p:spPr>
          <a:xfrm>
            <a:off x="1763688" y="3363838"/>
            <a:ext cx="6424323"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cs typeface="落落补 汤圆" pitchFamily="2" charset="-128"/>
              </a:rPr>
              <a:t>第一届程序设计大赛解题报告</a:t>
            </a:r>
          </a:p>
        </p:txBody>
      </p:sp>
    </p:spTree>
    <p:extLst>
      <p:ext uri="{BB962C8B-B14F-4D97-AF65-F5344CB8AC3E}">
        <p14:creationId xmlns:p14="http://schemas.microsoft.com/office/powerpoint/2010/main" val="3015464084"/>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F.PBH</a:t>
              </a:r>
              <a:r>
                <a:rPr lang="zh-CN" altLang="en-US" sz="2000" dirty="0">
                  <a:latin typeface="微软雅黑" panose="020B0503020204020204" pitchFamily="34" charset="-122"/>
                  <a:ea typeface="微软雅黑" panose="020B0503020204020204" pitchFamily="34" charset="-122"/>
                </a:rPr>
                <a:t>爱下棋</a:t>
              </a:r>
            </a:p>
          </p:txBody>
        </p:sp>
      </p:grpSp>
      <p:sp>
        <p:nvSpPr>
          <p:cNvPr id="16" name="PA_矩形 15"/>
          <p:cNvSpPr/>
          <p:nvPr>
            <p:custDataLst>
              <p:tags r:id="rId2"/>
            </p:custDataLst>
          </p:nvPr>
        </p:nvSpPr>
        <p:spPr>
          <a:xfrm>
            <a:off x="1306204" y="1347614"/>
            <a:ext cx="6387575" cy="2972737"/>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一个很显然的结论是，每一行如果被翻转，那么被翻转的次数最多为一次，否则不翻转。那么每一行一列的情况就是只有两种，要么被翻转要么不被翻转。而且值得注意的是，当由一行和一列被确定的时候，所有行和列其实都被确定了，那么我们不妨用第一行和第一列来枚举，最多四种情况，每次枚举都</a:t>
            </a:r>
            <a:r>
              <a:rPr lang="en-US" altLang="zh-CN" sz="1600" dirty="0">
                <a:solidFill>
                  <a:schemeClr val="tx1">
                    <a:lumMod val="75000"/>
                    <a:lumOff val="25000"/>
                  </a:schemeClr>
                </a:solidFill>
                <a:latin typeface="微软雅黑" pitchFamily="34" charset="-122"/>
                <a:ea typeface="微软雅黑" pitchFamily="34" charset="-122"/>
              </a:rPr>
              <a:t>O(n^2)</a:t>
            </a:r>
            <a:r>
              <a:rPr lang="zh-CN" altLang="en-US" sz="1600" dirty="0">
                <a:solidFill>
                  <a:schemeClr val="tx1">
                    <a:lumMod val="75000"/>
                    <a:lumOff val="25000"/>
                  </a:schemeClr>
                </a:solidFill>
                <a:latin typeface="微软雅黑" pitchFamily="34" charset="-122"/>
                <a:ea typeface="微软雅黑" pitchFamily="34" charset="-122"/>
              </a:rPr>
              <a:t>的复杂度进行判断是否可行。这样整个复杂度就是</a:t>
            </a:r>
            <a:r>
              <a:rPr lang="en-US" altLang="zh-CN" sz="1600" dirty="0">
                <a:solidFill>
                  <a:schemeClr val="tx1">
                    <a:lumMod val="75000"/>
                    <a:lumOff val="25000"/>
                  </a:schemeClr>
                </a:solidFill>
                <a:latin typeface="微软雅黑" pitchFamily="34" charset="-122"/>
                <a:ea typeface="微软雅黑" pitchFamily="34" charset="-122"/>
              </a:rPr>
              <a:t>O(4*n^2)-&gt;O(n^2)</a:t>
            </a:r>
            <a:r>
              <a:rPr lang="zh-CN" altLang="en-US" sz="1600">
                <a:solidFill>
                  <a:schemeClr val="tx1">
                    <a:lumMod val="75000"/>
                    <a:lumOff val="25000"/>
                  </a:schemeClr>
                </a:solidFill>
                <a:latin typeface="微软雅黑" pitchFamily="34" charset="-122"/>
                <a:ea typeface="微软雅黑" pitchFamily="34" charset="-122"/>
              </a:rPr>
              <a:t>是可行的。</a:t>
            </a:r>
            <a:endParaRPr lang="en-US" altLang="zh-CN" sz="16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6016812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A_图片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80877" y="-14610"/>
            <a:ext cx="2416027" cy="4348105"/>
          </a:xfrm>
          <a:prstGeom prst="rect">
            <a:avLst/>
          </a:prstGeom>
        </p:spPr>
      </p:pic>
      <p:sp>
        <p:nvSpPr>
          <p:cNvPr id="5" name="PA_文本框 4"/>
          <p:cNvSpPr txBox="1"/>
          <p:nvPr>
            <p:custDataLst>
              <p:tags r:id="rId2"/>
            </p:custDataLst>
          </p:nvPr>
        </p:nvSpPr>
        <p:spPr>
          <a:xfrm>
            <a:off x="3635896" y="1268428"/>
            <a:ext cx="5262979" cy="1200329"/>
          </a:xfrm>
          <a:prstGeom prst="rect">
            <a:avLst/>
          </a:prstGeom>
          <a:noFill/>
        </p:spPr>
        <p:txBody>
          <a:bodyPr wrap="none" rtlCol="0">
            <a:spAutoFit/>
          </a:bodyPr>
          <a:lstStyle/>
          <a:p>
            <a:pPr algn="ctr"/>
            <a:r>
              <a:rPr lang="zh-CN" altLang="en-US" sz="3600" dirty="0">
                <a:latin typeface="微软雅黑" panose="020B0503020204020204" pitchFamily="34" charset="-122"/>
                <a:ea typeface="微软雅黑" panose="020B0503020204020204" pitchFamily="34" charset="-122"/>
                <a:cs typeface="落落补 汤圆" pitchFamily="2" charset="-128"/>
              </a:rPr>
              <a:t>哈尔滨工业大学（深圳）</a:t>
            </a:r>
            <a:endParaRPr lang="en-US" altLang="zh-CN" sz="3600" dirty="0">
              <a:latin typeface="微软雅黑" panose="020B0503020204020204" pitchFamily="34" charset="-122"/>
              <a:ea typeface="微软雅黑" panose="020B0503020204020204" pitchFamily="34" charset="-122"/>
              <a:cs typeface="落落补 汤圆" pitchFamily="2" charset="-128"/>
            </a:endParaRPr>
          </a:p>
          <a:p>
            <a:pPr algn="ctr"/>
            <a:r>
              <a:rPr lang="zh-CN" altLang="en-US" sz="3600" dirty="0">
                <a:latin typeface="微软雅黑" panose="020B0503020204020204" pitchFamily="34" charset="-122"/>
                <a:ea typeface="微软雅黑" panose="020B0503020204020204" pitchFamily="34" charset="-122"/>
                <a:cs typeface="落落补 汤圆" pitchFamily="2" charset="-128"/>
              </a:rPr>
              <a:t>第一届程序设计大赛</a:t>
            </a:r>
          </a:p>
        </p:txBody>
      </p:sp>
      <p:sp>
        <p:nvSpPr>
          <p:cNvPr id="6" name="PA_文本框 5"/>
          <p:cNvSpPr txBox="1"/>
          <p:nvPr>
            <p:custDataLst>
              <p:tags r:id="rId3"/>
            </p:custDataLst>
          </p:nvPr>
        </p:nvSpPr>
        <p:spPr>
          <a:xfrm>
            <a:off x="4499992" y="2674744"/>
            <a:ext cx="3262432" cy="830997"/>
          </a:xfrm>
          <a:prstGeom prst="rect">
            <a:avLst/>
          </a:prstGeom>
          <a:noFill/>
        </p:spPr>
        <p:txBody>
          <a:bodyPr wrap="none" rtlCol="0">
            <a:spAutoFit/>
          </a:bodyPr>
          <a:lstStyle/>
          <a:p>
            <a:r>
              <a:rPr lang="zh-CN" altLang="en-US" sz="4800" dirty="0">
                <a:latin typeface="微软雅黑" panose="020B0503020204020204" pitchFamily="34" charset="-122"/>
                <a:ea typeface="微软雅黑" panose="020B0503020204020204" pitchFamily="34" charset="-122"/>
                <a:cs typeface="落落补 汤圆" pitchFamily="2" charset="-128"/>
              </a:rPr>
              <a:t>感谢聆听！</a:t>
            </a:r>
          </a:p>
        </p:txBody>
      </p:sp>
    </p:spTree>
    <p:extLst>
      <p:ext uri="{BB962C8B-B14F-4D97-AF65-F5344CB8AC3E}">
        <p14:creationId xmlns:p14="http://schemas.microsoft.com/office/powerpoint/2010/main" val="1286618835"/>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来就白给</a:t>
              </a:r>
            </a:p>
          </p:txBody>
        </p:sp>
      </p:grpSp>
      <p:sp>
        <p:nvSpPr>
          <p:cNvPr id="16" name="PA_矩形 15"/>
          <p:cNvSpPr/>
          <p:nvPr>
            <p:custDataLst>
              <p:tags r:id="rId2"/>
            </p:custDataLst>
          </p:nvPr>
        </p:nvSpPr>
        <p:spPr>
          <a:xfrm>
            <a:off x="1306204" y="1635646"/>
            <a:ext cx="6387575" cy="1987852"/>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我相信这一道题，题如其名，是真的来就白给，你只需要输出</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zh-CN" sz="1600" dirty="0">
                <a:solidFill>
                  <a:srgbClr val="000000"/>
                </a:solidFill>
                <a:latin typeface="Arial Unicode MS"/>
              </a:rPr>
              <a:t>HITSZ ACM!!!!!!</a:t>
            </a:r>
            <a:r>
              <a:rPr lang="zh-CN" altLang="zh-CN" sz="800" dirty="0"/>
              <a:t> </a:t>
            </a:r>
            <a:endParaRPr lang="zh-CN" altLang="zh-CN" sz="3600" dirty="0">
              <a:latin typeface="Arial" panose="020B0604020202020204" pitchFamily="34" charset="0"/>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即可，出这道题的原因只是为了让大家都有气球，到时候拍照比较好看，真是考虑周到。</a:t>
            </a:r>
          </a:p>
        </p:txBody>
      </p:sp>
    </p:spTree>
    <p:extLst>
      <p:ext uri="{BB962C8B-B14F-4D97-AF65-F5344CB8AC3E}">
        <p14:creationId xmlns:p14="http://schemas.microsoft.com/office/powerpoint/2010/main" val="3282558494"/>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约瑟夫问题</a:t>
              </a:r>
            </a:p>
          </p:txBody>
        </p:sp>
      </p:grpSp>
      <p:sp>
        <p:nvSpPr>
          <p:cNvPr id="16" name="PA_矩形 15"/>
          <p:cNvSpPr/>
          <p:nvPr>
            <p:custDataLst>
              <p:tags r:id="rId2"/>
            </p:custDataLst>
          </p:nvPr>
        </p:nvSpPr>
        <p:spPr>
          <a:xfrm>
            <a:off x="1306204" y="1635646"/>
            <a:ext cx="6387575" cy="1987852"/>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约瑟夫问题是计算机学中非常经典的问题，也是一个非常简单的模拟题，你可以采用数组或者链表将所有人的出圈过程进行模拟，每次出圈以后删除已经出圈的人或者打上标号，一直重复直到所有人出圈，由于数据范围较小，</a:t>
            </a:r>
            <a:r>
              <a:rPr lang="en-US" altLang="zh-CN" sz="1600" dirty="0">
                <a:solidFill>
                  <a:schemeClr val="tx1">
                    <a:lumMod val="75000"/>
                    <a:lumOff val="25000"/>
                  </a:schemeClr>
                </a:solidFill>
                <a:latin typeface="微软雅黑" pitchFamily="34" charset="-122"/>
                <a:ea typeface="微软雅黑" pitchFamily="34" charset="-122"/>
              </a:rPr>
              <a:t>O(n*m)</a:t>
            </a:r>
            <a:r>
              <a:rPr lang="zh-CN" altLang="en-US" sz="1600" dirty="0">
                <a:solidFill>
                  <a:schemeClr val="tx1">
                    <a:lumMod val="75000"/>
                    <a:lumOff val="25000"/>
                  </a:schemeClr>
                </a:solidFill>
                <a:latin typeface="微软雅黑" pitchFamily="34" charset="-122"/>
                <a:ea typeface="微软雅黑" pitchFamily="34" charset="-122"/>
              </a:rPr>
              <a:t>的复杂度也是没有任何问题的。</a:t>
            </a:r>
          </a:p>
        </p:txBody>
      </p:sp>
    </p:spTree>
    <p:extLst>
      <p:ext uri="{BB962C8B-B14F-4D97-AF65-F5344CB8AC3E}">
        <p14:creationId xmlns:p14="http://schemas.microsoft.com/office/powerpoint/2010/main" val="306474119"/>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彪哥的回声</a:t>
              </a:r>
            </a:p>
          </p:txBody>
        </p:sp>
      </p:grpSp>
      <p:sp>
        <p:nvSpPr>
          <p:cNvPr id="16" name="PA_矩形 15"/>
          <p:cNvSpPr/>
          <p:nvPr>
            <p:custDataLst>
              <p:tags r:id="rId2"/>
            </p:custDataLst>
          </p:nvPr>
        </p:nvSpPr>
        <p:spPr>
          <a:xfrm>
            <a:off x="1306204" y="1635646"/>
            <a:ext cx="6387575" cy="2972737"/>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哈希是字符串匹配中最为经典的一种解法，在这一道题中当然也可以求出每个子串的哈希值然后枚举长度从大到小判断是否哈希值相同即可。</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但是这道题的数据范围同样很小，所以可以尝试直接暴力。但是我还是推荐大家学习更为高级一点的哈希技巧，包括如何处理哈希过程的冲突，双哈希和单哈希这些。</a:t>
            </a:r>
          </a:p>
        </p:txBody>
      </p:sp>
    </p:spTree>
    <p:extLst>
      <p:ext uri="{BB962C8B-B14F-4D97-AF65-F5344CB8AC3E}">
        <p14:creationId xmlns:p14="http://schemas.microsoft.com/office/powerpoint/2010/main" val="97390198"/>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跳马问题</a:t>
              </a:r>
            </a:p>
          </p:txBody>
        </p:sp>
      </p:grpSp>
      <p:sp>
        <p:nvSpPr>
          <p:cNvPr id="16" name="PA_矩形 15"/>
          <p:cNvSpPr/>
          <p:nvPr>
            <p:custDataLst>
              <p:tags r:id="rId2"/>
            </p:custDataLst>
          </p:nvPr>
        </p:nvSpPr>
        <p:spPr>
          <a:xfrm>
            <a:off x="1306204" y="1635646"/>
            <a:ext cx="6387575" cy="2972737"/>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一个基础的动态规划计数的问题，题目中要求所有的马只能往右边跳也就是说满足动态规划中的无后效性，令</a:t>
            </a:r>
            <a:r>
              <a:rPr lang="en-US" altLang="zh-CN" sz="1600" dirty="0">
                <a:solidFill>
                  <a:schemeClr val="tx1">
                    <a:lumMod val="75000"/>
                    <a:lumOff val="25000"/>
                  </a:schemeClr>
                </a:solidFill>
                <a:latin typeface="微软雅黑" pitchFamily="34" charset="-122"/>
                <a:ea typeface="微软雅黑" pitchFamily="34" charset="-122"/>
              </a:rPr>
              <a:t>F[</a:t>
            </a:r>
            <a:r>
              <a:rPr lang="en-US" altLang="zh-CN" sz="1600" dirty="0" err="1">
                <a:solidFill>
                  <a:schemeClr val="tx1">
                    <a:lumMod val="75000"/>
                    <a:lumOff val="25000"/>
                  </a:schemeClr>
                </a:solidFill>
                <a:latin typeface="微软雅黑" pitchFamily="34" charset="-122"/>
                <a:ea typeface="微软雅黑" pitchFamily="34" charset="-122"/>
              </a:rPr>
              <a:t>i</a:t>
            </a:r>
            <a:r>
              <a:rPr lang="en-US" altLang="zh-CN" sz="1600" dirty="0">
                <a:solidFill>
                  <a:schemeClr val="tx1">
                    <a:lumMod val="75000"/>
                    <a:lumOff val="25000"/>
                  </a:schemeClr>
                </a:solidFill>
                <a:latin typeface="微软雅黑" pitchFamily="34" charset="-122"/>
                <a:ea typeface="微软雅黑" pitchFamily="34" charset="-122"/>
              </a:rPr>
              <a:t>][j]</a:t>
            </a:r>
            <a:r>
              <a:rPr lang="zh-CN" altLang="en-US" sz="1600" dirty="0">
                <a:solidFill>
                  <a:schemeClr val="tx1">
                    <a:lumMod val="75000"/>
                    <a:lumOff val="25000"/>
                  </a:schemeClr>
                </a:solidFill>
                <a:latin typeface="微软雅黑" pitchFamily="34" charset="-122"/>
                <a:ea typeface="微软雅黑" pitchFamily="34" charset="-122"/>
              </a:rPr>
              <a:t>表示从</a:t>
            </a:r>
            <a:r>
              <a:rPr lang="en-US" altLang="zh-CN" sz="1600" dirty="0">
                <a:solidFill>
                  <a:schemeClr val="tx1">
                    <a:lumMod val="75000"/>
                    <a:lumOff val="25000"/>
                  </a:schemeClr>
                </a:solidFill>
                <a:latin typeface="微软雅黑" pitchFamily="34" charset="-122"/>
                <a:ea typeface="微软雅黑" pitchFamily="34" charset="-122"/>
              </a:rPr>
              <a:t>(0,0)</a:t>
            </a:r>
            <a:r>
              <a:rPr lang="zh-CN" altLang="en-US" sz="1600" dirty="0">
                <a:solidFill>
                  <a:schemeClr val="tx1">
                    <a:lumMod val="75000"/>
                    <a:lumOff val="25000"/>
                  </a:schemeClr>
                </a:solidFill>
                <a:latin typeface="微软雅黑" pitchFamily="34" charset="-122"/>
                <a:ea typeface="微软雅黑" pitchFamily="34" charset="-122"/>
              </a:rPr>
              <a:t>出发到达</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en-US" altLang="zh-CN" sz="1600" dirty="0">
                <a:solidFill>
                  <a:schemeClr val="tx1">
                    <a:lumMod val="75000"/>
                    <a:lumOff val="25000"/>
                  </a:schemeClr>
                </a:solidFill>
                <a:latin typeface="微软雅黑" pitchFamily="34" charset="-122"/>
                <a:ea typeface="微软雅黑" pitchFamily="34" charset="-122"/>
              </a:rPr>
              <a:t>(</a:t>
            </a:r>
            <a:r>
              <a:rPr lang="en-US" altLang="zh-CN" sz="1600" dirty="0" err="1">
                <a:solidFill>
                  <a:schemeClr val="tx1">
                    <a:lumMod val="75000"/>
                    <a:lumOff val="25000"/>
                  </a:schemeClr>
                </a:solidFill>
                <a:latin typeface="微软雅黑" pitchFamily="34" charset="-122"/>
                <a:ea typeface="微软雅黑" pitchFamily="34" charset="-122"/>
              </a:rPr>
              <a:t>i,j</a:t>
            </a:r>
            <a:r>
              <a:rPr lang="en-US" altLang="zh-CN" sz="1600" dirty="0">
                <a:solidFill>
                  <a:schemeClr val="tx1">
                    <a:lumMod val="75000"/>
                    <a:lumOff val="25000"/>
                  </a:schemeClr>
                </a:solidFill>
                <a:latin typeface="微软雅黑" pitchFamily="34" charset="-122"/>
                <a:ea typeface="微软雅黑" pitchFamily="34" charset="-122"/>
              </a:rPr>
              <a:t>)</a:t>
            </a:r>
            <a:r>
              <a:rPr lang="zh-CN" altLang="en-US" sz="1600" dirty="0">
                <a:solidFill>
                  <a:schemeClr val="tx1">
                    <a:lumMod val="75000"/>
                    <a:lumOff val="25000"/>
                  </a:schemeClr>
                </a:solidFill>
                <a:latin typeface="微软雅黑" pitchFamily="34" charset="-122"/>
                <a:ea typeface="微软雅黑" pitchFamily="34" charset="-122"/>
              </a:rPr>
              <a:t>的方案数</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转移方程</a:t>
            </a:r>
            <a:r>
              <a:rPr lang="en-US" altLang="zh-CN" sz="1600" dirty="0">
                <a:solidFill>
                  <a:schemeClr val="tx1">
                    <a:lumMod val="75000"/>
                    <a:lumOff val="25000"/>
                  </a:schemeClr>
                </a:solidFill>
                <a:latin typeface="微软雅黑" pitchFamily="34" charset="-122"/>
                <a:ea typeface="微软雅黑" pitchFamily="34" charset="-122"/>
              </a:rPr>
              <a:t>:F[</a:t>
            </a:r>
            <a:r>
              <a:rPr lang="en-US" altLang="zh-CN" sz="1600" dirty="0" err="1">
                <a:solidFill>
                  <a:schemeClr val="tx1">
                    <a:lumMod val="75000"/>
                    <a:lumOff val="25000"/>
                  </a:schemeClr>
                </a:solidFill>
                <a:latin typeface="微软雅黑" pitchFamily="34" charset="-122"/>
                <a:ea typeface="微软雅黑" pitchFamily="34" charset="-122"/>
              </a:rPr>
              <a:t>i</a:t>
            </a:r>
            <a:r>
              <a:rPr lang="en-US" altLang="zh-CN" sz="1600" dirty="0">
                <a:solidFill>
                  <a:schemeClr val="tx1">
                    <a:lumMod val="75000"/>
                    <a:lumOff val="25000"/>
                  </a:schemeClr>
                </a:solidFill>
                <a:latin typeface="微软雅黑" pitchFamily="34" charset="-122"/>
                <a:ea typeface="微软雅黑" pitchFamily="34" charset="-122"/>
              </a:rPr>
              <a:t>][j]=F[i-2][j-1]+F[i-1][j-2]+F[i+1][j-2]+F[i+2][j-1]</a:t>
            </a: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初始化</a:t>
            </a:r>
            <a:r>
              <a:rPr lang="en-US" altLang="zh-CN" sz="1600" dirty="0">
                <a:solidFill>
                  <a:schemeClr val="tx1">
                    <a:lumMod val="75000"/>
                    <a:lumOff val="25000"/>
                  </a:schemeClr>
                </a:solidFill>
                <a:latin typeface="微软雅黑" pitchFamily="34" charset="-122"/>
                <a:ea typeface="微软雅黑" pitchFamily="34" charset="-122"/>
              </a:rPr>
              <a:t>:F[0][0]=1</a:t>
            </a: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然后从左到右依次开始枚举就好了。</a:t>
            </a:r>
          </a:p>
        </p:txBody>
      </p:sp>
    </p:spTree>
    <p:extLst>
      <p:ext uri="{BB962C8B-B14F-4D97-AF65-F5344CB8AC3E}">
        <p14:creationId xmlns:p14="http://schemas.microsoft.com/office/powerpoint/2010/main" val="170338258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吃奶酪</a:t>
              </a:r>
            </a:p>
          </p:txBody>
        </p:sp>
      </p:grpSp>
      <p:sp>
        <p:nvSpPr>
          <p:cNvPr id="16" name="PA_矩形 15"/>
          <p:cNvSpPr/>
          <p:nvPr>
            <p:custDataLst>
              <p:tags r:id="rId2"/>
            </p:custDataLst>
          </p:nvPr>
        </p:nvSpPr>
        <p:spPr>
          <a:xfrm>
            <a:off x="1306204" y="1347614"/>
            <a:ext cx="6387575" cy="2480294"/>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这道题需要用到状态压缩，我们可以注意到奶酪的总数很少，所以可以用一个二进制数将奶酪的状态储存起来，二进制的每一位代表第</a:t>
            </a:r>
            <a:r>
              <a:rPr lang="en-US" altLang="zh-CN" sz="1600" dirty="0" err="1">
                <a:solidFill>
                  <a:schemeClr val="tx1">
                    <a:lumMod val="75000"/>
                    <a:lumOff val="25000"/>
                  </a:schemeClr>
                </a:solidFill>
                <a:latin typeface="微软雅黑" pitchFamily="34" charset="-122"/>
                <a:ea typeface="微软雅黑" pitchFamily="34" charset="-122"/>
              </a:rPr>
              <a:t>i</a:t>
            </a:r>
            <a:r>
              <a:rPr lang="zh-CN" altLang="en-US" sz="1600" dirty="0">
                <a:solidFill>
                  <a:schemeClr val="tx1">
                    <a:lumMod val="75000"/>
                    <a:lumOff val="25000"/>
                  </a:schemeClr>
                </a:solidFill>
                <a:latin typeface="微软雅黑" pitchFamily="34" charset="-122"/>
                <a:ea typeface="微软雅黑" pitchFamily="34" charset="-122"/>
              </a:rPr>
              <a:t>块奶酪吃了没有。</a:t>
            </a:r>
            <a:r>
              <a:rPr lang="en-US" altLang="zh-CN" sz="1600" dirty="0">
                <a:solidFill>
                  <a:schemeClr val="tx1">
                    <a:lumMod val="75000"/>
                    <a:lumOff val="25000"/>
                  </a:schemeClr>
                </a:solidFill>
                <a:latin typeface="微软雅黑" pitchFamily="34" charset="-122"/>
                <a:ea typeface="微软雅黑" pitchFamily="34" charset="-122"/>
              </a:rPr>
              <a:t>F[u][pos]</a:t>
            </a:r>
            <a:r>
              <a:rPr lang="zh-CN" altLang="en-US" sz="1600" dirty="0">
                <a:solidFill>
                  <a:schemeClr val="tx1">
                    <a:lumMod val="75000"/>
                    <a:lumOff val="25000"/>
                  </a:schemeClr>
                </a:solidFill>
                <a:latin typeface="微软雅黑" pitchFamily="34" charset="-122"/>
                <a:ea typeface="微软雅黑" pitchFamily="34" charset="-122"/>
              </a:rPr>
              <a:t>代表现在在第</a:t>
            </a:r>
            <a:r>
              <a:rPr lang="en-US" altLang="zh-CN" sz="1600" dirty="0">
                <a:solidFill>
                  <a:schemeClr val="tx1">
                    <a:lumMod val="75000"/>
                    <a:lumOff val="25000"/>
                  </a:schemeClr>
                </a:solidFill>
                <a:latin typeface="微软雅黑" pitchFamily="34" charset="-122"/>
                <a:ea typeface="微软雅黑" pitchFamily="34" charset="-122"/>
              </a:rPr>
              <a:t>u</a:t>
            </a:r>
            <a:r>
              <a:rPr lang="zh-CN" altLang="en-US" sz="1600" dirty="0">
                <a:solidFill>
                  <a:schemeClr val="tx1">
                    <a:lumMod val="75000"/>
                    <a:lumOff val="25000"/>
                  </a:schemeClr>
                </a:solidFill>
                <a:latin typeface="微软雅黑" pitchFamily="34" charset="-122"/>
                <a:ea typeface="微软雅黑" pitchFamily="34" charset="-122"/>
              </a:rPr>
              <a:t>块奶酪这里，当前的状态为</a:t>
            </a:r>
            <a:r>
              <a:rPr lang="en-US" altLang="zh-CN" sz="1600" dirty="0">
                <a:solidFill>
                  <a:schemeClr val="tx1">
                    <a:lumMod val="75000"/>
                    <a:lumOff val="25000"/>
                  </a:schemeClr>
                </a:solidFill>
                <a:latin typeface="微软雅黑" pitchFamily="34" charset="-122"/>
                <a:ea typeface="微软雅黑" pitchFamily="34" charset="-122"/>
              </a:rPr>
              <a:t>pos</a:t>
            </a:r>
            <a:r>
              <a:rPr lang="zh-CN" altLang="en-US" sz="1600" dirty="0">
                <a:solidFill>
                  <a:schemeClr val="tx1">
                    <a:lumMod val="75000"/>
                    <a:lumOff val="25000"/>
                  </a:schemeClr>
                </a:solidFill>
                <a:latin typeface="微软雅黑" pitchFamily="34" charset="-122"/>
                <a:ea typeface="微软雅黑" pitchFamily="34" charset="-122"/>
              </a:rPr>
              <a:t>，的最短距离。</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转移即可。</a:t>
            </a:r>
          </a:p>
        </p:txBody>
      </p:sp>
    </p:spTree>
    <p:extLst>
      <p:ext uri="{BB962C8B-B14F-4D97-AF65-F5344CB8AC3E}">
        <p14:creationId xmlns:p14="http://schemas.microsoft.com/office/powerpoint/2010/main" val="885355876"/>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汉诺塔</a:t>
              </a:r>
            </a:p>
          </p:txBody>
        </p:sp>
      </p:grpSp>
      <p:sp>
        <p:nvSpPr>
          <p:cNvPr id="16" name="PA_矩形 15"/>
          <p:cNvSpPr/>
          <p:nvPr>
            <p:custDataLst>
              <p:tags r:id="rId2"/>
            </p:custDataLst>
          </p:nvPr>
        </p:nvSpPr>
        <p:spPr>
          <a:xfrm>
            <a:off x="1306204" y="1347614"/>
            <a:ext cx="6387575" cy="3465179"/>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不知道你们有没有注意到一个有意思的现象就是为什么最后两道题是隔开的？</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这道题当然就是经典的汉诺塔啦，你们可以注意到这道题目的数据范围很小，所以只要你用递归进行模拟最后数一下一共用了多少步就好了。</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但其实汉诺塔问题如果不需要求出具体的方案的话是由直接公式计算的，答案就是</a:t>
            </a:r>
            <a:r>
              <a:rPr lang="en-US" altLang="zh-CN" sz="1600" dirty="0">
                <a:solidFill>
                  <a:schemeClr val="tx1">
                    <a:lumMod val="75000"/>
                    <a:lumOff val="25000"/>
                  </a:schemeClr>
                </a:solidFill>
                <a:latin typeface="微软雅黑" pitchFamily="34" charset="-122"/>
                <a:ea typeface="微软雅黑" pitchFamily="34" charset="-122"/>
              </a:rPr>
              <a:t>2^n - 1</a:t>
            </a:r>
            <a:endParaRPr lang="zh-CN" altLang="en-US" sz="16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16373265"/>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蛇形矩阵</a:t>
              </a:r>
            </a:p>
          </p:txBody>
        </p:sp>
      </p:grpSp>
      <p:sp>
        <p:nvSpPr>
          <p:cNvPr id="16" name="PA_矩形 15"/>
          <p:cNvSpPr/>
          <p:nvPr>
            <p:custDataLst>
              <p:tags r:id="rId2"/>
            </p:custDataLst>
          </p:nvPr>
        </p:nvSpPr>
        <p:spPr>
          <a:xfrm>
            <a:off x="1306204" y="1347614"/>
            <a:ext cx="6387575" cy="1495409"/>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来源和上一道题目同理。</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主要是对于大家</a:t>
            </a:r>
            <a:r>
              <a:rPr lang="en-US" altLang="zh-CN" sz="1600" dirty="0">
                <a:solidFill>
                  <a:schemeClr val="tx1">
                    <a:lumMod val="75000"/>
                    <a:lumOff val="25000"/>
                  </a:schemeClr>
                </a:solidFill>
                <a:latin typeface="微软雅黑" pitchFamily="34" charset="-122"/>
                <a:ea typeface="微软雅黑" pitchFamily="34" charset="-122"/>
              </a:rPr>
              <a:t>C</a:t>
            </a:r>
            <a:r>
              <a:rPr lang="zh-CN" altLang="en-US" sz="1600" dirty="0">
                <a:solidFill>
                  <a:schemeClr val="tx1">
                    <a:lumMod val="75000"/>
                    <a:lumOff val="25000"/>
                  </a:schemeClr>
                </a:solidFill>
                <a:latin typeface="微软雅黑" pitchFamily="34" charset="-122"/>
                <a:ea typeface="微软雅黑" pitchFamily="34" charset="-122"/>
              </a:rPr>
              <a:t>语言的考察，毕竟很多大一同学也是刚刚学完</a:t>
            </a:r>
            <a:r>
              <a:rPr lang="en-US" altLang="zh-CN" sz="1600" dirty="0">
                <a:solidFill>
                  <a:schemeClr val="tx1">
                    <a:lumMod val="75000"/>
                    <a:lumOff val="25000"/>
                  </a:schemeClr>
                </a:solidFill>
                <a:latin typeface="微软雅黑" pitchFamily="34" charset="-122"/>
                <a:ea typeface="微软雅黑" pitchFamily="34" charset="-122"/>
              </a:rPr>
              <a:t>C</a:t>
            </a:r>
            <a:r>
              <a:rPr lang="zh-CN" altLang="en-US" sz="1600" dirty="0">
                <a:solidFill>
                  <a:schemeClr val="tx1">
                    <a:lumMod val="75000"/>
                    <a:lumOff val="25000"/>
                  </a:schemeClr>
                </a:solidFill>
                <a:latin typeface="微软雅黑" pitchFamily="34" charset="-122"/>
                <a:ea typeface="微软雅黑" pitchFamily="34" charset="-122"/>
              </a:rPr>
              <a:t>语言，正好看看你们对于二维数组和循环的掌握情况。</a:t>
            </a:r>
          </a:p>
        </p:txBody>
      </p:sp>
    </p:spTree>
    <p:extLst>
      <p:ext uri="{BB962C8B-B14F-4D97-AF65-F5344CB8AC3E}">
        <p14:creationId xmlns:p14="http://schemas.microsoft.com/office/powerpoint/2010/main" val="1131373513"/>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67494"/>
            <a:ext cx="6192688" cy="767437"/>
            <a:chOff x="1492256" y="411510"/>
            <a:chExt cx="6192688" cy="767437"/>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246786" y="411510"/>
              <a:ext cx="25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L.PBH</a:t>
              </a:r>
              <a:r>
                <a:rPr lang="zh-CN" altLang="en-US" sz="2000" dirty="0">
                  <a:latin typeface="微软雅黑" panose="020B0503020204020204" pitchFamily="34" charset="-122"/>
                  <a:ea typeface="微软雅黑" panose="020B0503020204020204" pitchFamily="34" charset="-122"/>
                </a:rPr>
                <a:t>统计报名人数</a:t>
              </a:r>
            </a:p>
          </p:txBody>
        </p:sp>
      </p:grpSp>
      <p:sp>
        <p:nvSpPr>
          <p:cNvPr id="16" name="PA_矩形 15"/>
          <p:cNvSpPr/>
          <p:nvPr>
            <p:custDataLst>
              <p:tags r:id="rId2"/>
            </p:custDataLst>
          </p:nvPr>
        </p:nvSpPr>
        <p:spPr>
          <a:xfrm>
            <a:off x="1306204" y="1347614"/>
            <a:ext cx="6387575" cy="2480294"/>
          </a:xfrm>
          <a:prstGeom prst="rect">
            <a:avLst/>
          </a:prstGeom>
        </p:spPr>
        <p:txBody>
          <a:bodyPr wrap="square">
            <a:spAutoFit/>
          </a:bodyPr>
          <a:lstStyle/>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这道题的做法很多，我推荐的是用</a:t>
            </a:r>
            <a:r>
              <a:rPr lang="en-US" altLang="zh-CN" sz="1600" dirty="0">
                <a:solidFill>
                  <a:schemeClr val="tx1">
                    <a:lumMod val="75000"/>
                    <a:lumOff val="25000"/>
                  </a:schemeClr>
                </a:solidFill>
                <a:latin typeface="微软雅黑" pitchFamily="34" charset="-122"/>
                <a:ea typeface="微软雅黑" pitchFamily="34" charset="-122"/>
              </a:rPr>
              <a:t>C++</a:t>
            </a:r>
            <a:r>
              <a:rPr lang="zh-CN" altLang="en-US" sz="1600" dirty="0">
                <a:solidFill>
                  <a:schemeClr val="tx1">
                    <a:lumMod val="75000"/>
                    <a:lumOff val="25000"/>
                  </a:schemeClr>
                </a:solidFill>
                <a:latin typeface="微软雅黑" pitchFamily="34" charset="-122"/>
                <a:ea typeface="微软雅黑" pitchFamily="34" charset="-122"/>
              </a:rPr>
              <a:t>的</a:t>
            </a:r>
            <a:r>
              <a:rPr lang="en-US" altLang="zh-CN" sz="1600" dirty="0">
                <a:solidFill>
                  <a:schemeClr val="tx1">
                    <a:lumMod val="75000"/>
                    <a:lumOff val="25000"/>
                  </a:schemeClr>
                </a:solidFill>
                <a:latin typeface="微软雅黑" pitchFamily="34" charset="-122"/>
                <a:ea typeface="微软雅黑" pitchFamily="34" charset="-122"/>
              </a:rPr>
              <a:t>STL</a:t>
            </a:r>
            <a:r>
              <a:rPr lang="zh-CN" altLang="en-US" sz="1600" dirty="0">
                <a:solidFill>
                  <a:schemeClr val="tx1">
                    <a:lumMod val="75000"/>
                    <a:lumOff val="25000"/>
                  </a:schemeClr>
                </a:solidFill>
                <a:latin typeface="微软雅黑" pitchFamily="34" charset="-122"/>
                <a:ea typeface="微软雅黑" pitchFamily="34" charset="-122"/>
              </a:rPr>
              <a:t>库中的</a:t>
            </a:r>
            <a:r>
              <a:rPr lang="en-US" altLang="zh-CN" sz="1600" dirty="0">
                <a:solidFill>
                  <a:schemeClr val="tx1">
                    <a:lumMod val="75000"/>
                    <a:lumOff val="25000"/>
                  </a:schemeClr>
                </a:solidFill>
                <a:latin typeface="微软雅黑" pitchFamily="34" charset="-122"/>
                <a:ea typeface="微软雅黑" pitchFamily="34" charset="-122"/>
              </a:rPr>
              <a:t>map</a:t>
            </a:r>
            <a:r>
              <a:rPr lang="zh-CN" altLang="en-US" sz="1600" dirty="0">
                <a:solidFill>
                  <a:schemeClr val="tx1">
                    <a:lumMod val="75000"/>
                    <a:lumOff val="25000"/>
                  </a:schemeClr>
                </a:solidFill>
                <a:latin typeface="微软雅黑" pitchFamily="34" charset="-122"/>
                <a:ea typeface="微软雅黑" pitchFamily="34" charset="-122"/>
              </a:rPr>
              <a:t>这个数据结构，他的内部是内置了一个红黑树，所以每次操作只有</a:t>
            </a:r>
            <a:r>
              <a:rPr lang="en-US" altLang="zh-CN" sz="1600" dirty="0" err="1">
                <a:solidFill>
                  <a:schemeClr val="tx1">
                    <a:lumMod val="75000"/>
                    <a:lumOff val="25000"/>
                  </a:schemeClr>
                </a:solidFill>
                <a:latin typeface="微软雅黑" pitchFamily="34" charset="-122"/>
                <a:ea typeface="微软雅黑" pitchFamily="34" charset="-122"/>
              </a:rPr>
              <a:t>logn</a:t>
            </a:r>
            <a:r>
              <a:rPr lang="zh-CN" altLang="en-US" sz="1600" dirty="0">
                <a:solidFill>
                  <a:schemeClr val="tx1">
                    <a:lumMod val="75000"/>
                    <a:lumOff val="25000"/>
                  </a:schemeClr>
                </a:solidFill>
                <a:latin typeface="微软雅黑" pitchFamily="34" charset="-122"/>
                <a:ea typeface="微软雅黑" pitchFamily="34" charset="-122"/>
              </a:rPr>
              <a:t>的代价，然后我们注意到每个串都很小，用</a:t>
            </a:r>
            <a:r>
              <a:rPr lang="en-US" altLang="zh-CN" sz="1600" dirty="0">
                <a:solidFill>
                  <a:schemeClr val="tx1">
                    <a:lumMod val="75000"/>
                    <a:lumOff val="25000"/>
                  </a:schemeClr>
                </a:solidFill>
                <a:latin typeface="微软雅黑" pitchFamily="34" charset="-122"/>
                <a:ea typeface="微软雅黑" pitchFamily="34" charset="-122"/>
              </a:rPr>
              <a:t>C++</a:t>
            </a:r>
            <a:r>
              <a:rPr lang="zh-CN" altLang="en-US" sz="1600" dirty="0">
                <a:solidFill>
                  <a:schemeClr val="tx1">
                    <a:lumMod val="75000"/>
                    <a:lumOff val="25000"/>
                  </a:schemeClr>
                </a:solidFill>
                <a:latin typeface="微软雅黑" pitchFamily="34" charset="-122"/>
                <a:ea typeface="微软雅黑" pitchFamily="34" charset="-122"/>
              </a:rPr>
              <a:t>中的</a:t>
            </a:r>
            <a:r>
              <a:rPr lang="en-US" altLang="zh-CN" sz="1600" dirty="0">
                <a:solidFill>
                  <a:schemeClr val="tx1">
                    <a:lumMod val="75000"/>
                    <a:lumOff val="25000"/>
                  </a:schemeClr>
                </a:solidFill>
                <a:latin typeface="微软雅黑" pitchFamily="34" charset="-122"/>
                <a:ea typeface="微软雅黑" pitchFamily="34" charset="-122"/>
              </a:rPr>
              <a:t>string</a:t>
            </a:r>
            <a:r>
              <a:rPr lang="zh-CN" altLang="en-US" sz="1600" dirty="0">
                <a:solidFill>
                  <a:schemeClr val="tx1">
                    <a:lumMod val="75000"/>
                    <a:lumOff val="25000"/>
                  </a:schemeClr>
                </a:solidFill>
                <a:latin typeface="微软雅黑" pitchFamily="34" charset="-122"/>
                <a:ea typeface="微软雅黑" pitchFamily="34" charset="-122"/>
              </a:rPr>
              <a:t>就好了。</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当然，用哈希然后套一个二分也是可行的。</a:t>
            </a:r>
            <a:endParaRPr lang="en-US" altLang="zh-CN" sz="1600" dirty="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600" dirty="0">
                <a:solidFill>
                  <a:schemeClr val="tx1">
                    <a:lumMod val="75000"/>
                    <a:lumOff val="25000"/>
                  </a:schemeClr>
                </a:solidFill>
                <a:latin typeface="微软雅黑" pitchFamily="34" charset="-122"/>
                <a:ea typeface="微软雅黑" pitchFamily="34" charset="-122"/>
              </a:rPr>
              <a:t>来听过我课的同学我相信你们应该都会吧。</a:t>
            </a:r>
          </a:p>
        </p:txBody>
      </p:sp>
    </p:spTree>
    <p:extLst>
      <p:ext uri="{BB962C8B-B14F-4D97-AF65-F5344CB8AC3E}">
        <p14:creationId xmlns:p14="http://schemas.microsoft.com/office/powerpoint/2010/main" val="2054675359"/>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2074</TotalTime>
  <Words>822</Words>
  <Application>Microsoft Office PowerPoint</Application>
  <PresentationFormat>全屏显示(16:9)</PresentationFormat>
  <Paragraphs>37</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 Unicode MS</vt:lpstr>
      <vt:lpstr>方正静蕾简体</vt:lpstr>
      <vt:lpstr>落落补 汤圆</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创意手绘灯泡</dc:title>
  <dc:subject>www.1ppt.com</dc:subject>
  <dc:creator>第一PPT</dc:creator>
  <cp:keywords>www.1ppt.com</cp:keywords>
  <dc:description>www.1ppt.com</dc:description>
  <cp:lastModifiedBy>X</cp:lastModifiedBy>
  <cp:revision>92</cp:revision>
  <dcterms:created xsi:type="dcterms:W3CDTF">2016-05-27T01:57:29Z</dcterms:created>
  <dcterms:modified xsi:type="dcterms:W3CDTF">2019-12-18T09:38:45Z</dcterms:modified>
</cp:coreProperties>
</file>