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509E8-B661-496E-9AA1-F9D3EBB5B9A0}">
  <a:tblStyle styleId="{AB4509E8-B661-496E-9AA1-F9D3EBB5B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h.github.io/posts/2015-08-Understanding-LSTM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ca5b128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ca5b128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What concepts from lecture/breakout were most relevant to your project?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What aspects of your project did you find most surprising?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What would you do differently if you were going to start from the beginning?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95959"/>
                </a:solidFill>
              </a:rPr>
              <a:t>What questions do you still have?</a:t>
            </a:r>
            <a:endParaRPr sz="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5eefa7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5eefa7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5eefa7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5eefa7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https://colah.github.io/posts/2015-08-Understanding-LSTMs/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problem were you trying to solve or understand?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kind of data did you work with?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How does this fit into the concepts of the course?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	Was this supervised or unsupervised learning?</a:t>
            </a:r>
            <a:endParaRPr sz="1800"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Regression or classification?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	etc.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5eefa7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5eefa7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ca5b128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ca5b128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does your data look like? Show an example or two.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How many examples, labels, features, etc.?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Word embedding we chose word2vec catalog they use 384 as their feature size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did you do to pre-process your data? Why?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ca5b12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ca5b12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ca5b128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ca5b128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5eefa7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5eefa7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What methods did you choose? Why did you choose them?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Word2Vec+LSTM. Word2Vec converts each word in the sentence into embedding in which words with similar meanings have shorter distance between each other. To make it a sentence embedding, we concatinate the word embeddings in them to form a sentence embedding. 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LSTM captures the natural ordering of sentence, no vanishing gradients or long-term dependence issue.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How did you train these methods, and how did you evaluate them? Why?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CrossEntropyLoss + Adam optimizer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Compute validation loss in each epoch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To minimized the loss, we incorporate a adaptive learning rate method, which evaluates whether the current validation loss is not improving over a couple a epochs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Balanced training set: the number of offensive and non-offensive sentences are 10:1 in the training set so we wrote a random sampling function that assigns offensive samples lower weights and non-offensive samples higher weights so that the training set after processing will be balanced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5eefa7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5eefa7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precision: The sentences that our model classifies as "offensive" are very likely to be indeed offensive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recall: among all offensive sentences, our model can correctly classify most of them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5eefa7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5eefa7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Offensive Language Detection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Lu (tlu32) Keyi Ding (kding5) Ting Li (tli79)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27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Applications, Text data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8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RNN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chemeClr val="dk1"/>
                </a:solidFill>
              </a:rPr>
              <a:t>LSTM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chemeClr val="dk1"/>
                </a:solidFill>
              </a:rPr>
              <a:t>word embedding </a:t>
            </a:r>
            <a:r>
              <a:rPr b="1" lang="en">
                <a:solidFill>
                  <a:schemeClr val="dk1"/>
                </a:solidFill>
              </a:rPr>
              <a:t>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Longer</a:t>
            </a:r>
            <a:r>
              <a:rPr lang="en">
                <a:solidFill>
                  <a:schemeClr val="dk1"/>
                </a:solidFill>
              </a:rPr>
              <a:t> sentences, </a:t>
            </a:r>
            <a:r>
              <a:rPr b="1" lang="en">
                <a:solidFill>
                  <a:srgbClr val="CC0000"/>
                </a:solidFill>
              </a:rPr>
              <a:t>better</a:t>
            </a:r>
            <a:r>
              <a:rPr lang="en">
                <a:solidFill>
                  <a:schemeClr val="dk1"/>
                </a:solidFill>
              </a:rPr>
              <a:t> performance </a:t>
            </a:r>
            <a:r>
              <a:rPr lang="en" sz="2100">
                <a:solidFill>
                  <a:srgbClr val="E0E0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😲</a:t>
            </a:r>
            <a:endParaRPr sz="2100">
              <a:solidFill>
                <a:srgbClr val="E0E0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</a:t>
            </a:r>
            <a:r>
              <a:rPr b="1" lang="en">
                <a:solidFill>
                  <a:schemeClr val="dk1"/>
                </a:solidFill>
              </a:rPr>
              <a:t>balanced</a:t>
            </a:r>
            <a:r>
              <a:rPr lang="en">
                <a:solidFill>
                  <a:schemeClr val="dk1"/>
                </a:solidFill>
              </a:rPr>
              <a:t> dataset, containing more “</a:t>
            </a:r>
            <a:r>
              <a:rPr b="1" lang="en">
                <a:solidFill>
                  <a:schemeClr val="dk1"/>
                </a:solidFill>
              </a:rPr>
              <a:t>neither</a:t>
            </a:r>
            <a:r>
              <a:rPr lang="en">
                <a:solidFill>
                  <a:schemeClr val="dk1"/>
                </a:solidFill>
              </a:rPr>
              <a:t>” entries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Softmax</a:t>
            </a:r>
            <a:r>
              <a:rPr b="1" lang="en"/>
              <a:t> </a:t>
            </a:r>
            <a:r>
              <a:rPr lang="en">
                <a:solidFill>
                  <a:schemeClr val="dk1"/>
                </a:solidFill>
              </a:rPr>
              <a:t>performs</a:t>
            </a:r>
            <a:r>
              <a:rPr lang="en"/>
              <a:t> </a:t>
            </a:r>
            <a:r>
              <a:rPr b="1" lang="en">
                <a:solidFill>
                  <a:srgbClr val="CC0000"/>
                </a:solidFill>
              </a:rPr>
              <a:t>worse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than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ReLU, </a:t>
            </a:r>
            <a:r>
              <a:rPr lang="en">
                <a:solidFill>
                  <a:schemeClr val="dk1"/>
                </a:solidFill>
              </a:rPr>
              <a:t>given a </a:t>
            </a:r>
            <a:r>
              <a:rPr b="1" lang="en">
                <a:solidFill>
                  <a:schemeClr val="dk1"/>
                </a:solidFill>
              </a:rPr>
              <a:t>multi-class classification</a:t>
            </a:r>
            <a:r>
              <a:rPr lang="en">
                <a:solidFill>
                  <a:schemeClr val="dk1"/>
                </a:solidFill>
              </a:rPr>
              <a:t> setting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Davidson, T., Warmsley, D., Macy, M., &amp; Weber, I. (2017). Automated hate speech detection and the problem of offensive language. </a:t>
            </a:r>
            <a:r>
              <a:rPr i="1" lang="en" sz="1100">
                <a:solidFill>
                  <a:schemeClr val="dk1"/>
                </a:solidFill>
              </a:rPr>
              <a:t>Proceedings of the International AAAI Conference on Web and Social Media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11</a:t>
            </a:r>
            <a:r>
              <a:rPr lang="en" sz="1100">
                <a:solidFill>
                  <a:schemeClr val="dk1"/>
                </a:solidFill>
              </a:rPr>
              <a:t>(1), 512–515. https://doi.org/10.1609/icwsm.v11i1.14955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Understanding LSTM networks</a:t>
            </a:r>
            <a:r>
              <a:rPr lang="en" sz="1100">
                <a:solidFill>
                  <a:schemeClr val="dk1"/>
                </a:solidFill>
              </a:rPr>
              <a:t>. Understanding LSTM Networks -- colah's blog. (2015, August 27). Retrieved December 9, 2022, from https://colah.github.io/posts/2015-08-Understanding-LSTMs/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hate speech &amp; offensive language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Sentences from Twitter with labels on whether people think the sentences are hateful or offensive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 task based on s</a:t>
            </a:r>
            <a:r>
              <a:rPr lang="en"/>
              <a:t>upervised</a:t>
            </a:r>
            <a:r>
              <a:rPr lang="en"/>
              <a:t>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RNN &amp; LSTM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375" y="3083811"/>
            <a:ext cx="2853900" cy="15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an interesting problem?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ate speeches are common on social media, and it would be easier for such speeches to be regulated if some program can automatically detect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is similar to the language recognition in hw3 lab in that we take a natural language input as a sequence, and train a model to predict some labels associated with such input sequence.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Hate speech is sometimes hard to detect because it really depends on the context the language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get unbiased, correctly labeled training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48800" y="111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{AB4509E8-B661-496E-9AA1-F9D3EBB5B9A0}</a:tableStyleId>
              </a:tblPr>
              <a:tblGrid>
                <a:gridCol w="952300"/>
                <a:gridCol w="633600"/>
                <a:gridCol w="1179600"/>
                <a:gridCol w="1065225"/>
                <a:gridCol w="826575"/>
                <a:gridCol w="673925"/>
                <a:gridCol w="3593525"/>
              </a:tblGrid>
              <a:tr h="6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Unnamed:0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hate_speech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offensive_langague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neither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tweet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!!! RT @mayasolovely: As a woman you shouldn't complain about cleaning up your house. &amp;amp; as a man you should always take the trash out...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70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!!!!! RT @mleew17: boy dats cold...tyga dwn bad for cuffin dat hoe in the 1st place!!</a:t>
                      </a:r>
                      <a:endParaRPr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103525" y="4231525"/>
            <a:ext cx="89247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Labeled Data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Hate Speech and Offensive Language (Davidson et al., 2017)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1634700" y="530275"/>
            <a:ext cx="5004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C0000"/>
                </a:solidFill>
              </a:rPr>
              <a:t>24773 examples, 3 labels, </a:t>
            </a:r>
            <a:r>
              <a:rPr lang="en" sz="1800">
                <a:solidFill>
                  <a:srgbClr val="CC0000"/>
                </a:solidFill>
              </a:rPr>
              <a:t>and </a:t>
            </a:r>
            <a:r>
              <a:rPr b="1" lang="en" sz="1800">
                <a:solidFill>
                  <a:srgbClr val="CC0000"/>
                </a:solidFill>
              </a:rPr>
              <a:t>384 </a:t>
            </a:r>
            <a:r>
              <a:rPr lang="en" sz="1800">
                <a:solidFill>
                  <a:srgbClr val="CC0000"/>
                </a:solidFill>
              </a:rPr>
              <a:t>features. 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>
                <a:solidFill>
                  <a:srgbClr val="CC0000"/>
                </a:solidFill>
              </a:rPr>
              <a:t>Regex</a:t>
            </a:r>
            <a:r>
              <a:rPr lang="en"/>
              <a:t> preprocess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1017725"/>
            <a:ext cx="852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!!! RT @mayasolovely: As a woman you shouldn't complain about cleaning up your house. &amp;amp; as a man you should always take the trash out...</a:t>
            </a:r>
            <a:endParaRPr sz="1600">
              <a:solidFill>
                <a:schemeClr val="dk2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788725" y="17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{AB4509E8-B661-496E-9AA1-F9D3EBB5B9A0}</a:tableStyleId>
              </a:tblPr>
              <a:tblGrid>
                <a:gridCol w="2533450"/>
                <a:gridCol w="288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"@.*:" and "@.* " 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Retweet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!*\sRT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r'https?://[^ ]+'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html bad encoding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"&amp;.*;"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Recurring letter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'([A-Za-z])\1{2,}' to '\1'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Recurring punctuation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'(\W)\1{1,}' to '\1'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Hashtag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'#.* '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Non-alphanumeric</a:t>
                      </a:r>
                      <a:endParaRPr/>
                    </a:p>
                  </a:txBody>
                  <a:tcPr marT="91425" marB="91425" marR="91425" marL="91425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[^A-Za-z0-9]+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09625" y="14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{AB4509E8-B661-496E-9AA1-F9D3EBB5B9A0}</a:tableStyleId>
              </a:tblPr>
              <a:tblGrid>
                <a:gridCol w="952300"/>
                <a:gridCol w="633600"/>
                <a:gridCol w="1179600"/>
                <a:gridCol w="1065225"/>
                <a:gridCol w="826575"/>
                <a:gridCol w="673925"/>
                <a:gridCol w="3593525"/>
              </a:tblGrid>
              <a:tr h="6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Unnamed:0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hate_speech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offensive_langague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neither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tweet</a:t>
                      </a:r>
                      <a:endParaRPr b="1"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 a woman you shouldnt complain about cleaning up your house as a man you should always take the trash out</a:t>
                      </a:r>
                      <a:endParaRPr sz="13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70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boy dats coldtyga dwn bad for cuffin dat hoe in the 1st place</a:t>
                      </a:r>
                      <a:endParaRPr sz="13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/>
        </p:nvSpPr>
        <p:spPr>
          <a:xfrm>
            <a:off x="3286100" y="4083825"/>
            <a:ext cx="220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Processed Data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	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88" y="3166275"/>
            <a:ext cx="4504827" cy="1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213" y="808753"/>
            <a:ext cx="4615574" cy="2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973600" y="4053975"/>
            <a:ext cx="54105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Accuracy=0.905                       </a:t>
            </a:r>
            <a:r>
              <a:rPr lang="en"/>
              <a:t>F1-score=0.943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Precision=0.982                         Recall=0.906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25" y="778500"/>
            <a:ext cx="4554350" cy="32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175" y="726238"/>
            <a:ext cx="4807399" cy="3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preprocessed the training data, trained the model, and generated a list of improper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Measuring hate level and categorizing hateful speeches are more difficult because we do not have a proper training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