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6" r:id="rId5"/>
    <p:sldId id="260" r:id="rId6"/>
    <p:sldId id="270" r:id="rId7"/>
    <p:sldId id="257" r:id="rId8"/>
    <p:sldId id="258" r:id="rId9"/>
    <p:sldId id="259" r:id="rId10"/>
    <p:sldId id="265" r:id="rId11"/>
    <p:sldId id="267" r:id="rId12"/>
    <p:sldId id="268" r:id="rId13"/>
    <p:sldId id="271" r:id="rId14"/>
    <p:sldId id="274" r:id="rId15"/>
    <p:sldId id="272" r:id="rId16"/>
    <p:sldId id="269" r:id="rId17"/>
    <p:sldId id="273" r:id="rId18"/>
    <p:sldId id="275" r:id="rId19"/>
    <p:sldId id="2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9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8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8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8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2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8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8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4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7BA23-9677-4106-8115-F1B60D7787C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FA2A-3587-48A8-816A-8FA33A854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7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8745" y="1820008"/>
            <a:ext cx="11271739" cy="3508130"/>
          </a:xfrm>
        </p:spPr>
        <p:txBody>
          <a:bodyPr>
            <a:normAutofit fontScale="90000"/>
          </a:bodyPr>
          <a:lstStyle/>
          <a:p>
            <a:r>
              <a:rPr lang="zh-CN" altLang="en-US" sz="6700" b="1" dirty="0" smtClean="0"/>
              <a:t>高性能的</a:t>
            </a:r>
            <a:r>
              <a:rPr lang="en-US" altLang="zh-CN" sz="6700" b="1" dirty="0" smtClean="0"/>
              <a:t>Lua</a:t>
            </a:r>
            <a:r>
              <a:rPr lang="zh-CN" altLang="en-US" sz="6700" b="1" dirty="0" smtClean="0"/>
              <a:t>服务器框架介绍</a:t>
            </a:r>
            <a:r>
              <a:rPr lang="en-US" altLang="zh-CN" sz="6700" b="1" dirty="0" smtClean="0"/>
              <a:t/>
            </a:r>
            <a:br>
              <a:rPr lang="en-US" altLang="zh-CN" sz="6700" b="1" dirty="0" smtClean="0"/>
            </a:br>
            <a:r>
              <a:rPr lang="en-US" altLang="zh-CN" sz="6700" b="1" dirty="0" err="1" smtClean="0"/>
              <a:t>gserver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</a:t>
            </a:r>
            <a:r>
              <a:rPr lang="en-US" altLang="zh-CN" sz="2700" dirty="0" err="1" smtClean="0"/>
              <a:t>gavin</a:t>
            </a:r>
            <a:r>
              <a:rPr lang="en-US" altLang="zh-CN" sz="2700" dirty="0" smtClean="0"/>
              <a:t>(</a:t>
            </a:r>
            <a:r>
              <a:rPr lang="zh-CN" altLang="en-US" sz="2700" dirty="0" smtClean="0"/>
              <a:t>高庆峰</a:t>
            </a:r>
            <a:r>
              <a:rPr lang="en-US" altLang="zh-CN" sz="2700" dirty="0"/>
              <a:t>)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8666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MySQL</a:t>
            </a:r>
            <a:r>
              <a:rPr lang="zh-CN" altLang="en-US" b="1" dirty="0" smtClean="0"/>
              <a:t>底层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3338" y="1441937"/>
            <a:ext cx="9873762" cy="528417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19045" y="4176350"/>
            <a:ext cx="7051431" cy="136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MySQL(agent)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947747" y="2880698"/>
            <a:ext cx="716572" cy="126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444762" y="2880698"/>
            <a:ext cx="35169" cy="131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8238393" y="2880698"/>
            <a:ext cx="668214" cy="126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868618" y="2004400"/>
            <a:ext cx="4985236" cy="855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284177" y="6029691"/>
            <a:ext cx="2954216" cy="527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Lua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 rot="10800000">
            <a:off x="5732581" y="5510463"/>
            <a:ext cx="386862" cy="512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7447084" y="5565537"/>
            <a:ext cx="351692" cy="457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Timer</a:t>
            </a:r>
            <a:r>
              <a:rPr lang="zh-CN" altLang="en-US" b="1" dirty="0" smtClean="0"/>
              <a:t>底层设计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662"/>
            <a:ext cx="10515600" cy="5367829"/>
          </a:xfrm>
        </p:spPr>
        <p:txBody>
          <a:bodyPr/>
          <a:lstStyle/>
          <a:p>
            <a:r>
              <a:rPr lang="zh-CN" altLang="en-US" b="1" dirty="0" smtClean="0"/>
              <a:t>底层是高效的时间轮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time_wheel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定时器。</a:t>
            </a:r>
            <a:endParaRPr lang="en-US" altLang="zh-CN" b="1" dirty="0" smtClean="0"/>
          </a:p>
          <a:p>
            <a:r>
              <a:rPr lang="zh-CN" altLang="en-US" dirty="0" smtClean="0"/>
              <a:t>    提供给</a:t>
            </a:r>
            <a:r>
              <a:rPr lang="en-US" altLang="zh-CN" dirty="0" smtClean="0"/>
              <a:t>Lua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 = </a:t>
            </a:r>
            <a:r>
              <a:rPr lang="en-US" altLang="zh-CN" dirty="0" err="1" smtClean="0"/>
              <a:t>AddTimer</a:t>
            </a:r>
            <a:r>
              <a:rPr lang="en-US" altLang="zh-CN" dirty="0" smtClean="0"/>
              <a:t>(time, circle, function)</a:t>
            </a:r>
            <a:r>
              <a:rPr lang="zh-CN" altLang="en-US" dirty="0" smtClean="0"/>
              <a:t>接口，</a:t>
            </a:r>
            <a:endParaRPr lang="en-US" altLang="zh-CN" dirty="0" smtClean="0"/>
          </a:p>
          <a:p>
            <a:r>
              <a:rPr lang="en-US" altLang="zh-CN" dirty="0" smtClean="0"/>
              <a:t>    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KillTimer</a:t>
            </a:r>
            <a:r>
              <a:rPr lang="en-US" altLang="zh-CN" dirty="0" smtClean="0"/>
              <a:t>(id)  kill timer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3,  </a:t>
            </a:r>
            <a:r>
              <a:rPr lang="en-US" altLang="zh-CN" dirty="0" err="1" smtClean="0"/>
              <a:t>GetLeftTime</a:t>
            </a:r>
            <a:r>
              <a:rPr lang="en-US" altLang="zh-CN" dirty="0" smtClean="0"/>
              <a:t>(id) </a:t>
            </a:r>
            <a:r>
              <a:rPr lang="zh-CN" altLang="en-US" dirty="0" smtClean="0"/>
              <a:t>返回剩余时间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3" y="3982915"/>
            <a:ext cx="5110886" cy="28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Log</a:t>
            </a:r>
            <a:r>
              <a:rPr lang="zh-CN" altLang="en-US" b="1" dirty="0" smtClean="0"/>
              <a:t>底层设计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底层是一个支持同步和异步的日志库，每个小时产生一个文件。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并且支持</a:t>
            </a:r>
            <a:r>
              <a:rPr lang="en-US" altLang="zh-CN" dirty="0" err="1"/>
              <a:t>crit</a:t>
            </a:r>
            <a:r>
              <a:rPr lang="en-US" altLang="zh-CN" dirty="0"/>
              <a:t>(</a:t>
            </a:r>
            <a:r>
              <a:rPr lang="zh-CN" altLang="en-US" dirty="0"/>
              <a:t>致命的</a:t>
            </a:r>
            <a:r>
              <a:rPr lang="en-US" altLang="zh-CN" dirty="0"/>
              <a:t>), warn(</a:t>
            </a:r>
            <a:r>
              <a:rPr lang="zh-CN" altLang="en-US" dirty="0"/>
              <a:t>警告</a:t>
            </a:r>
            <a:r>
              <a:rPr lang="en-US" altLang="zh-CN" dirty="0"/>
              <a:t>), info(</a:t>
            </a:r>
            <a:r>
              <a:rPr lang="zh-CN" altLang="en-US" dirty="0"/>
              <a:t>提示信息）三个级别的日志接口。</a:t>
            </a:r>
            <a:endParaRPr lang="en-US" altLang="zh-CN" dirty="0"/>
          </a:p>
          <a:p>
            <a:r>
              <a:rPr lang="zh-CN" altLang="en-US" dirty="0" smtClean="0"/>
              <a:t>并且有个配置，能随时关闭某个级别的日志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06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4.6 </a:t>
            </a:r>
            <a:r>
              <a:rPr lang="zh-CN" altLang="en-US" b="1" dirty="0" smtClean="0"/>
              <a:t>底层协议采用</a:t>
            </a:r>
            <a:r>
              <a:rPr lang="en-US" altLang="zh-CN" b="1" dirty="0" err="1" smtClean="0"/>
              <a:t>lua_protobuf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Lua_protobuf</a:t>
            </a:r>
            <a:r>
              <a:rPr lang="zh-CN" altLang="en-US" dirty="0" smtClean="0"/>
              <a:t>是一个开源</a:t>
            </a:r>
            <a:r>
              <a:rPr lang="zh-CN" altLang="en-US" dirty="0"/>
              <a:t>的针对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的组件。</a:t>
            </a:r>
            <a:endParaRPr lang="en-US" altLang="zh-CN" dirty="0" smtClean="0"/>
          </a:p>
          <a:p>
            <a:r>
              <a:rPr lang="zh-CN" altLang="en-US" dirty="0" smtClean="0"/>
              <a:t>其能直接读取</a:t>
            </a:r>
            <a:r>
              <a:rPr lang="en-US" altLang="zh-CN" dirty="0" smtClean="0"/>
              <a:t>.proto</a:t>
            </a:r>
            <a:r>
              <a:rPr lang="zh-CN" altLang="en-US" dirty="0" smtClean="0"/>
              <a:t>文件，并且打包格式跟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语法契合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gserver</a:t>
            </a:r>
            <a:r>
              <a:rPr lang="zh-CN" altLang="en-US" dirty="0" smtClean="0">
                <a:solidFill>
                  <a:srgbClr val="FF0000"/>
                </a:solidFill>
              </a:rPr>
              <a:t>默认采用</a:t>
            </a:r>
            <a:r>
              <a:rPr lang="en-US" altLang="zh-CN" dirty="0" err="1" smtClean="0">
                <a:solidFill>
                  <a:srgbClr val="FF0000"/>
                </a:solidFill>
              </a:rPr>
              <a:t>lua_protobuf</a:t>
            </a:r>
            <a:r>
              <a:rPr lang="zh-CN" altLang="en-US" dirty="0" smtClean="0">
                <a:solidFill>
                  <a:srgbClr val="FF0000"/>
                </a:solidFill>
              </a:rPr>
              <a:t>，但是也可以用其他的协议格式，例如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格式。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en-US" b="1" dirty="0"/>
              <a:t>架构使用列举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524"/>
            <a:ext cx="10515600" cy="52226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en-US" altLang="zh-CN" dirty="0" smtClean="0"/>
              <a:t> Net</a:t>
            </a:r>
            <a:r>
              <a:rPr lang="zh-CN" altLang="en-US" dirty="0" smtClean="0"/>
              <a:t>模块（目前支持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协议）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封装在</a:t>
            </a:r>
            <a:r>
              <a:rPr lang="en-US" altLang="zh-CN" dirty="0" err="1" smtClean="0"/>
              <a:t>tcp.lua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2,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封装在</a:t>
            </a:r>
            <a:r>
              <a:rPr lang="en-US" altLang="zh-CN" dirty="0" err="1" smtClean="0"/>
              <a:t>mysql.lua</a:t>
            </a:r>
            <a:endParaRPr lang="en-US" altLang="zh-CN" dirty="0" smtClean="0"/>
          </a:p>
          <a:p>
            <a:r>
              <a:rPr lang="en-US" altLang="zh-CN" dirty="0" smtClean="0"/>
              <a:t>3, timer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封装在</a:t>
            </a:r>
            <a:r>
              <a:rPr lang="en-US" altLang="zh-CN" dirty="0" err="1" smtClean="0"/>
              <a:t>timer.lua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4, log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封装在</a:t>
            </a:r>
            <a:r>
              <a:rPr lang="en-US" altLang="zh-CN" dirty="0" err="1" smtClean="0"/>
              <a:t>log_module.lua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5, redis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封装在</a:t>
            </a:r>
            <a:r>
              <a:rPr lang="en-US" altLang="zh-CN" dirty="0" err="1" smtClean="0"/>
              <a:t>credis.lua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7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en-US" altLang="zh-CN" b="1" dirty="0" err="1" smtClean="0"/>
              <a:t>gserver</a:t>
            </a:r>
            <a:r>
              <a:rPr lang="zh-CN" altLang="en-US" b="1" dirty="0" smtClean="0"/>
              <a:t>的技术参数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8654"/>
            <a:ext cx="10515600" cy="50204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网络</a:t>
            </a:r>
            <a:r>
              <a:rPr lang="en-US" altLang="zh-CN" b="1" dirty="0" err="1" smtClean="0"/>
              <a:t>qps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核，</a:t>
            </a:r>
            <a:r>
              <a:rPr lang="en-US" altLang="zh-CN" dirty="0" smtClean="0"/>
              <a:t>8G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debian</a:t>
            </a:r>
            <a:r>
              <a:rPr lang="zh-CN" altLang="en-US" dirty="0" smtClean="0"/>
              <a:t>下，</a:t>
            </a:r>
            <a:r>
              <a:rPr lang="en-US" altLang="zh-CN" dirty="0" err="1" smtClean="0"/>
              <a:t>qps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188603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b="1" dirty="0" err="1" smtClean="0"/>
              <a:t>mysql</a:t>
            </a:r>
            <a:r>
              <a:rPr lang="en-US" altLang="zh-CN" b="1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update</a:t>
            </a:r>
            <a:r>
              <a:rPr lang="zh-CN" altLang="en-US" dirty="0" smtClean="0"/>
              <a:t>语句，</a:t>
            </a:r>
            <a:r>
              <a:rPr lang="en-US" altLang="zh-CN" dirty="0" smtClean="0"/>
              <a:t>7800+ 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select</a:t>
            </a:r>
            <a:r>
              <a:rPr lang="zh-CN" altLang="en-US" dirty="0" smtClean="0"/>
              <a:t>语句，   </a:t>
            </a:r>
            <a:r>
              <a:rPr lang="en-US" altLang="zh-CN" dirty="0" smtClean="0"/>
              <a:t>1000+ 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/s</a:t>
            </a:r>
            <a:endParaRPr lang="en-US" altLang="zh-CN" dirty="0"/>
          </a:p>
          <a:p>
            <a:r>
              <a:rPr lang="en-US" altLang="zh-CN" dirty="0" smtClean="0"/>
              <a:t>3, </a:t>
            </a:r>
            <a:r>
              <a:rPr lang="en-US" altLang="zh-CN" b="1" dirty="0" smtClean="0"/>
              <a:t>  timer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中能同时支持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万个定时器，并且</a:t>
            </a:r>
            <a:r>
              <a:rPr lang="en-US" altLang="zh-CN" dirty="0" smtClean="0"/>
              <a:t>400ms</a:t>
            </a:r>
            <a:r>
              <a:rPr lang="zh-CN" altLang="en-US" dirty="0" smtClean="0"/>
              <a:t>的定时器还很准确。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中也基本上能支持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万左右的定时器。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3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总结与展望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07989"/>
          </a:xfrm>
        </p:spPr>
        <p:txBody>
          <a:bodyPr/>
          <a:lstStyle/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gserver</a:t>
            </a:r>
            <a:r>
              <a:rPr lang="zh-CN" altLang="en-US" dirty="0" smtClean="0"/>
              <a:t>目前专注于底层用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开发，逻辑用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开发。比较适合服务器开发，其在底层封装了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网络，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等等组件。</a:t>
            </a:r>
            <a:endParaRPr lang="en-US" altLang="zh-CN" dirty="0" smtClean="0"/>
          </a:p>
          <a:p>
            <a:r>
              <a:rPr lang="zh-CN" altLang="en-US" dirty="0" smtClean="0"/>
              <a:t>如果需要支持其他的模块，可以自己写一个</a:t>
            </a:r>
            <a:r>
              <a:rPr lang="en-US" altLang="zh-CN" dirty="0" smtClean="0"/>
              <a:t>.so(.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，让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加载。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层面，不支持</a:t>
            </a:r>
            <a:r>
              <a:rPr lang="en-US" altLang="zh-CN" dirty="0" smtClean="0"/>
              <a:t>coroutine,</a:t>
            </a:r>
            <a:r>
              <a:rPr lang="zh-CN" altLang="en-US" dirty="0" smtClean="0"/>
              <a:t>希望以后能支持进去。</a:t>
            </a:r>
            <a:endParaRPr lang="en-US" altLang="zh-CN" dirty="0" smtClean="0"/>
          </a:p>
          <a:p>
            <a:r>
              <a:rPr lang="zh-CN" altLang="en-US" dirty="0" smtClean="0"/>
              <a:t>目前考虑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逻辑是相互交互的，没有使用多</a:t>
            </a:r>
            <a:r>
              <a:rPr lang="en-US" altLang="zh-CN" dirty="0" err="1" smtClean="0"/>
              <a:t>lua_state</a:t>
            </a:r>
            <a:r>
              <a:rPr lang="zh-CN" altLang="en-US" dirty="0" smtClean="0"/>
              <a:t>，如果以后逻辑层业务少的，可以考虑多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9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 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Lua5.3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err="1" smtClean="0"/>
              <a:t>Lua_protobuf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</a:t>
            </a:r>
            <a:r>
              <a:rPr lang="zh-CN" altLang="en-US" dirty="0" smtClean="0"/>
              <a:t>源代码</a:t>
            </a:r>
            <a:endParaRPr lang="en-US" altLang="zh-CN" dirty="0" smtClean="0"/>
          </a:p>
          <a:p>
            <a:r>
              <a:rPr lang="en-US" altLang="zh-CN" dirty="0" err="1" smtClean="0"/>
              <a:t>Asio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92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 </a:t>
            </a:r>
            <a:r>
              <a:rPr lang="zh-CN" altLang="en-US" dirty="0" smtClean="0"/>
              <a:t>演示使用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0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9</a:t>
            </a:r>
            <a:r>
              <a:rPr lang="en-US" altLang="zh-CN" b="1" dirty="0" smtClean="0"/>
              <a:t> Q &amp; A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，服务器开发的常用开发需求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b="1" dirty="0" smtClean="0"/>
              <a:t>联网功能</a:t>
            </a:r>
            <a:endParaRPr lang="en-US" altLang="zh-CN" dirty="0" smtClean="0"/>
          </a:p>
          <a:p>
            <a:r>
              <a:rPr lang="zh-CN" altLang="en-US" b="1" dirty="0" smtClean="0"/>
              <a:t>数据库</a:t>
            </a:r>
            <a:r>
              <a:rPr lang="zh-CN" altLang="en-US" b="1" dirty="0"/>
              <a:t>操作</a:t>
            </a:r>
            <a:r>
              <a:rPr lang="zh-CN" altLang="en-US" b="1" dirty="0" smtClean="0"/>
              <a:t>功能</a:t>
            </a:r>
            <a:endParaRPr lang="en-US" altLang="zh-CN" dirty="0"/>
          </a:p>
          <a:p>
            <a:r>
              <a:rPr lang="zh-CN" altLang="en-US" b="1" dirty="0" smtClean="0"/>
              <a:t>定时器功能</a:t>
            </a:r>
            <a:endParaRPr lang="en-US" altLang="zh-CN" dirty="0"/>
          </a:p>
          <a:p>
            <a:r>
              <a:rPr lang="zh-CN" altLang="en-US" b="1" dirty="0" smtClean="0"/>
              <a:t>协议的打包和解包</a:t>
            </a:r>
            <a:endParaRPr lang="en-US" altLang="zh-CN" dirty="0"/>
          </a:p>
          <a:p>
            <a:r>
              <a:rPr lang="zh-CN" altLang="en-US" b="1" dirty="0" smtClean="0"/>
              <a:t>日志</a:t>
            </a:r>
            <a:r>
              <a:rPr lang="zh-CN" altLang="en-US" b="1" dirty="0" smtClean="0"/>
              <a:t>功能</a:t>
            </a:r>
            <a:endParaRPr lang="en-US" altLang="zh-CN" b="1" dirty="0" smtClean="0"/>
          </a:p>
          <a:p>
            <a:r>
              <a:rPr lang="en-US" altLang="zh-CN" b="1" dirty="0" smtClean="0"/>
              <a:t>http</a:t>
            </a:r>
            <a:r>
              <a:rPr lang="zh-CN" altLang="en-US" b="1" smtClean="0"/>
              <a:t>服务器功能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gserver</a:t>
            </a:r>
            <a:r>
              <a:rPr lang="zh-CN" altLang="en-US" b="1" dirty="0" smtClean="0">
                <a:solidFill>
                  <a:srgbClr val="FF0000"/>
                </a:solidFill>
              </a:rPr>
              <a:t>框架中，都可以找到！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287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lua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445"/>
          </a:xfrm>
        </p:spPr>
        <p:txBody>
          <a:bodyPr/>
          <a:lstStyle/>
          <a:p>
            <a:r>
              <a:rPr lang="en-US" altLang="zh-CN" dirty="0" smtClean="0"/>
              <a:t>       Lua</a:t>
            </a:r>
            <a:r>
              <a:rPr lang="zh-CN" altLang="en-US" dirty="0" smtClean="0"/>
              <a:t>是一门巴西人开发的脚本语言。主要用于对宿主语言（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）的扩展，开发效率是脚本中最高的。其特性：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1</a:t>
            </a:r>
            <a:r>
              <a:rPr lang="zh-CN" altLang="en-US" dirty="0" smtClean="0"/>
              <a:t>，标准的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语言开发的，比较通用</a:t>
            </a:r>
            <a:endParaRPr lang="en-US" altLang="zh-CN" dirty="0" smtClean="0"/>
          </a:p>
          <a:p>
            <a:r>
              <a:rPr lang="en-US" altLang="zh-CN" dirty="0" smtClean="0"/>
              <a:t>       2</a:t>
            </a:r>
            <a:r>
              <a:rPr lang="zh-CN" altLang="en-US" dirty="0" smtClean="0"/>
              <a:t>，语法简单，唯一的数据结构</a:t>
            </a:r>
            <a:r>
              <a:rPr lang="en-US" altLang="zh-CN" dirty="0" smtClean="0"/>
              <a:t>table({})</a:t>
            </a:r>
          </a:p>
          <a:p>
            <a:r>
              <a:rPr lang="en-US" altLang="zh-CN" dirty="0" smtClean="0"/>
              <a:t>       3</a:t>
            </a:r>
            <a:r>
              <a:rPr lang="zh-CN" altLang="en-US" dirty="0" smtClean="0"/>
              <a:t>，功能单一（只做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语言不是很擅长的）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4</a:t>
            </a:r>
            <a:r>
              <a:rPr lang="zh-CN" altLang="en-US" dirty="0" smtClean="0"/>
              <a:t>，只做一件事情，对宿主语言的扩展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5</a:t>
            </a:r>
            <a:r>
              <a:rPr lang="zh-CN" altLang="en-US" dirty="0" smtClean="0"/>
              <a:t>，方便热更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6</a:t>
            </a:r>
            <a:r>
              <a:rPr lang="zh-CN" altLang="en-US" dirty="0" smtClean="0"/>
              <a:t>，跟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语言之间结合紧密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66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，为什么要用</a:t>
            </a:r>
            <a:r>
              <a:rPr lang="en-US" altLang="zh-CN" b="1" dirty="0"/>
              <a:t>L</a:t>
            </a:r>
            <a:r>
              <a:rPr lang="en-US" altLang="zh-CN" b="1" dirty="0" smtClean="0"/>
              <a:t>ua</a:t>
            </a:r>
            <a:r>
              <a:rPr lang="zh-CN" altLang="en-US" b="1" dirty="0" smtClean="0"/>
              <a:t>来开发服务器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6621"/>
          </a:xfrm>
        </p:spPr>
        <p:txBody>
          <a:bodyPr/>
          <a:lstStyle/>
          <a:p>
            <a:r>
              <a:rPr lang="zh-CN" altLang="en-US" b="1" dirty="0"/>
              <a:t>开发效率</a:t>
            </a:r>
            <a:r>
              <a:rPr lang="zh-CN" altLang="en-US" b="1" dirty="0" smtClean="0"/>
              <a:t>高（</a:t>
            </a:r>
            <a:r>
              <a:rPr lang="zh-CN" altLang="en-US" b="1" dirty="0" smtClean="0">
                <a:solidFill>
                  <a:srgbClr val="0070C0"/>
                </a:solidFill>
              </a:rPr>
              <a:t>简洁性</a:t>
            </a:r>
            <a:r>
              <a:rPr lang="zh-CN" altLang="en-US" b="1" dirty="0" smtClean="0"/>
              <a:t>）</a:t>
            </a:r>
            <a:endParaRPr lang="en-US" altLang="zh-CN" dirty="0"/>
          </a:p>
          <a:p>
            <a:r>
              <a:rPr lang="zh-CN" altLang="en-US" b="1" dirty="0"/>
              <a:t>方便热</a:t>
            </a:r>
            <a:r>
              <a:rPr lang="zh-CN" altLang="en-US" b="1" dirty="0" smtClean="0"/>
              <a:t>更（</a:t>
            </a:r>
            <a:r>
              <a:rPr lang="zh-CN" altLang="en-US" b="1" dirty="0" smtClean="0">
                <a:solidFill>
                  <a:srgbClr val="0070C0"/>
                </a:solidFill>
              </a:rPr>
              <a:t>脚本性</a:t>
            </a:r>
            <a:r>
              <a:rPr lang="zh-CN" altLang="en-US" b="1" dirty="0" smtClean="0"/>
              <a:t>）</a:t>
            </a:r>
            <a:endParaRPr lang="en-US" altLang="zh-CN" dirty="0"/>
          </a:p>
          <a:p>
            <a:r>
              <a:rPr lang="zh-CN" altLang="en-US" b="1" dirty="0"/>
              <a:t>运行效率比较</a:t>
            </a:r>
            <a:r>
              <a:rPr lang="zh-CN" altLang="en-US" b="1" dirty="0" smtClean="0"/>
              <a:t>高（</a:t>
            </a:r>
            <a:r>
              <a:rPr lang="zh-CN" altLang="en-US" b="1" dirty="0" smtClean="0">
                <a:solidFill>
                  <a:srgbClr val="0070C0"/>
                </a:solidFill>
              </a:rPr>
              <a:t>脚本中</a:t>
            </a:r>
            <a:r>
              <a:rPr lang="zh-CN" altLang="en-US" b="1" dirty="0" smtClean="0"/>
              <a:t>）</a:t>
            </a:r>
            <a:endParaRPr lang="en-US" altLang="zh-CN" dirty="0"/>
          </a:p>
          <a:p>
            <a:r>
              <a:rPr lang="zh-CN" altLang="en-US" b="1" dirty="0" smtClean="0"/>
              <a:t>开发门槛</a:t>
            </a:r>
            <a:r>
              <a:rPr lang="zh-CN" altLang="en-US" b="1" dirty="0"/>
              <a:t>低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zh-CN" altLang="en-US" b="1" dirty="0">
                <a:solidFill>
                  <a:srgbClr val="0070C0"/>
                </a:solidFill>
              </a:rPr>
              <a:t>简单性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B0F0"/>
                </a:solidFill>
              </a:rPr>
              <a:t>结论：比较</a:t>
            </a:r>
            <a:r>
              <a:rPr lang="zh-CN" altLang="en-US" dirty="0">
                <a:solidFill>
                  <a:srgbClr val="00B0F0"/>
                </a:solidFill>
              </a:rPr>
              <a:t>适合</a:t>
            </a:r>
            <a:r>
              <a:rPr lang="zh-CN" altLang="en-US" dirty="0">
                <a:solidFill>
                  <a:srgbClr val="FF0000"/>
                </a:solidFill>
              </a:rPr>
              <a:t>需求多变</a:t>
            </a:r>
            <a:r>
              <a:rPr lang="zh-CN" altLang="en-US" dirty="0">
                <a:solidFill>
                  <a:srgbClr val="00B0F0"/>
                </a:solidFill>
              </a:rPr>
              <a:t>的程序开发！！！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3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5307624" cy="113836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，本框架功能说明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146"/>
            <a:ext cx="10515600" cy="519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/>
              <a:t>使用高效的</a:t>
            </a:r>
            <a:r>
              <a:rPr lang="en-US" altLang="zh-CN" sz="3200" b="1" dirty="0" smtClean="0"/>
              <a:t>c/</a:t>
            </a:r>
            <a:r>
              <a:rPr lang="en-US" altLang="zh-CN" sz="3200" b="1" dirty="0" err="1" smtClean="0"/>
              <a:t>c++</a:t>
            </a:r>
            <a:r>
              <a:rPr lang="zh-CN" altLang="en-US" sz="3200" b="1" dirty="0" smtClean="0"/>
              <a:t>封装了底层的基础框架：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1 </a:t>
            </a:r>
            <a:r>
              <a:rPr lang="zh-CN" altLang="en-US" b="1" dirty="0" smtClean="0">
                <a:solidFill>
                  <a:srgbClr val="00B0F0"/>
                </a:solidFill>
              </a:rPr>
              <a:t>封装网络</a:t>
            </a:r>
            <a:r>
              <a:rPr lang="en-US" altLang="zh-CN" b="1" dirty="0" smtClean="0">
                <a:solidFill>
                  <a:srgbClr val="00B0F0"/>
                </a:solidFill>
              </a:rPr>
              <a:t>(TCP)</a:t>
            </a:r>
            <a:r>
              <a:rPr lang="zh-CN" altLang="en-US" b="1" dirty="0" smtClean="0">
                <a:solidFill>
                  <a:srgbClr val="00B0F0"/>
                </a:solidFill>
              </a:rPr>
              <a:t>底层的收发数据和连接情况</a:t>
            </a:r>
            <a:r>
              <a:rPr lang="en-US" altLang="zh-CN" b="1" dirty="0" smtClean="0">
                <a:solidFill>
                  <a:srgbClr val="00B0F0"/>
                </a:solidFill>
              </a:rPr>
              <a:t>(</a:t>
            </a:r>
            <a:r>
              <a:rPr lang="en-US" altLang="zh-CN" b="1" dirty="0" err="1" smtClean="0">
                <a:solidFill>
                  <a:srgbClr val="00B0F0"/>
                </a:solidFill>
              </a:rPr>
              <a:t>tcp</a:t>
            </a:r>
            <a:r>
              <a:rPr lang="en-US" altLang="zh-CN" b="1" dirty="0" smtClean="0">
                <a:solidFill>
                  <a:srgbClr val="00B0F0"/>
                </a:solidFill>
              </a:rPr>
              <a:t>)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B0F0"/>
                </a:solidFill>
              </a:rPr>
              <a:t>2 </a:t>
            </a:r>
            <a:r>
              <a:rPr lang="zh-CN" altLang="en-US" b="1" dirty="0" smtClean="0">
                <a:solidFill>
                  <a:srgbClr val="00B0F0"/>
                </a:solidFill>
              </a:rPr>
              <a:t>封装了</a:t>
            </a:r>
            <a:r>
              <a:rPr lang="en-US" altLang="zh-CN" b="1" dirty="0" smtClean="0">
                <a:solidFill>
                  <a:srgbClr val="00B0F0"/>
                </a:solidFill>
              </a:rPr>
              <a:t>MySQL</a:t>
            </a:r>
            <a:r>
              <a:rPr lang="zh-CN" altLang="en-US" b="1" dirty="0" smtClean="0">
                <a:solidFill>
                  <a:srgbClr val="00B0F0"/>
                </a:solidFill>
              </a:rPr>
              <a:t>的同步和异步的请求接口</a:t>
            </a:r>
            <a:r>
              <a:rPr lang="en-US" altLang="zh-CN" b="1" dirty="0" smtClean="0">
                <a:solidFill>
                  <a:srgbClr val="00B0F0"/>
                </a:solidFill>
              </a:rPr>
              <a:t>(</a:t>
            </a:r>
            <a:r>
              <a:rPr lang="en-US" altLang="zh-CN" b="1" dirty="0" err="1" smtClean="0">
                <a:solidFill>
                  <a:srgbClr val="00B0F0"/>
                </a:solidFill>
              </a:rPr>
              <a:t>db</a:t>
            </a:r>
            <a:r>
              <a:rPr lang="en-US" altLang="zh-CN" b="1" dirty="0" smtClean="0">
                <a:solidFill>
                  <a:srgbClr val="00B0F0"/>
                </a:solidFill>
              </a:rPr>
              <a:t>)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B0F0"/>
                </a:solidFill>
              </a:rPr>
              <a:t>3 </a:t>
            </a:r>
            <a:r>
              <a:rPr lang="zh-CN" altLang="en-US" b="1" dirty="0" smtClean="0">
                <a:solidFill>
                  <a:srgbClr val="00B0F0"/>
                </a:solidFill>
              </a:rPr>
              <a:t>封装了定时器接口</a:t>
            </a:r>
            <a:r>
              <a:rPr lang="en-US" altLang="zh-CN" b="1" dirty="0" smtClean="0">
                <a:solidFill>
                  <a:srgbClr val="00B0F0"/>
                </a:solidFill>
              </a:rPr>
              <a:t>(timer)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B0F0"/>
                </a:solidFill>
              </a:rPr>
              <a:t>4 </a:t>
            </a:r>
            <a:r>
              <a:rPr lang="zh-CN" altLang="en-US" b="1" dirty="0" smtClean="0">
                <a:solidFill>
                  <a:srgbClr val="00B0F0"/>
                </a:solidFill>
              </a:rPr>
              <a:t>封装了日志接口</a:t>
            </a:r>
            <a:r>
              <a:rPr lang="en-US" altLang="zh-CN" b="1" dirty="0" smtClean="0">
                <a:solidFill>
                  <a:srgbClr val="00B0F0"/>
                </a:solidFill>
              </a:rPr>
              <a:t>(</a:t>
            </a:r>
            <a:r>
              <a:rPr lang="en-US" altLang="zh-CN" b="1" dirty="0" err="1" smtClean="0">
                <a:solidFill>
                  <a:srgbClr val="00B0F0"/>
                </a:solidFill>
              </a:rPr>
              <a:t>log_module</a:t>
            </a:r>
            <a:r>
              <a:rPr lang="en-US" altLang="zh-CN" b="1" dirty="0" smtClean="0">
                <a:solidFill>
                  <a:srgbClr val="00B0F0"/>
                </a:solidFill>
              </a:rPr>
              <a:t>)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B0F0"/>
                </a:solidFill>
              </a:rPr>
              <a:t>5 </a:t>
            </a:r>
            <a:r>
              <a:rPr lang="zh-CN" altLang="en-US" b="1" dirty="0" smtClean="0">
                <a:solidFill>
                  <a:srgbClr val="00B0F0"/>
                </a:solidFill>
              </a:rPr>
              <a:t>内部使用</a:t>
            </a:r>
            <a:r>
              <a:rPr lang="en-US" altLang="zh-CN" b="1" dirty="0" smtClean="0">
                <a:solidFill>
                  <a:srgbClr val="00B0F0"/>
                </a:solidFill>
              </a:rPr>
              <a:t>lua_protobuf, </a:t>
            </a:r>
            <a:r>
              <a:rPr lang="zh-CN" altLang="en-US" b="1" dirty="0" smtClean="0">
                <a:solidFill>
                  <a:srgbClr val="00B0F0"/>
                </a:solidFill>
              </a:rPr>
              <a:t>方便打包和解包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B0F0"/>
                </a:solidFill>
              </a:rPr>
              <a:t>6 </a:t>
            </a:r>
            <a:r>
              <a:rPr lang="zh-CN" altLang="en-US" b="1" dirty="0" smtClean="0">
                <a:solidFill>
                  <a:srgbClr val="00B0F0"/>
                </a:solidFill>
              </a:rPr>
              <a:t>封装了</a:t>
            </a:r>
            <a:r>
              <a:rPr lang="en-US" altLang="zh-CN" b="1" dirty="0" smtClean="0">
                <a:solidFill>
                  <a:srgbClr val="00B0F0"/>
                </a:solidFill>
              </a:rPr>
              <a:t>redis</a:t>
            </a:r>
            <a:r>
              <a:rPr lang="zh-CN" altLang="en-US" b="1" dirty="0" smtClean="0">
                <a:solidFill>
                  <a:srgbClr val="00B0F0"/>
                </a:solidFill>
              </a:rPr>
              <a:t>接口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B0F0"/>
                </a:solidFill>
              </a:rPr>
              <a:t>7 </a:t>
            </a:r>
            <a:r>
              <a:rPr lang="zh-CN" altLang="en-US" b="1" dirty="0">
                <a:solidFill>
                  <a:srgbClr val="00B0F0"/>
                </a:solidFill>
              </a:rPr>
              <a:t>封装了</a:t>
            </a:r>
            <a:r>
              <a:rPr lang="en-US" altLang="zh-CN" b="1" dirty="0">
                <a:solidFill>
                  <a:srgbClr val="00B0F0"/>
                </a:solidFill>
              </a:rPr>
              <a:t>astar</a:t>
            </a:r>
            <a:r>
              <a:rPr lang="zh-CN" altLang="en-US" b="1" dirty="0">
                <a:solidFill>
                  <a:srgbClr val="00B0F0"/>
                </a:solidFill>
              </a:rPr>
              <a:t>寻</a:t>
            </a:r>
            <a:r>
              <a:rPr lang="zh-CN" altLang="en-US" b="1" dirty="0" smtClean="0">
                <a:solidFill>
                  <a:srgbClr val="00B0F0"/>
                </a:solidFill>
              </a:rPr>
              <a:t>路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B0F0"/>
                </a:solidFill>
              </a:rPr>
              <a:t>8 </a:t>
            </a:r>
            <a:r>
              <a:rPr lang="zh-CN" altLang="en-US" b="1" dirty="0" smtClean="0">
                <a:solidFill>
                  <a:srgbClr val="00B0F0"/>
                </a:solidFill>
              </a:rPr>
              <a:t>封装了</a:t>
            </a:r>
            <a:r>
              <a:rPr lang="en-US" altLang="zh-CN" b="1" dirty="0" err="1" smtClean="0">
                <a:solidFill>
                  <a:srgbClr val="00B0F0"/>
                </a:solidFill>
              </a:rPr>
              <a:t>httpserver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</a:rPr>
              <a:t>9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zh-CN" altLang="en-US" b="1" dirty="0" smtClean="0">
                <a:solidFill>
                  <a:srgbClr val="00B0F0"/>
                </a:solidFill>
              </a:rPr>
              <a:t>逻辑</a:t>
            </a:r>
            <a:r>
              <a:rPr lang="zh-CN" altLang="en-US" b="1" dirty="0">
                <a:solidFill>
                  <a:srgbClr val="00B0F0"/>
                </a:solidFill>
              </a:rPr>
              <a:t>全部</a:t>
            </a:r>
            <a:r>
              <a:rPr lang="zh-CN" altLang="en-US" b="1" dirty="0" smtClean="0">
                <a:solidFill>
                  <a:srgbClr val="00B0F0"/>
                </a:solidFill>
              </a:rPr>
              <a:t>在</a:t>
            </a:r>
            <a:r>
              <a:rPr lang="en-US" altLang="zh-CN" b="1" dirty="0">
                <a:solidFill>
                  <a:srgbClr val="00B0F0"/>
                </a:solidFill>
              </a:rPr>
              <a:t>L</a:t>
            </a:r>
            <a:r>
              <a:rPr lang="en-US" altLang="zh-CN" b="1" dirty="0" smtClean="0">
                <a:solidFill>
                  <a:srgbClr val="00B0F0"/>
                </a:solidFill>
              </a:rPr>
              <a:t>ua</a:t>
            </a:r>
            <a:r>
              <a:rPr lang="zh-CN" altLang="en-US" b="1" dirty="0" smtClean="0">
                <a:solidFill>
                  <a:srgbClr val="00B0F0"/>
                </a:solidFill>
              </a:rPr>
              <a:t>中处理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823" y="2013438"/>
            <a:ext cx="10515600" cy="2584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b="1" dirty="0" smtClean="0"/>
              <a:t>总结：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   </a:t>
            </a:r>
            <a:r>
              <a:rPr lang="en-US" altLang="zh-CN" sz="4000" dirty="0" err="1" smtClean="0"/>
              <a:t>gserver</a:t>
            </a:r>
            <a:r>
              <a:rPr lang="zh-CN" altLang="en-US" sz="4000" dirty="0" smtClean="0"/>
              <a:t>是一个底层</a:t>
            </a:r>
            <a:r>
              <a:rPr lang="zh-CN" altLang="en-US" sz="4000" dirty="0"/>
              <a:t>引擎</a:t>
            </a:r>
            <a:r>
              <a:rPr lang="zh-CN" altLang="en-US" sz="4000" dirty="0" smtClean="0"/>
              <a:t>用</a:t>
            </a:r>
            <a:r>
              <a:rPr lang="en-US" altLang="zh-CN" sz="4000" dirty="0" smtClean="0"/>
              <a:t>c/</a:t>
            </a:r>
            <a:r>
              <a:rPr lang="en-US" altLang="zh-CN" sz="4000" dirty="0" err="1" smtClean="0"/>
              <a:t>c++</a:t>
            </a:r>
            <a:r>
              <a:rPr lang="zh-CN" altLang="en-US" sz="4000" dirty="0"/>
              <a:t>开发</a:t>
            </a:r>
            <a:r>
              <a:rPr lang="zh-CN" altLang="en-US" sz="4000" dirty="0" smtClean="0"/>
              <a:t>，</a:t>
            </a:r>
            <a:r>
              <a:rPr lang="en-US" altLang="zh-CN" sz="4000" dirty="0" smtClean="0"/>
              <a:t>Lua</a:t>
            </a:r>
            <a:r>
              <a:rPr lang="zh-CN" altLang="en-US" sz="4000" dirty="0" smtClean="0"/>
              <a:t>来写逻辑的通用的游戏服务器、但并不局限于游戏的</a:t>
            </a:r>
            <a:r>
              <a:rPr lang="zh-CN" altLang="en-US" sz="4000" dirty="0" smtClean="0">
                <a:solidFill>
                  <a:srgbClr val="FF0000"/>
                </a:solidFill>
              </a:rPr>
              <a:t>服务器框架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426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US" altLang="zh-CN" b="1" dirty="0" smtClean="0"/>
              <a:t>4.1 </a:t>
            </a:r>
            <a:r>
              <a:rPr lang="zh-CN" altLang="en-US" b="1" dirty="0" smtClean="0"/>
              <a:t>总体框架模型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51610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                        </a:t>
            </a:r>
            <a:r>
              <a:rPr lang="zh-CN" altLang="en-US" sz="1800" dirty="0" smtClean="0"/>
              <a:t>整体框架图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98278" y="1538654"/>
            <a:ext cx="4264269" cy="117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255977" y="4237892"/>
            <a:ext cx="2672861" cy="1793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195753" y="4308226"/>
            <a:ext cx="2444262" cy="1705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Timer</a:t>
            </a:r>
            <a:r>
              <a:rPr lang="zh-CN" altLang="en-US" dirty="0" smtClean="0"/>
              <a:t>定时器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255976" y="3264323"/>
            <a:ext cx="1371601" cy="732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</a:t>
            </a:r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58462" y="3103686"/>
            <a:ext cx="1907930" cy="72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</a:t>
            </a:r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586654" y="3482944"/>
            <a:ext cx="2567354" cy="230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Lua</a:t>
            </a:r>
            <a:r>
              <a:rPr lang="zh-CN" altLang="en-US" dirty="0" smtClean="0"/>
              <a:t>逻辑层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060223" y="3651418"/>
            <a:ext cx="1148861" cy="43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下箭头 23"/>
          <p:cNvSpPr/>
          <p:nvPr/>
        </p:nvSpPr>
        <p:spPr>
          <a:xfrm>
            <a:off x="5583113" y="2813542"/>
            <a:ext cx="334108" cy="685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7107115" y="4949471"/>
            <a:ext cx="1101969" cy="44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flipH="1">
            <a:off x="3640014" y="4871303"/>
            <a:ext cx="946639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3722076" y="3482944"/>
            <a:ext cx="1011116" cy="45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0" idx="3"/>
          </p:cNvCxnSpPr>
          <p:nvPr/>
        </p:nvCxnSpPr>
        <p:spPr>
          <a:xfrm>
            <a:off x="8062547" y="2127739"/>
            <a:ext cx="1468315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0" idx="1"/>
          </p:cNvCxnSpPr>
          <p:nvPr/>
        </p:nvCxnSpPr>
        <p:spPr>
          <a:xfrm flipH="1">
            <a:off x="2712427" y="2127739"/>
            <a:ext cx="1085851" cy="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609993" y="1802426"/>
            <a:ext cx="1726223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21" name="矩形 20"/>
          <p:cNvSpPr/>
          <p:nvPr/>
        </p:nvSpPr>
        <p:spPr>
          <a:xfrm>
            <a:off x="928321" y="1802426"/>
            <a:ext cx="1726223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23" idx="2"/>
          </p:cNvCxnSpPr>
          <p:nvPr/>
        </p:nvCxnSpPr>
        <p:spPr>
          <a:xfrm flipV="1">
            <a:off x="6471138" y="3259930"/>
            <a:ext cx="860181" cy="39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29753" y="2885298"/>
            <a:ext cx="1603132" cy="37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其他的组件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6462346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Net</a:t>
            </a:r>
            <a:r>
              <a:rPr lang="zh-CN" altLang="en-US" b="1" dirty="0" smtClean="0"/>
              <a:t>模块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负责底层网络的驱动（异步接口）</a:t>
            </a:r>
            <a:endParaRPr lang="en-US" altLang="zh-CN" dirty="0" smtClean="0"/>
          </a:p>
          <a:p>
            <a:r>
              <a:rPr lang="zh-CN" altLang="en-US" dirty="0"/>
              <a:t>　</a:t>
            </a:r>
            <a:r>
              <a:rPr lang="zh-CN" altLang="en-US" dirty="0" smtClean="0"/>
              <a:t>接受数据</a:t>
            </a:r>
            <a:endParaRPr lang="en-US" altLang="zh-CN" dirty="0" smtClean="0"/>
          </a:p>
          <a:p>
            <a:r>
              <a:rPr lang="zh-CN" altLang="en-US" dirty="0"/>
              <a:t>　</a:t>
            </a:r>
            <a:r>
              <a:rPr lang="zh-CN" altLang="en-US" dirty="0" smtClean="0"/>
              <a:t>发送数据</a:t>
            </a:r>
            <a:endParaRPr lang="en-US" altLang="zh-CN" dirty="0" smtClean="0"/>
          </a:p>
          <a:p>
            <a:r>
              <a:rPr lang="zh-CN" altLang="en-US" dirty="0"/>
              <a:t>　</a:t>
            </a:r>
            <a:r>
              <a:rPr lang="zh-CN" altLang="en-US" dirty="0" smtClean="0"/>
              <a:t>查找数据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MySQL</a:t>
            </a:r>
            <a:r>
              <a:rPr lang="zh-CN" altLang="en-US" b="1" dirty="0" smtClean="0"/>
              <a:t>模块：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同步和异步的存储和查询数据库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Timer</a:t>
            </a:r>
            <a:r>
              <a:rPr lang="zh-CN" altLang="en-US" b="1" dirty="0" smtClean="0"/>
              <a:t>模块：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dirty="0"/>
              <a:t>提供定时器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Log</a:t>
            </a:r>
            <a:r>
              <a:rPr lang="zh-CN" altLang="en-US" b="1" dirty="0" smtClean="0"/>
              <a:t>模块：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提供同步和异步的日志信息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Redis</a:t>
            </a:r>
            <a:r>
              <a:rPr lang="zh-CN" altLang="en-US" b="1" dirty="0" smtClean="0"/>
              <a:t>模块：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提供同步的访问</a:t>
            </a:r>
            <a:r>
              <a:rPr lang="en-US" altLang="zh-CN" dirty="0"/>
              <a:t>R</a:t>
            </a:r>
            <a:r>
              <a:rPr lang="en-US" altLang="zh-CN" dirty="0" smtClean="0"/>
              <a:t>edis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1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3"/>
          </a:xfrm>
        </p:spPr>
        <p:txBody>
          <a:bodyPr/>
          <a:lstStyle/>
          <a:p>
            <a:r>
              <a:rPr lang="en-US" altLang="zh-CN" b="1" dirty="0" smtClean="0"/>
              <a:t>4.2 Net</a:t>
            </a:r>
            <a:r>
              <a:rPr lang="zh-CN" altLang="en-US" b="1" dirty="0" smtClean="0"/>
              <a:t>底层框架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54" y="1063869"/>
            <a:ext cx="11169162" cy="55831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   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Net</a:t>
            </a:r>
            <a:r>
              <a:rPr lang="zh-CN" altLang="en-US" dirty="0" smtClean="0"/>
              <a:t>底层模型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453051" y="3279530"/>
            <a:ext cx="7763608" cy="92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074985" y="4202723"/>
            <a:ext cx="599341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132632" y="4202723"/>
            <a:ext cx="30776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9926515" y="4202723"/>
            <a:ext cx="545124" cy="54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371599" y="4659922"/>
            <a:ext cx="1283677" cy="138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1 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547946" y="4845816"/>
            <a:ext cx="1283677" cy="1037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err="1"/>
              <a:t>i</a:t>
            </a:r>
            <a:r>
              <a:rPr lang="en-US" altLang="zh-CN" dirty="0" smtClean="0"/>
              <a:t>                                            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926515" y="4735783"/>
            <a:ext cx="1283677" cy="1186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n 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741818" y="2022235"/>
            <a:ext cx="3278776" cy="791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主线程          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066692" y="2831131"/>
            <a:ext cx="0" cy="43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114802" y="1345223"/>
            <a:ext cx="4264270" cy="659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Lua</a:t>
            </a:r>
            <a:r>
              <a:rPr lang="zh-CN" altLang="en-US" smtClean="0"/>
              <a:t>承载逻辑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714309" y="2831131"/>
            <a:ext cx="11806" cy="43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810</Words>
  <Application>Microsoft Office PowerPoint</Application>
  <PresentationFormat>宽屏</PresentationFormat>
  <Paragraphs>149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高性能的Lua服务器框架介绍 gserver                                                            gavin(高庆峰)</vt:lpstr>
      <vt:lpstr>1，服务器开发的常用开发需求</vt:lpstr>
      <vt:lpstr> 2，lua介绍</vt:lpstr>
      <vt:lpstr>3，为什么要用Lua来开发服务器</vt:lpstr>
      <vt:lpstr>4，本框架功能说明</vt:lpstr>
      <vt:lpstr>PowerPoint 演示文稿</vt:lpstr>
      <vt:lpstr>4.1 总体框架模型</vt:lpstr>
      <vt:lpstr>PowerPoint 演示文稿</vt:lpstr>
      <vt:lpstr>4.2 Net底层框架</vt:lpstr>
      <vt:lpstr>4.3 MySQL底层</vt:lpstr>
      <vt:lpstr>4.4 Timer底层设计</vt:lpstr>
      <vt:lpstr>4.5 Log底层设计</vt:lpstr>
      <vt:lpstr>4.6 底层协议采用lua_protobuf</vt:lpstr>
      <vt:lpstr>4.7 架构使用列举</vt:lpstr>
      <vt:lpstr>5 gserver的技术参数</vt:lpstr>
      <vt:lpstr>6 总结与展望</vt:lpstr>
      <vt:lpstr>7 致谢</vt:lpstr>
      <vt:lpstr>8 演示使用</vt:lpstr>
      <vt:lpstr>9 Q &amp; A</vt:lpstr>
    </vt:vector>
  </TitlesOfParts>
  <Company>bilibili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Lua服务器框架</dc:title>
  <dc:creator>高庆峰</dc:creator>
  <cp:lastModifiedBy>高庆峰</cp:lastModifiedBy>
  <cp:revision>249</cp:revision>
  <dcterms:created xsi:type="dcterms:W3CDTF">2020-01-13T02:41:06Z</dcterms:created>
  <dcterms:modified xsi:type="dcterms:W3CDTF">2020-03-30T05:03:06Z</dcterms:modified>
</cp:coreProperties>
</file>