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22" Type="http://schemas.openxmlformats.org/officeDocument/2006/relationships/font" Target="fonts/Raleway-boldItalic.fntdata"/><Relationship Id="rId21" Type="http://schemas.openxmlformats.org/officeDocument/2006/relationships/font" Target="fonts/Ralew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alew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5a58f9887_1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5a58f9887_1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519b5ed49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519b5ed49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55a58f988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55a58f988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519b5ed49_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519b5ed49_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4d17fb32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4d17fb32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4d17fb3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4d17fb3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4dae95eb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4dae95eb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519b5ed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519b5ed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519b5ed4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519b5ed4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519b5ed4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519b5ed4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519b5ed4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5519b5ed4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519b5ed49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519b5ed4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3.png"/><Relationship Id="rId4" Type="http://schemas.openxmlformats.org/officeDocument/2006/relationships/image" Target="../media/image20.png"/><Relationship Id="rId5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mongodb.com/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17.png"/><Relationship Id="rId6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kaggle.com/datasets/rohanrao/formula-1-world-championship-1950-2020?resource=download" TargetMode="External"/><Relationship Id="rId4" Type="http://schemas.openxmlformats.org/officeDocument/2006/relationships/image" Target="../media/image10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4.png"/><Relationship Id="rId5" Type="http://schemas.openxmlformats.org/officeDocument/2006/relationships/image" Target="../media/image22.png"/><Relationship Id="rId6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729625" y="3172900"/>
            <a:ext cx="7688100" cy="14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it" sz="1540"/>
              <a:t>Data Management project</a:t>
            </a:r>
            <a:br>
              <a:rPr lang="it" sz="1540"/>
            </a:br>
            <a:endParaRPr sz="154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it" sz="1540"/>
              <a:t>Michele Nicoletti - 1886646</a:t>
            </a:r>
            <a:endParaRPr sz="154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"/>
              <a:buNone/>
            </a:pPr>
            <a:r>
              <a:rPr lang="it" sz="1540"/>
              <a:t>Lorenzo Pecorari - 1885161</a:t>
            </a:r>
            <a:endParaRPr sz="1540"/>
          </a:p>
        </p:txBody>
      </p:sp>
      <p:sp>
        <p:nvSpPr>
          <p:cNvPr id="87" name="Google Shape;87;p13"/>
          <p:cNvSpPr txBox="1"/>
          <p:nvPr>
            <p:ph type="ctrTitle"/>
          </p:nvPr>
        </p:nvSpPr>
        <p:spPr>
          <a:xfrm>
            <a:off x="729450" y="16272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F1 Base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/>
          <p:nvPr/>
        </p:nvSpPr>
        <p:spPr>
          <a:xfrm>
            <a:off x="1914588" y="3758450"/>
            <a:ext cx="2012700" cy="82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PROJECT</a:t>
            </a: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5596175" y="3758425"/>
            <a:ext cx="2012700" cy="82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SORT</a:t>
            </a:r>
            <a:endParaRPr/>
          </a:p>
        </p:txBody>
      </p:sp>
      <p:sp>
        <p:nvSpPr>
          <p:cNvPr id="177" name="Google Shape;177;p22"/>
          <p:cNvSpPr txBox="1"/>
          <p:nvPr/>
        </p:nvSpPr>
        <p:spPr>
          <a:xfrm>
            <a:off x="1501500" y="1306588"/>
            <a:ext cx="2838900" cy="23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50">
                <a:solidFill>
                  <a:schemeClr val="accen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chemeClr val="accent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50">
                <a:solidFill>
                  <a:schemeClr val="accen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$</a:t>
            </a:r>
            <a:r>
              <a:rPr lang="it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project</a:t>
            </a:r>
            <a:r>
              <a:rPr lang="it" sz="1050">
                <a:solidFill>
                  <a:schemeClr val="accen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sz="1050">
              <a:solidFill>
                <a:schemeClr val="accent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50">
                <a:solidFill>
                  <a:schemeClr val="accen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1050">
                <a:solidFill>
                  <a:schemeClr val="accent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_id</a:t>
            </a:r>
            <a:r>
              <a:rPr lang="it" sz="1050">
                <a:solidFill>
                  <a:schemeClr val="accen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0,</a:t>
            </a:r>
            <a:endParaRPr sz="1050">
              <a:solidFill>
                <a:schemeClr val="accent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50">
                <a:solidFill>
                  <a:schemeClr val="accen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1050">
                <a:solidFill>
                  <a:schemeClr val="accent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year</a:t>
            </a:r>
            <a:r>
              <a:rPr lang="it" sz="1050">
                <a:solidFill>
                  <a:schemeClr val="accen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"$_id",</a:t>
            </a:r>
            <a:endParaRPr sz="1050">
              <a:solidFill>
                <a:schemeClr val="accent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50">
                <a:solidFill>
                  <a:schemeClr val="accen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1050">
                <a:solidFill>
                  <a:schemeClr val="accent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driverId</a:t>
            </a:r>
            <a:r>
              <a:rPr lang="it" sz="1050">
                <a:solidFill>
                  <a:schemeClr val="accen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"$standing.driverId",</a:t>
            </a:r>
            <a:endParaRPr sz="1050">
              <a:solidFill>
                <a:schemeClr val="accent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50">
                <a:solidFill>
                  <a:schemeClr val="accen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1050">
                <a:solidFill>
                  <a:schemeClr val="accent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wins</a:t>
            </a:r>
            <a:r>
              <a:rPr lang="it" sz="1050">
                <a:solidFill>
                  <a:schemeClr val="accen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"$standing.wins",</a:t>
            </a:r>
            <a:endParaRPr sz="1050">
              <a:solidFill>
                <a:schemeClr val="accent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50">
                <a:solidFill>
                  <a:schemeClr val="accen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1050">
                <a:solidFill>
                  <a:schemeClr val="accent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it" sz="1050">
                <a:solidFill>
                  <a:schemeClr val="accen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"$driver.forename",</a:t>
            </a:r>
            <a:endParaRPr sz="1050">
              <a:solidFill>
                <a:schemeClr val="accent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50">
                <a:solidFill>
                  <a:schemeClr val="accen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1050">
                <a:solidFill>
                  <a:schemeClr val="accent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surname</a:t>
            </a:r>
            <a:r>
              <a:rPr lang="it" sz="1050">
                <a:solidFill>
                  <a:schemeClr val="accen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"$driver.surname"</a:t>
            </a:r>
            <a:endParaRPr sz="1050">
              <a:solidFill>
                <a:schemeClr val="accent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50">
                <a:solidFill>
                  <a:schemeClr val="accen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050">
              <a:solidFill>
                <a:schemeClr val="accent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50">
                <a:solidFill>
                  <a:schemeClr val="accen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chemeClr val="accent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highlight>
                <a:schemeClr val="lt1"/>
              </a:highlight>
            </a:endParaRPr>
          </a:p>
        </p:txBody>
      </p:sp>
      <p:sp>
        <p:nvSpPr>
          <p:cNvPr id="178" name="Google Shape;178;p22"/>
          <p:cNvSpPr txBox="1"/>
          <p:nvPr/>
        </p:nvSpPr>
        <p:spPr>
          <a:xfrm>
            <a:off x="5836625" y="1741000"/>
            <a:ext cx="1531800" cy="12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50">
                <a:solidFill>
                  <a:schemeClr val="accen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chemeClr val="accent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50">
                <a:solidFill>
                  <a:schemeClr val="accen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$</a:t>
            </a:r>
            <a:r>
              <a:rPr lang="it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sort</a:t>
            </a:r>
            <a:r>
              <a:rPr lang="it" sz="1050">
                <a:solidFill>
                  <a:schemeClr val="accen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:{</a:t>
            </a:r>
            <a:endParaRPr sz="1050">
              <a:solidFill>
                <a:schemeClr val="accent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50">
                <a:solidFill>
                  <a:schemeClr val="accen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it" sz="1050">
                <a:solidFill>
                  <a:schemeClr val="accent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year</a:t>
            </a:r>
            <a:r>
              <a:rPr lang="it" sz="1050">
                <a:solidFill>
                  <a:schemeClr val="accen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:1</a:t>
            </a:r>
            <a:endParaRPr sz="1050">
              <a:solidFill>
                <a:schemeClr val="accent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50">
                <a:solidFill>
                  <a:schemeClr val="accen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050">
              <a:solidFill>
                <a:schemeClr val="accent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50">
                <a:solidFill>
                  <a:schemeClr val="accen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chemeClr val="accent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accent1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9" name="Google Shape;179;p22"/>
          <p:cNvSpPr txBox="1"/>
          <p:nvPr>
            <p:ph type="title"/>
          </p:nvPr>
        </p:nvSpPr>
        <p:spPr>
          <a:xfrm>
            <a:off x="311700" y="619036"/>
            <a:ext cx="8520600" cy="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2240"/>
              <a:t>Query analysis: </a:t>
            </a:r>
            <a:r>
              <a:rPr b="1" i="1" lang="it" sz="2220"/>
              <a:t>“Driver champion wins”</a:t>
            </a:r>
            <a:br>
              <a:rPr b="1" lang="it" sz="2240"/>
            </a:br>
            <a:endParaRPr b="1" sz="224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 txBox="1"/>
          <p:nvPr>
            <p:ph type="title"/>
          </p:nvPr>
        </p:nvSpPr>
        <p:spPr>
          <a:xfrm>
            <a:off x="729450" y="625646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Indexes</a:t>
            </a:r>
            <a:endParaRPr b="1"/>
          </a:p>
        </p:txBody>
      </p:sp>
      <p:sp>
        <p:nvSpPr>
          <p:cNvPr id="185" name="Google Shape;185;p23"/>
          <p:cNvSpPr txBox="1"/>
          <p:nvPr>
            <p:ph idx="1" type="body"/>
          </p:nvPr>
        </p:nvSpPr>
        <p:spPr>
          <a:xfrm>
            <a:off x="729450" y="1514900"/>
            <a:ext cx="5869200" cy="150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it" sz="1500"/>
              <a:t>adopted for improving performances</a:t>
            </a:r>
            <a:endParaRPr sz="1500"/>
          </a:p>
          <a:p>
            <a:pPr indent="-32385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it" sz="1500"/>
              <a:t>single and combined</a:t>
            </a:r>
            <a:endParaRPr sz="1500"/>
          </a:p>
          <a:p>
            <a:pPr indent="-32385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it" sz="1500"/>
              <a:t>defined for </a:t>
            </a:r>
            <a:r>
              <a:rPr b="1" lang="it" sz="1500"/>
              <a:t>most used</a:t>
            </a:r>
            <a:r>
              <a:rPr lang="it" sz="1500"/>
              <a:t> collections in queries</a:t>
            </a:r>
            <a:endParaRPr sz="1500"/>
          </a:p>
        </p:txBody>
      </p:sp>
      <p:sp>
        <p:nvSpPr>
          <p:cNvPr id="186" name="Google Shape;186;p23"/>
          <p:cNvSpPr txBox="1"/>
          <p:nvPr/>
        </p:nvSpPr>
        <p:spPr>
          <a:xfrm>
            <a:off x="650125" y="3092425"/>
            <a:ext cx="6954900" cy="20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500" u="sng">
                <a:solidFill>
                  <a:schemeClr val="accent1"/>
                </a:solidFill>
              </a:rPr>
              <a:t>ex</a:t>
            </a:r>
            <a:r>
              <a:rPr lang="it" sz="1500">
                <a:solidFill>
                  <a:schemeClr val="accent1"/>
                </a:solidFill>
              </a:rPr>
              <a:t>: indexes for collection “</a:t>
            </a:r>
            <a:r>
              <a:rPr i="1" lang="it" sz="1500">
                <a:solidFill>
                  <a:schemeClr val="accent1"/>
                </a:solidFill>
              </a:rPr>
              <a:t>races</a:t>
            </a:r>
            <a:r>
              <a:rPr lang="it" sz="1500">
                <a:solidFill>
                  <a:schemeClr val="accent1"/>
                </a:solidFill>
              </a:rPr>
              <a:t>”</a:t>
            </a:r>
            <a:endParaRPr sz="15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5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it" sz="13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db.races.createIndex({</a:t>
            </a:r>
            <a:r>
              <a:rPr b="1" lang="it" sz="13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year</a:t>
            </a:r>
            <a:r>
              <a:rPr lang="it" sz="13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: 1})</a:t>
            </a:r>
            <a:endParaRPr sz="13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	db.races.createIndex({</a:t>
            </a:r>
            <a:r>
              <a:rPr b="1" lang="it" sz="13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raceId</a:t>
            </a:r>
            <a:r>
              <a:rPr lang="it" sz="13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: 1})</a:t>
            </a:r>
            <a:endParaRPr sz="13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3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db.races.createIndex({</a:t>
            </a:r>
            <a:r>
              <a:rPr b="1" lang="it" sz="13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year</a:t>
            </a:r>
            <a:r>
              <a:rPr lang="it" sz="13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: 1, </a:t>
            </a:r>
            <a:r>
              <a:rPr b="1" lang="it" sz="13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round</a:t>
            </a:r>
            <a:r>
              <a:rPr lang="it" sz="13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: 1})</a:t>
            </a:r>
            <a:endParaRPr sz="13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7" name="Google Shape;18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3875" y="1514896"/>
            <a:ext cx="1626779" cy="1626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Indexes: feedback on </a:t>
            </a:r>
            <a:r>
              <a:rPr b="1" i="1" lang="it" sz="2577"/>
              <a:t>“Driver champion wins”</a:t>
            </a:r>
            <a:r>
              <a:rPr b="1" lang="it"/>
              <a:t> </a:t>
            </a:r>
            <a:endParaRPr b="1"/>
          </a:p>
        </p:txBody>
      </p:sp>
      <p:sp>
        <p:nvSpPr>
          <p:cNvPr id="193" name="Google Shape;193;p24"/>
          <p:cNvSpPr txBox="1"/>
          <p:nvPr/>
        </p:nvSpPr>
        <p:spPr>
          <a:xfrm>
            <a:off x="545100" y="4409725"/>
            <a:ext cx="300600" cy="28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" name="Google Shape;194;p24"/>
          <p:cNvSpPr txBox="1"/>
          <p:nvPr/>
        </p:nvSpPr>
        <p:spPr>
          <a:xfrm>
            <a:off x="4778750" y="4409725"/>
            <a:ext cx="300600" cy="286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95" name="Google Shape;195;p24"/>
          <p:cNvGrpSpPr/>
          <p:nvPr/>
        </p:nvGrpSpPr>
        <p:grpSpPr>
          <a:xfrm>
            <a:off x="387900" y="1953263"/>
            <a:ext cx="8520620" cy="2742725"/>
            <a:chOff x="311700" y="2029463"/>
            <a:chExt cx="8520620" cy="2742725"/>
          </a:xfrm>
        </p:grpSpPr>
        <p:pic>
          <p:nvPicPr>
            <p:cNvPr id="196" name="Google Shape;196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11700" y="2049275"/>
              <a:ext cx="4260299" cy="27030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7" name="Google Shape;197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509545" y="2029463"/>
              <a:ext cx="4322774" cy="27427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8" name="Google Shape;198;p24"/>
            <p:cNvSpPr/>
            <p:nvPr/>
          </p:nvSpPr>
          <p:spPr>
            <a:xfrm>
              <a:off x="601000" y="3743575"/>
              <a:ext cx="3219900" cy="861000"/>
            </a:xfrm>
            <a:prstGeom prst="rect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4827800" y="3743575"/>
              <a:ext cx="3219900" cy="861000"/>
            </a:xfrm>
            <a:prstGeom prst="rect">
              <a:avLst/>
            </a:prstGeom>
            <a:noFill/>
            <a:ln cap="flat" cmpd="sng" w="1905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00" name="Google Shape;200;p24"/>
          <p:cNvSpPr txBox="1"/>
          <p:nvPr/>
        </p:nvSpPr>
        <p:spPr>
          <a:xfrm>
            <a:off x="789600" y="1373971"/>
            <a:ext cx="58920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db.&lt;COLLECTION&gt;.aggregate(...).explain(“</a:t>
            </a:r>
            <a:r>
              <a:rPr b="1" lang="it" sz="13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executionStats</a:t>
            </a:r>
            <a:r>
              <a:rPr lang="it" sz="13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”)</a:t>
            </a:r>
            <a:endParaRPr sz="13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Data analysis through a script</a:t>
            </a:r>
            <a:endParaRPr b="1"/>
          </a:p>
        </p:txBody>
      </p:sp>
      <p:sp>
        <p:nvSpPr>
          <p:cNvPr id="206" name="Google Shape;206;p25"/>
          <p:cNvSpPr txBox="1"/>
          <p:nvPr>
            <p:ph idx="1" type="body"/>
          </p:nvPr>
        </p:nvSpPr>
        <p:spPr>
          <a:xfrm>
            <a:off x="464100" y="1685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it" sz="1700"/>
              <a:t>interaction between MongoDB and an application</a:t>
            </a:r>
            <a:endParaRPr sz="1700"/>
          </a:p>
          <a:p>
            <a:pPr indent="-33655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it" sz="1700"/>
              <a:t>connection to the </a:t>
            </a:r>
            <a:r>
              <a:rPr b="1" lang="it" sz="1700"/>
              <a:t>cluster</a:t>
            </a:r>
            <a:endParaRPr b="1" sz="1700"/>
          </a:p>
          <a:p>
            <a:pPr indent="-33655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it" sz="1700"/>
              <a:t>querying a database of the cluster</a:t>
            </a:r>
            <a:endParaRPr sz="1700"/>
          </a:p>
          <a:p>
            <a:pPr indent="-33655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it" sz="1700"/>
              <a:t>data analysis on JSON-like output</a:t>
            </a:r>
            <a:endParaRPr sz="1700"/>
          </a:p>
        </p:txBody>
      </p:sp>
      <p:grpSp>
        <p:nvGrpSpPr>
          <p:cNvPr id="207" name="Google Shape;207;p25"/>
          <p:cNvGrpSpPr/>
          <p:nvPr/>
        </p:nvGrpSpPr>
        <p:grpSpPr>
          <a:xfrm>
            <a:off x="4903020" y="3064341"/>
            <a:ext cx="3321181" cy="1181762"/>
            <a:chOff x="5139147" y="2647829"/>
            <a:chExt cx="3059023" cy="1023259"/>
          </a:xfrm>
        </p:grpSpPr>
        <p:pic>
          <p:nvPicPr>
            <p:cNvPr id="208" name="Google Shape;208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385">
              <a:off x="5139147" y="2695627"/>
              <a:ext cx="833920" cy="8467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" name="Google Shape;209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384">
              <a:off x="7231034" y="2647883"/>
              <a:ext cx="967136" cy="8947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0" name="Google Shape;210;p2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6010298" y="2871688"/>
              <a:ext cx="1137926" cy="799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1" name="Google Shape;211;p25"/>
          <p:cNvSpPr txBox="1"/>
          <p:nvPr/>
        </p:nvSpPr>
        <p:spPr>
          <a:xfrm>
            <a:off x="196050" y="4257650"/>
            <a:ext cx="4881000" cy="6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50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500">
                <a:solidFill>
                  <a:schemeClr val="accent1"/>
                </a:solidFill>
              </a:rPr>
              <a:t>-    </a:t>
            </a:r>
            <a:r>
              <a:rPr lang="it" sz="1500" u="sng">
                <a:solidFill>
                  <a:schemeClr val="accent1"/>
                </a:solidFill>
              </a:rPr>
              <a:t>command</a:t>
            </a:r>
            <a:r>
              <a:rPr lang="it" sz="1500">
                <a:solidFill>
                  <a:schemeClr val="accent1"/>
                </a:solidFill>
              </a:rPr>
              <a:t>: </a:t>
            </a:r>
            <a:r>
              <a:rPr lang="it" sz="15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python3 main.py</a:t>
            </a:r>
            <a:endParaRPr sz="1300">
              <a:solidFill>
                <a:schemeClr val="accen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4145525" y="1756050"/>
            <a:ext cx="4821300" cy="31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it" sz="1600"/>
              <a:t>NoSQL</a:t>
            </a:r>
            <a:r>
              <a:rPr lang="it" sz="1600"/>
              <a:t> DBMS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it" sz="1600"/>
              <a:t>collections and BSON documents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it" sz="1600"/>
              <a:t>flexible and fast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it" sz="1600"/>
              <a:t>advanced </a:t>
            </a:r>
            <a:r>
              <a:rPr b="1" lang="it" sz="1600"/>
              <a:t>query</a:t>
            </a:r>
            <a:r>
              <a:rPr lang="it" sz="1600"/>
              <a:t> operations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it" sz="1600"/>
              <a:t>Compass, mongosh, Atlas and pymongo</a:t>
            </a:r>
            <a:endParaRPr sz="1600"/>
          </a:p>
        </p:txBody>
      </p:sp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625646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DM tool: </a:t>
            </a:r>
            <a:r>
              <a:rPr b="1" lang="it" u="sng">
                <a:solidFill>
                  <a:schemeClr val="hlink"/>
                </a:solidFill>
                <a:hlinkClick r:id="rId3"/>
              </a:rPr>
              <a:t>MongoDB</a:t>
            </a:r>
            <a:endParaRPr b="1"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900" y="2978449"/>
            <a:ext cx="1625350" cy="90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3925" y="1742439"/>
            <a:ext cx="2908280" cy="829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16975" y="2622375"/>
            <a:ext cx="3006750" cy="180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</a:t>
            </a:r>
            <a:r>
              <a:rPr b="1" lang="it"/>
              <a:t>ataset and </a:t>
            </a:r>
            <a:r>
              <a:rPr lang="it"/>
              <a:t>Data Modellation</a:t>
            </a:r>
            <a:endParaRPr b="1"/>
          </a:p>
        </p:txBody>
      </p:sp>
      <p:sp>
        <p:nvSpPr>
          <p:cNvPr id="102" name="Google Shape;102;p15"/>
          <p:cNvSpPr txBox="1"/>
          <p:nvPr>
            <p:ph idx="1" type="body"/>
          </p:nvPr>
        </p:nvSpPr>
        <p:spPr>
          <a:xfrm>
            <a:off x="311700" y="1735175"/>
            <a:ext cx="5962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it" sz="1600" u="sng">
                <a:solidFill>
                  <a:schemeClr val="hlink"/>
                </a:solidFill>
                <a:hlinkClick r:id="rId3"/>
              </a:rPr>
              <a:t>Kaggle: Formula 1 World Championship (1950 - 2024)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it" sz="1600"/>
              <a:t>circuits, drivers, constructors, races, standings, qualifyings, results and others</a:t>
            </a:r>
            <a:br>
              <a:rPr lang="it" sz="1600"/>
            </a:br>
            <a:endParaRPr sz="1600"/>
          </a:p>
          <a:p>
            <a:pPr indent="-3302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it" sz="1600"/>
              <a:t>csv files imported as collections with </a:t>
            </a:r>
            <a:r>
              <a:rPr b="1" lang="it" sz="1600"/>
              <a:t>referenced</a:t>
            </a:r>
            <a:r>
              <a:rPr lang="it" sz="1600"/>
              <a:t> model</a:t>
            </a:r>
            <a:endParaRPr sz="1600"/>
          </a:p>
          <a:p>
            <a:pPr indent="-3302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it" sz="1600"/>
              <a:t>queries generating </a:t>
            </a:r>
            <a:r>
              <a:rPr b="1" lang="it" sz="1600"/>
              <a:t>embedded-modelled</a:t>
            </a:r>
            <a:r>
              <a:rPr lang="it" sz="1600"/>
              <a:t> data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grpSp>
        <p:nvGrpSpPr>
          <p:cNvPr id="103" name="Google Shape;103;p15"/>
          <p:cNvGrpSpPr/>
          <p:nvPr/>
        </p:nvGrpSpPr>
        <p:grpSpPr>
          <a:xfrm>
            <a:off x="6485691" y="1980327"/>
            <a:ext cx="2349641" cy="2082603"/>
            <a:chOff x="5833900" y="1749800"/>
            <a:chExt cx="2617401" cy="2453585"/>
          </a:xfrm>
        </p:grpSpPr>
        <p:pic>
          <p:nvPicPr>
            <p:cNvPr id="104" name="Google Shape;104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833900" y="1749800"/>
              <a:ext cx="2617400" cy="654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Google Shape;105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833900" y="3192475"/>
              <a:ext cx="2617399" cy="101091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type="title"/>
          </p:nvPr>
        </p:nvSpPr>
        <p:spPr>
          <a:xfrm>
            <a:off x="729450" y="63010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Objectives of the project</a:t>
            </a:r>
            <a:endParaRPr b="1"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585450" y="1618925"/>
            <a:ext cx="5185800" cy="29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 sz="1800"/>
              <a:t>dataset </a:t>
            </a:r>
            <a:r>
              <a:rPr b="1" lang="it" sz="1800"/>
              <a:t>exploration</a:t>
            </a:r>
            <a:r>
              <a:rPr lang="it" sz="1800"/>
              <a:t> to investigate</a:t>
            </a:r>
            <a:r>
              <a:rPr lang="it" sz="1800"/>
              <a:t>:</a:t>
            </a:r>
            <a:endParaRPr sz="1800"/>
          </a:p>
          <a:p>
            <a:pPr indent="-317500" lvl="1" marL="9144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t" sz="1400"/>
              <a:t>constructors</a:t>
            </a:r>
            <a:r>
              <a:rPr lang="it" sz="1400"/>
              <a:t>’</a:t>
            </a:r>
            <a:r>
              <a:rPr lang="it" sz="1400"/>
              <a:t> performances</a:t>
            </a:r>
            <a:endParaRPr sz="1400"/>
          </a:p>
          <a:p>
            <a:pPr indent="-317500" lvl="1" marL="9144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t" sz="1400"/>
              <a:t>driver </a:t>
            </a:r>
            <a:r>
              <a:rPr lang="it" sz="1400"/>
              <a:t>career</a:t>
            </a:r>
            <a:r>
              <a:rPr lang="it" sz="1400"/>
              <a:t> performances</a:t>
            </a:r>
            <a:endParaRPr sz="1400"/>
          </a:p>
          <a:p>
            <a:pPr indent="-317500" lvl="1" marL="9144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t" sz="1400"/>
              <a:t>WDC and WCC wins among the seasons</a:t>
            </a:r>
            <a:endParaRPr sz="1400"/>
          </a:p>
          <a:p>
            <a:pPr indent="-317500" lvl="1" marL="9144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t" sz="1400"/>
              <a:t>failures and retirements </a:t>
            </a:r>
            <a:endParaRPr sz="1400"/>
          </a:p>
          <a:p>
            <a:pPr indent="0" lvl="0" marL="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429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it" sz="1800"/>
              <a:t>Acquire knowledge about a </a:t>
            </a:r>
            <a:r>
              <a:rPr b="1" lang="it" sz="1800"/>
              <a:t>new</a:t>
            </a:r>
            <a:r>
              <a:rPr lang="it" sz="1800"/>
              <a:t> DM tool</a:t>
            </a:r>
            <a:endParaRPr sz="1800"/>
          </a:p>
        </p:txBody>
      </p:sp>
      <p:grpSp>
        <p:nvGrpSpPr>
          <p:cNvPr id="112" name="Google Shape;112;p16"/>
          <p:cNvGrpSpPr/>
          <p:nvPr/>
        </p:nvGrpSpPr>
        <p:grpSpPr>
          <a:xfrm>
            <a:off x="6361026" y="1440777"/>
            <a:ext cx="2103682" cy="2924757"/>
            <a:chOff x="6361026" y="1440777"/>
            <a:chExt cx="2103682" cy="2924757"/>
          </a:xfrm>
        </p:grpSpPr>
        <p:pic>
          <p:nvPicPr>
            <p:cNvPr id="113" name="Google Shape;113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457211" y="1440777"/>
              <a:ext cx="787435" cy="8084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4" name="Google Shape;114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361026" y="3290228"/>
              <a:ext cx="1047416" cy="107530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Google Shape;115;p16"/>
            <p:cNvSpPr/>
            <p:nvPr/>
          </p:nvSpPr>
          <p:spPr>
            <a:xfrm rot="5400000">
              <a:off x="7414975" y="1889372"/>
              <a:ext cx="433764" cy="590716"/>
            </a:xfrm>
            <a:prstGeom prst="bentArrow">
              <a:avLst>
                <a:gd fmla="val 25000" name="adj1"/>
                <a:gd fmla="val 21553" name="adj2"/>
                <a:gd fmla="val 25000" name="adj3"/>
                <a:gd fmla="val 43750" name="adj4"/>
              </a:avLst>
            </a:prstGeom>
            <a:solidFill>
              <a:srgbClr val="4A86E8"/>
            </a:solidFill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16" name="Google Shape;116;p16"/>
            <p:cNvSpPr/>
            <p:nvPr/>
          </p:nvSpPr>
          <p:spPr>
            <a:xfrm rot="10800000">
              <a:off x="7504701" y="3466488"/>
              <a:ext cx="422514" cy="606445"/>
            </a:xfrm>
            <a:prstGeom prst="bentArrow">
              <a:avLst>
                <a:gd fmla="val 25000" name="adj1"/>
                <a:gd fmla="val 25000" name="adj2"/>
                <a:gd fmla="val 25000" name="adj3"/>
                <a:gd fmla="val 43750" name="adj4"/>
              </a:avLst>
            </a:prstGeom>
            <a:solidFill>
              <a:srgbClr val="F1C232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pic>
          <p:nvPicPr>
            <p:cNvPr id="117" name="Google Shape;117;p1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856629" y="2695445"/>
              <a:ext cx="422514" cy="43376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" name="Google Shape;118;p16"/>
            <p:cNvSpPr/>
            <p:nvPr/>
          </p:nvSpPr>
          <p:spPr>
            <a:xfrm>
              <a:off x="7677235" y="2620716"/>
              <a:ext cx="787472" cy="606445"/>
            </a:xfrm>
            <a:prstGeom prst="bracePair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9" name="Google Shape;119;p16"/>
            <p:cNvGrpSpPr/>
            <p:nvPr/>
          </p:nvGrpSpPr>
          <p:grpSpPr>
            <a:xfrm>
              <a:off x="6957717" y="2697162"/>
              <a:ext cx="452986" cy="453679"/>
              <a:chOff x="6388260" y="3007637"/>
              <a:chExt cx="609179" cy="594287"/>
            </a:xfrm>
          </p:grpSpPr>
          <p:pic>
            <p:nvPicPr>
              <p:cNvPr id="120" name="Google Shape;120;p16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6404937" y="3007637"/>
                <a:ext cx="592502" cy="59250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1" name="Google Shape;121;p16"/>
              <p:cNvSpPr/>
              <p:nvPr/>
            </p:nvSpPr>
            <p:spPr>
              <a:xfrm>
                <a:off x="6388260" y="3029224"/>
                <a:ext cx="568200" cy="572700"/>
              </a:xfrm>
              <a:prstGeom prst="ellipse">
                <a:avLst/>
              </a:prstGeom>
              <a:noFill/>
              <a:ln cap="flat" cmpd="sng" w="19050">
                <a:solidFill>
                  <a:srgbClr val="6AA84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2" name="Google Shape;122;p16"/>
            <p:cNvSpPr txBox="1"/>
            <p:nvPr/>
          </p:nvSpPr>
          <p:spPr>
            <a:xfrm>
              <a:off x="7424523" y="2726010"/>
              <a:ext cx="278627" cy="3959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800">
                  <a:solidFill>
                    <a:schemeClr val="dk2"/>
                  </a:solidFill>
                </a:rPr>
                <a:t>:</a:t>
              </a:r>
              <a:endParaRPr sz="1800">
                <a:solidFill>
                  <a:schemeClr val="dk2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200"/>
              <a:t>C</a:t>
            </a:r>
            <a:r>
              <a:rPr b="1" lang="it" sz="2200"/>
              <a:t>onstructors’ performances</a:t>
            </a:r>
            <a:endParaRPr b="1" sz="3500"/>
          </a:p>
        </p:txBody>
      </p:sp>
      <p:sp>
        <p:nvSpPr>
          <p:cNvPr id="128" name="Google Shape;128;p17"/>
          <p:cNvSpPr txBox="1"/>
          <p:nvPr>
            <p:ph idx="1" type="body"/>
          </p:nvPr>
        </p:nvSpPr>
        <p:spPr>
          <a:xfrm>
            <a:off x="643352" y="1297975"/>
            <a:ext cx="4435500" cy="20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it" sz="1500"/>
              <a:t>leaderboard </a:t>
            </a:r>
            <a:r>
              <a:rPr b="1" lang="it" sz="1500"/>
              <a:t>evolution</a:t>
            </a:r>
            <a:r>
              <a:rPr lang="it" sz="1500"/>
              <a:t> during a season</a:t>
            </a:r>
            <a:endParaRPr sz="1500"/>
          </a:p>
          <a:p>
            <a:pPr indent="-32385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it" sz="1500"/>
              <a:t>points-pit stops </a:t>
            </a:r>
            <a:r>
              <a:rPr b="1" lang="it" sz="1500"/>
              <a:t>comparison</a:t>
            </a:r>
            <a:r>
              <a:rPr lang="it" sz="1500"/>
              <a:t> of constructors during weekends</a:t>
            </a:r>
            <a:endParaRPr sz="1500"/>
          </a:p>
          <a:p>
            <a:pPr indent="-32385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lang="it" sz="1500"/>
              <a:t>team points </a:t>
            </a:r>
            <a:r>
              <a:rPr b="1" lang="it" sz="1500"/>
              <a:t>trend</a:t>
            </a:r>
            <a:r>
              <a:rPr lang="it" sz="1500"/>
              <a:t> of a team along seasons</a:t>
            </a:r>
            <a:endParaRPr sz="1500"/>
          </a:p>
        </p:txBody>
      </p:sp>
      <p:pic>
        <p:nvPicPr>
          <p:cNvPr id="129" name="Google Shape;129;p17" title="Leaderboard constructors - 202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2950" y="1652464"/>
            <a:ext cx="3947551" cy="347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0" name="Google Shape;130;p17"/>
          <p:cNvGrpSpPr/>
          <p:nvPr/>
        </p:nvGrpSpPr>
        <p:grpSpPr>
          <a:xfrm>
            <a:off x="1182525" y="2647950"/>
            <a:ext cx="3262485" cy="2446850"/>
            <a:chOff x="1182525" y="2724150"/>
            <a:chExt cx="3262485" cy="2446850"/>
          </a:xfrm>
        </p:grpSpPr>
        <p:pic>
          <p:nvPicPr>
            <p:cNvPr id="131" name="Google Shape;131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182525" y="2724150"/>
              <a:ext cx="3262485" cy="24468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2" name="Google Shape;132;p17"/>
            <p:cNvSpPr txBox="1"/>
            <p:nvPr/>
          </p:nvSpPr>
          <p:spPr>
            <a:xfrm rot="-5400000">
              <a:off x="940275" y="3897450"/>
              <a:ext cx="671400" cy="18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700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rPr>
                <a:t>points</a:t>
              </a:r>
              <a:endPara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33" name="Google Shape;133;p17"/>
            <p:cNvSpPr txBox="1"/>
            <p:nvPr/>
          </p:nvSpPr>
          <p:spPr>
            <a:xfrm rot="1536">
              <a:off x="2665137" y="4907938"/>
              <a:ext cx="671400" cy="18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700">
                  <a:solidFill>
                    <a:schemeClr val="accent1"/>
                  </a:solidFill>
                  <a:latin typeface="Lato"/>
                  <a:ea typeface="Lato"/>
                  <a:cs typeface="Lato"/>
                  <a:sym typeface="Lato"/>
                </a:rPr>
                <a:t>year</a:t>
              </a:r>
              <a:endParaRPr sz="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200"/>
              <a:t>D</a:t>
            </a:r>
            <a:r>
              <a:rPr b="1" lang="it" sz="2200"/>
              <a:t>river career performances</a:t>
            </a:r>
            <a:endParaRPr b="1" sz="3500"/>
          </a:p>
        </p:txBody>
      </p:sp>
      <p:sp>
        <p:nvSpPr>
          <p:cNvPr id="139" name="Google Shape;139;p18"/>
          <p:cNvSpPr txBox="1"/>
          <p:nvPr>
            <p:ph idx="1" type="body"/>
          </p:nvPr>
        </p:nvSpPr>
        <p:spPr>
          <a:xfrm>
            <a:off x="616500" y="1217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t" sz="1400"/>
              <a:t>average points scored in a </a:t>
            </a:r>
            <a:r>
              <a:rPr b="1" lang="it" sz="1400"/>
              <a:t>weekend</a:t>
            </a:r>
            <a:endParaRPr b="1" sz="1400"/>
          </a:p>
          <a:p>
            <a:pPr indent="-3175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it" sz="1400"/>
              <a:t>average points scored in a weekend per </a:t>
            </a:r>
            <a:r>
              <a:rPr b="1" lang="it" sz="1400"/>
              <a:t>constructors</a:t>
            </a:r>
            <a:endParaRPr b="1" sz="1400"/>
          </a:p>
          <a:p>
            <a:pPr indent="-3175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it" sz="1400"/>
              <a:t>teammates</a:t>
            </a:r>
            <a:r>
              <a:rPr lang="it" sz="1400"/>
              <a:t> comparison in a season</a:t>
            </a:r>
            <a:endParaRPr sz="1400"/>
          </a:p>
          <a:p>
            <a:pPr indent="-3175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it" sz="1400"/>
              <a:t>final</a:t>
            </a:r>
            <a:r>
              <a:rPr lang="it" sz="1400"/>
              <a:t> position vs </a:t>
            </a:r>
            <a:r>
              <a:rPr b="1" lang="it" sz="1400"/>
              <a:t>average</a:t>
            </a:r>
            <a:r>
              <a:rPr lang="it" sz="1400"/>
              <a:t> position in a season</a:t>
            </a:r>
            <a:endParaRPr sz="1400"/>
          </a:p>
        </p:txBody>
      </p:sp>
      <p:pic>
        <p:nvPicPr>
          <p:cNvPr id="140" name="Google Shape;140;p18" title="Average vs final drivers position - 2018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725" y="2486450"/>
            <a:ext cx="4023297" cy="258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8" title="Ricciardo vs Verstappen during seasons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6075" y="1859643"/>
            <a:ext cx="3902950" cy="31680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100"/>
              <a:t>WDC and WCC wins a</a:t>
            </a:r>
            <a:r>
              <a:rPr lang="it" sz="2100"/>
              <a:t>l</a:t>
            </a:r>
            <a:r>
              <a:rPr b="1" lang="it" sz="2100"/>
              <a:t>ong the seasons</a:t>
            </a:r>
            <a:endParaRPr b="1" sz="3400"/>
          </a:p>
        </p:txBody>
      </p:sp>
      <p:sp>
        <p:nvSpPr>
          <p:cNvPr id="147" name="Google Shape;147;p19"/>
          <p:cNvSpPr txBox="1"/>
          <p:nvPr>
            <p:ph idx="1" type="body"/>
          </p:nvPr>
        </p:nvSpPr>
        <p:spPr>
          <a:xfrm>
            <a:off x="67125" y="1374075"/>
            <a:ext cx="4968600" cy="22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t"/>
              <a:t>number of wins of </a:t>
            </a:r>
            <a:r>
              <a:rPr b="1" lang="it"/>
              <a:t>constructor</a:t>
            </a:r>
            <a:r>
              <a:rPr b="1" lang="it"/>
              <a:t>s</a:t>
            </a:r>
            <a:r>
              <a:rPr lang="it"/>
              <a:t> champion along seasons</a:t>
            </a:r>
            <a:endParaRPr/>
          </a:p>
        </p:txBody>
      </p:sp>
      <p:pic>
        <p:nvPicPr>
          <p:cNvPr id="148" name="Google Shape;148;p19" title="Win of the constructor champion of the world per season.png"/>
          <p:cNvPicPr preferRelativeResize="0"/>
          <p:nvPr/>
        </p:nvPicPr>
        <p:blipFill rotWithShape="1">
          <a:blip r:embed="rId3">
            <a:alphaModFix/>
          </a:blip>
          <a:srcRect b="0" l="0" r="0" t="8197"/>
          <a:stretch/>
        </p:blipFill>
        <p:spPr>
          <a:xfrm>
            <a:off x="1052576" y="1964850"/>
            <a:ext cx="2997700" cy="29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9" title="Win of the driver champion of the world per season.png"/>
          <p:cNvPicPr preferRelativeResize="0"/>
          <p:nvPr/>
        </p:nvPicPr>
        <p:blipFill rotWithShape="1">
          <a:blip r:embed="rId4">
            <a:alphaModFix/>
          </a:blip>
          <a:srcRect b="0" l="0" r="0" t="8617"/>
          <a:stretch/>
        </p:blipFill>
        <p:spPr>
          <a:xfrm>
            <a:off x="5621650" y="1937623"/>
            <a:ext cx="2997700" cy="2983341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9"/>
          <p:cNvSpPr txBox="1"/>
          <p:nvPr>
            <p:ph idx="1" type="body"/>
          </p:nvPr>
        </p:nvSpPr>
        <p:spPr>
          <a:xfrm>
            <a:off x="4636200" y="1374075"/>
            <a:ext cx="4968600" cy="220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t"/>
              <a:t>number of wins of </a:t>
            </a:r>
            <a:r>
              <a:rPr b="1" lang="it"/>
              <a:t>drivers</a:t>
            </a:r>
            <a:r>
              <a:rPr lang="it"/>
              <a:t> champion during years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type="title"/>
          </p:nvPr>
        </p:nvSpPr>
        <p:spPr>
          <a:xfrm>
            <a:off x="729450" y="617487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300"/>
              <a:t>F</a:t>
            </a:r>
            <a:r>
              <a:rPr b="1" lang="it" sz="2300"/>
              <a:t>ailures and </a:t>
            </a:r>
            <a:r>
              <a:rPr lang="it" sz="2300"/>
              <a:t>retirements</a:t>
            </a:r>
            <a:r>
              <a:rPr b="1" lang="it" sz="2300"/>
              <a:t> </a:t>
            </a:r>
            <a:endParaRPr b="1" sz="3600"/>
          </a:p>
        </p:txBody>
      </p:sp>
      <p:sp>
        <p:nvSpPr>
          <p:cNvPr id="156" name="Google Shape;156;p20"/>
          <p:cNvSpPr txBox="1"/>
          <p:nvPr>
            <p:ph idx="1" type="body"/>
          </p:nvPr>
        </p:nvSpPr>
        <p:spPr>
          <a:xfrm>
            <a:off x="311700" y="1228675"/>
            <a:ext cx="4860600" cy="14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it" sz="1600"/>
              <a:t>most frequent </a:t>
            </a:r>
            <a:r>
              <a:rPr lang="it" sz="1600"/>
              <a:t>failures</a:t>
            </a:r>
            <a:r>
              <a:rPr lang="it" sz="1600"/>
              <a:t> during all the </a:t>
            </a:r>
            <a:r>
              <a:rPr b="1" lang="it" sz="1600"/>
              <a:t>seasons</a:t>
            </a:r>
            <a:endParaRPr b="1" sz="1600"/>
          </a:p>
          <a:p>
            <a:pPr indent="-330200" lvl="0" marL="457200" rtl="0" algn="l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it" sz="1600"/>
              <a:t>most frequent failure for each </a:t>
            </a:r>
            <a:r>
              <a:rPr b="1" lang="it" sz="1600"/>
              <a:t>grand prix</a:t>
            </a:r>
            <a:endParaRPr b="1" sz="1600"/>
          </a:p>
        </p:txBody>
      </p:sp>
      <p:pic>
        <p:nvPicPr>
          <p:cNvPr id="157" name="Google Shape;157;p20" title="Most frequent failures during each season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00" y="2106075"/>
            <a:ext cx="4432924" cy="2847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0" title="Most frequent failure during grand prix(2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9850" y="1660349"/>
            <a:ext cx="4057275" cy="329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/>
        </p:nvSpPr>
        <p:spPr>
          <a:xfrm>
            <a:off x="3223200" y="1488100"/>
            <a:ext cx="2697600" cy="21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{$</a:t>
            </a:r>
            <a:r>
              <a:rPr lang="it" sz="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lookup</a:t>
            </a:r>
            <a:r>
              <a:rPr lang="it" sz="800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800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lang="it" sz="800">
                <a:solidFill>
                  <a:schemeClr val="accent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it" sz="800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:"races", </a:t>
            </a:r>
            <a:endParaRPr sz="800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800">
                <a:solidFill>
                  <a:schemeClr val="accent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it" sz="800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:{year:"$_id",round:"$lastRound"},</a:t>
            </a:r>
            <a:endParaRPr sz="800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800">
                <a:solidFill>
                  <a:schemeClr val="accent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pipeline</a:t>
            </a:r>
            <a:r>
              <a:rPr lang="it" sz="800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:[</a:t>
            </a:r>
            <a:endParaRPr sz="800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{$</a:t>
            </a:r>
            <a:r>
              <a:rPr lang="it" sz="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match</a:t>
            </a:r>
            <a:r>
              <a:rPr lang="it" sz="800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endParaRPr sz="800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{$</a:t>
            </a:r>
            <a:r>
              <a:rPr lang="it" sz="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expr</a:t>
            </a:r>
            <a:r>
              <a:rPr lang="it" sz="800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:{$and:</a:t>
            </a:r>
            <a:endParaRPr sz="800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[{$</a:t>
            </a:r>
            <a:r>
              <a:rPr lang="it" sz="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eq</a:t>
            </a:r>
            <a:r>
              <a:rPr lang="it" sz="800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:["$year", "$$year"]},</a:t>
            </a:r>
            <a:endParaRPr sz="800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{$</a:t>
            </a:r>
            <a:r>
              <a:rPr lang="it" sz="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eq</a:t>
            </a:r>
            <a:r>
              <a:rPr lang="it" sz="800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:["$round","$$round"]}]}}},</a:t>
            </a:r>
            <a:endParaRPr sz="800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{$</a:t>
            </a:r>
            <a:r>
              <a:rPr lang="it" sz="80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project</a:t>
            </a:r>
            <a:r>
              <a:rPr lang="it" sz="800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{raceId: 1,year: 1}}</a:t>
            </a:r>
            <a:endParaRPr sz="800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],</a:t>
            </a:r>
            <a:endParaRPr sz="800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800">
                <a:solidFill>
                  <a:schemeClr val="accent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it" sz="800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"lastRace"}</a:t>
            </a:r>
            <a:endParaRPr sz="800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800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00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  <p:sp>
        <p:nvSpPr>
          <p:cNvPr id="164" name="Google Shape;164;p21"/>
          <p:cNvSpPr txBox="1"/>
          <p:nvPr>
            <p:ph type="title"/>
          </p:nvPr>
        </p:nvSpPr>
        <p:spPr>
          <a:xfrm>
            <a:off x="311700" y="619036"/>
            <a:ext cx="8520600" cy="6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it" sz="2240"/>
              <a:t>Query </a:t>
            </a:r>
            <a:r>
              <a:rPr b="1" lang="it" sz="2240"/>
              <a:t>analysis: </a:t>
            </a:r>
            <a:r>
              <a:rPr b="1" i="1" lang="it" sz="2220"/>
              <a:t>“Driver champion wins”</a:t>
            </a:r>
            <a:br>
              <a:rPr b="1" lang="it" sz="2240"/>
            </a:br>
            <a:endParaRPr b="1" sz="2240"/>
          </a:p>
        </p:txBody>
      </p:sp>
      <p:sp>
        <p:nvSpPr>
          <p:cNvPr id="165" name="Google Shape;165;p21"/>
          <p:cNvSpPr/>
          <p:nvPr/>
        </p:nvSpPr>
        <p:spPr>
          <a:xfrm>
            <a:off x="580050" y="3834650"/>
            <a:ext cx="2012700" cy="82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GROUP</a:t>
            </a:r>
            <a:endParaRPr/>
          </a:p>
        </p:txBody>
      </p:sp>
      <p:sp>
        <p:nvSpPr>
          <p:cNvPr id="166" name="Google Shape;166;p21"/>
          <p:cNvSpPr/>
          <p:nvPr/>
        </p:nvSpPr>
        <p:spPr>
          <a:xfrm>
            <a:off x="3450963" y="3834650"/>
            <a:ext cx="2012700" cy="82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LOOKUP</a:t>
            </a:r>
            <a:endParaRPr/>
          </a:p>
        </p:txBody>
      </p:sp>
      <p:sp>
        <p:nvSpPr>
          <p:cNvPr id="167" name="Google Shape;167;p21"/>
          <p:cNvSpPr/>
          <p:nvPr/>
        </p:nvSpPr>
        <p:spPr>
          <a:xfrm>
            <a:off x="6321875" y="3834650"/>
            <a:ext cx="2012700" cy="82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UNWIND</a:t>
            </a:r>
            <a:endParaRPr/>
          </a:p>
        </p:txBody>
      </p:sp>
      <p:sp>
        <p:nvSpPr>
          <p:cNvPr id="168" name="Google Shape;168;p21"/>
          <p:cNvSpPr txBox="1"/>
          <p:nvPr/>
        </p:nvSpPr>
        <p:spPr>
          <a:xfrm>
            <a:off x="352350" y="1792750"/>
            <a:ext cx="2468100" cy="14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50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50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$</a:t>
            </a:r>
            <a:r>
              <a:rPr lang="it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r>
              <a:rPr lang="it" sz="1050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sz="1050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50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1050">
                <a:solidFill>
                  <a:schemeClr val="accent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_id</a:t>
            </a:r>
            <a:r>
              <a:rPr lang="it" sz="1050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"$year",</a:t>
            </a:r>
            <a:endParaRPr sz="1050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50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it" sz="1050">
                <a:solidFill>
                  <a:schemeClr val="accent3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lastRound</a:t>
            </a:r>
            <a:r>
              <a:rPr lang="it" sz="1050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it" sz="1050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it" sz="1050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$max:"$round"}</a:t>
            </a:r>
            <a:endParaRPr sz="1050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50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050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50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9" name="Google Shape;169;p21"/>
          <p:cNvSpPr txBox="1"/>
          <p:nvPr/>
        </p:nvSpPr>
        <p:spPr>
          <a:xfrm>
            <a:off x="1822550" y="669950"/>
            <a:ext cx="26976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70" name="Google Shape;170;p21"/>
          <p:cNvSpPr txBox="1"/>
          <p:nvPr/>
        </p:nvSpPr>
        <p:spPr>
          <a:xfrm>
            <a:off x="6297425" y="2201500"/>
            <a:ext cx="2061600" cy="6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050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{$</a:t>
            </a:r>
            <a:r>
              <a:rPr lang="it" sz="105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unwind</a:t>
            </a:r>
            <a:r>
              <a:rPr lang="it" sz="1050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"$lastRace"}</a:t>
            </a:r>
            <a:endParaRPr sz="105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