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F4D32AA-495F-45EE-ABE7-076CABCE9D98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7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5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5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5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9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B7F6-C98B-4698-A625-7AB1640FF3BC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6" y="314945"/>
            <a:ext cx="3618963" cy="1164942"/>
          </a:xfrm>
        </p:spPr>
        <p:txBody>
          <a:bodyPr>
            <a:noAutofit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1800" i="1" u="sng" dirty="0" smtClean="0">
                <a:solidFill>
                  <a:schemeClr val="accent3"/>
                </a:solidFill>
              </a:rPr>
              <a:t>table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Entity</a:t>
            </a:r>
            <a:br>
              <a:rPr lang="en-US" sz="4000" dirty="0" smtClean="0"/>
            </a:br>
            <a:r>
              <a:rPr lang="en-US" sz="1800" i="1" u="sng" dirty="0" smtClean="0">
                <a:solidFill>
                  <a:schemeClr val="accent3"/>
                </a:solidFill>
              </a:rPr>
              <a:t>columns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2"/>
                </a:solidFill>
              </a:rPr>
              <a:t>id</a:t>
            </a:r>
            <a:r>
              <a:rPr lang="en-US" sz="2400" dirty="0" smtClean="0"/>
              <a:t>, level, name, </a:t>
            </a:r>
            <a:r>
              <a:rPr lang="en-US" sz="2400" dirty="0" err="1" smtClean="0"/>
              <a:t>iso_code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671501" y="2345790"/>
            <a:ext cx="5022761" cy="2060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u="sng" dirty="0">
                <a:solidFill>
                  <a:schemeClr val="accent3"/>
                </a:solidFill>
              </a:rPr>
              <a:t>table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Literal_indicator_data</a:t>
            </a:r>
            <a:endParaRPr lang="en-US" sz="2800" dirty="0" smtClean="0"/>
          </a:p>
          <a:p>
            <a:r>
              <a:rPr lang="en-US" sz="1800" i="1" u="sng" dirty="0">
                <a:solidFill>
                  <a:schemeClr val="accent3"/>
                </a:solidFill>
              </a:rPr>
              <a:t>columns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id, </a:t>
            </a:r>
            <a:r>
              <a:rPr lang="en-US" sz="1800" i="1" dirty="0" err="1" smtClean="0">
                <a:solidFill>
                  <a:schemeClr val="accent2"/>
                </a:solidFill>
              </a:rPr>
              <a:t>ent_id</a:t>
            </a:r>
            <a:r>
              <a:rPr lang="en-US" sz="1800" i="1" dirty="0" smtClean="0"/>
              <a:t>, year, value, </a:t>
            </a:r>
            <a:r>
              <a:rPr lang="en-US" sz="1800" i="1" dirty="0" err="1" smtClean="0"/>
              <a:t>dispay_name</a:t>
            </a:r>
            <a:r>
              <a:rPr lang="en-US" sz="1800" i="1" dirty="0" smtClean="0"/>
              <a:t>, </a:t>
            </a:r>
            <a:r>
              <a:rPr lang="en-US" sz="1800" i="1" dirty="0" err="1" smtClean="0">
                <a:solidFill>
                  <a:schemeClr val="accent1"/>
                </a:solidFill>
              </a:rPr>
              <a:t>meta_id</a:t>
            </a:r>
            <a:r>
              <a:rPr lang="en-US" sz="1800" i="1" dirty="0" smtClean="0"/>
              <a:t>, </a:t>
            </a:r>
          </a:p>
          <a:p>
            <a:endParaRPr lang="en-US" i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527144" y="1479887"/>
            <a:ext cx="1777285" cy="1063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376" y="1487737"/>
            <a:ext cx="224594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level </a:t>
            </a:r>
            <a:r>
              <a:rPr lang="en-US" sz="1400" i="1" dirty="0" smtClean="0"/>
              <a:t>may be Country, State, Province, etc.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name </a:t>
            </a:r>
            <a:r>
              <a:rPr lang="en-US" sz="1400" i="1" dirty="0" smtClean="0"/>
              <a:t>is the official name from the data provider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err="1" smtClean="0"/>
              <a:t>iso_code</a:t>
            </a:r>
            <a:r>
              <a:rPr lang="en-US" sz="1400" dirty="0" smtClean="0"/>
              <a:t> </a:t>
            </a:r>
            <a:r>
              <a:rPr lang="en-US" sz="1400" i="1" dirty="0" smtClean="0"/>
              <a:t>is a country’s </a:t>
            </a:r>
            <a:r>
              <a:rPr lang="en-US" sz="1400" i="1" dirty="0" err="1" smtClean="0"/>
              <a:t>iso</a:t>
            </a:r>
            <a:r>
              <a:rPr lang="en-US" sz="1400" i="1" dirty="0"/>
              <a:t> </a:t>
            </a:r>
            <a:r>
              <a:rPr lang="en-US" sz="1400" i="1" dirty="0" smtClean="0"/>
              <a:t>code (for other entities, this will be null for now)</a:t>
            </a:r>
            <a:endParaRPr lang="en-US" i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790529" y="-509"/>
            <a:ext cx="520809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u="sng" dirty="0">
                <a:solidFill>
                  <a:schemeClr val="accent3"/>
                </a:solidFill>
                <a:latin typeface="+mj-lt"/>
              </a:rPr>
              <a:t>table</a:t>
            </a:r>
            <a:endParaRPr lang="en-US" dirty="0" smtClean="0">
              <a:solidFill>
                <a:schemeClr val="accent3"/>
              </a:solidFill>
              <a:latin typeface="+mj-lt"/>
            </a:endParaRPr>
          </a:p>
          <a:p>
            <a:pPr algn="ctr"/>
            <a:r>
              <a:rPr lang="en-US" sz="3200" dirty="0" err="1" smtClean="0"/>
              <a:t>Meta_indicator_data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i="1" u="sng" dirty="0" smtClean="0">
                <a:solidFill>
                  <a:schemeClr val="accent3"/>
                </a:solidFill>
              </a:rPr>
              <a:t>columns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accent1"/>
                </a:solidFill>
              </a:rPr>
              <a:t>id</a:t>
            </a:r>
            <a:r>
              <a:rPr lang="en-US" i="1" dirty="0" smtClean="0"/>
              <a:t>, </a:t>
            </a:r>
            <a:r>
              <a:rPr lang="en-US" i="1" dirty="0" err="1" smtClean="0"/>
              <a:t>p_name</a:t>
            </a:r>
            <a:r>
              <a:rPr lang="en-US" i="1" dirty="0" smtClean="0"/>
              <a:t>, family, </a:t>
            </a:r>
            <a:r>
              <a:rPr lang="en-US" i="1" dirty="0" err="1" smtClean="0"/>
              <a:t>num_type</a:t>
            </a:r>
            <a:r>
              <a:rPr lang="en-US" i="1" dirty="0"/>
              <a:t>, provider, </a:t>
            </a:r>
            <a:r>
              <a:rPr lang="en-US" i="1" dirty="0" err="1" smtClean="0"/>
              <a:t>P_description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061334" y="1377405"/>
            <a:ext cx="1297330" cy="1165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26" y="5934670"/>
            <a:ext cx="11061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Strengths – a simple to understand </a:t>
            </a:r>
            <a:r>
              <a:rPr lang="en-US" dirty="0" err="1"/>
              <a:t>db</a:t>
            </a:r>
            <a:r>
              <a:rPr lang="en-US" dirty="0"/>
              <a:t> minimizing redundancy.</a:t>
            </a:r>
            <a:br>
              <a:rPr lang="en-US" dirty="0"/>
            </a:br>
            <a:r>
              <a:rPr lang="en-US" dirty="0"/>
              <a:t>Weaknesses – parsing from APIs will require serious coding, dealing with </a:t>
            </a:r>
            <a:r>
              <a:rPr lang="en-US" dirty="0" err="1"/>
              <a:t>Meta_indicator_data</a:t>
            </a:r>
            <a:r>
              <a:rPr lang="en-US" dirty="0"/>
              <a:t> will be trial and error.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7098" y="3724255"/>
            <a:ext cx="4351566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year</a:t>
            </a:r>
            <a:r>
              <a:rPr lang="en-US" sz="1400" i="1" dirty="0" smtClean="0"/>
              <a:t> is </a:t>
            </a:r>
            <a:r>
              <a:rPr lang="en-US" sz="1400" i="1" dirty="0"/>
              <a:t>the year the data point was </a:t>
            </a:r>
            <a:r>
              <a:rPr lang="en-US" sz="1400" i="1" dirty="0" smtClean="0"/>
              <a:t>observed</a:t>
            </a:r>
          </a:p>
          <a:p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dirty="0"/>
              <a:t>value</a:t>
            </a:r>
            <a:r>
              <a:rPr lang="en-US" sz="1400" i="1" dirty="0"/>
              <a:t> is the raw value stored as a string</a:t>
            </a:r>
            <a:br>
              <a:rPr lang="en-US" sz="1400" i="1" dirty="0"/>
            </a:br>
            <a:endParaRPr lang="en-US" sz="1400" i="1" dirty="0" smtClean="0"/>
          </a:p>
          <a:p>
            <a:r>
              <a:rPr lang="en-US" sz="1400" dirty="0" err="1" smtClean="0"/>
              <a:t>display_name</a:t>
            </a:r>
            <a:r>
              <a:rPr lang="en-US" sz="1400" i="1" dirty="0" smtClean="0"/>
              <a:t> </a:t>
            </a:r>
            <a:r>
              <a:rPr lang="en-US" sz="1400" i="1" dirty="0"/>
              <a:t>is a composite string of indicator name and source name (both may be shortened for easy display).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4644" y="5095138"/>
            <a:ext cx="70164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All id's are simple primary key ids that </a:t>
            </a:r>
            <a:r>
              <a:rPr lang="en-US" i="1" dirty="0" smtClean="0"/>
              <a:t>may also serve </a:t>
            </a:r>
            <a:r>
              <a:rPr lang="en-US" i="1" dirty="0"/>
              <a:t>also as foreign </a:t>
            </a:r>
            <a:r>
              <a:rPr lang="en-US" i="1" dirty="0" smtClean="0"/>
              <a:t>keys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51849" y="1386044"/>
            <a:ext cx="435156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P_name</a:t>
            </a:r>
            <a:r>
              <a:rPr lang="en-US" sz="1400" dirty="0" smtClean="0"/>
              <a:t> </a:t>
            </a:r>
            <a:r>
              <a:rPr lang="en-US" sz="1400" i="1" dirty="0" smtClean="0"/>
              <a:t> is the name of the </a:t>
            </a:r>
            <a:r>
              <a:rPr lang="en-US" sz="1400" i="1" dirty="0" err="1" smtClean="0"/>
              <a:t>indiator</a:t>
            </a:r>
            <a:r>
              <a:rPr lang="en-US" sz="1400" i="1" dirty="0" smtClean="0"/>
              <a:t> taken straight from the data provider</a:t>
            </a:r>
          </a:p>
          <a:p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dirty="0" smtClean="0"/>
              <a:t>family </a:t>
            </a:r>
            <a:r>
              <a:rPr lang="en-US" sz="1400" i="1" dirty="0" smtClean="0"/>
              <a:t>is a macro category used to retrieve data based on subject matter</a:t>
            </a:r>
            <a:r>
              <a:rPr lang="en-US" sz="1400" i="1" dirty="0"/>
              <a:t/>
            </a:r>
            <a:br>
              <a:rPr lang="en-US" sz="1400" i="1" dirty="0"/>
            </a:br>
            <a:endParaRPr lang="en-US" sz="1400" i="1" dirty="0" smtClean="0"/>
          </a:p>
          <a:p>
            <a:r>
              <a:rPr lang="en-US" sz="1400" dirty="0" err="1" smtClean="0"/>
              <a:t>Num</a:t>
            </a:r>
            <a:r>
              <a:rPr lang="en-US" sz="1400" dirty="0" smtClean="0"/>
              <a:t>-type</a:t>
            </a:r>
            <a:r>
              <a:rPr lang="en-US" sz="1400" i="1" dirty="0" smtClean="0"/>
              <a:t> represents decimal, percentage, </a:t>
            </a:r>
            <a:r>
              <a:rPr lang="en-US" sz="1400" i="1" dirty="0" err="1" smtClean="0"/>
              <a:t>interger</a:t>
            </a:r>
            <a:r>
              <a:rPr lang="en-US" sz="1400" i="1" dirty="0" smtClean="0"/>
              <a:t>, etc.</a:t>
            </a:r>
            <a:br>
              <a:rPr lang="en-US" sz="1400" i="1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Provider </a:t>
            </a:r>
            <a:r>
              <a:rPr lang="en-US" sz="1400" i="1" dirty="0" smtClean="0"/>
              <a:t>is the full name of the data provider</a:t>
            </a:r>
            <a:br>
              <a:rPr lang="en-US" sz="1400" i="1" dirty="0" smtClean="0"/>
            </a:br>
            <a:r>
              <a:rPr lang="en-US" sz="1400" i="1" dirty="0" smtClean="0"/>
              <a:t/>
            </a:r>
            <a:br>
              <a:rPr lang="en-US" sz="1400" i="1" dirty="0" smtClean="0"/>
            </a:br>
            <a:r>
              <a:rPr lang="en-US" sz="1400" dirty="0" err="1" smtClean="0"/>
              <a:t>p_description</a:t>
            </a:r>
            <a:r>
              <a:rPr lang="en-US" sz="1400" dirty="0" smtClean="0"/>
              <a:t> </a:t>
            </a:r>
            <a:r>
              <a:rPr lang="en-US" sz="1400" i="1" dirty="0" smtClean="0"/>
              <a:t>description of this indicator from the provider</a:t>
            </a:r>
            <a:br>
              <a:rPr lang="en-US" sz="1400" i="1" dirty="0" smtClean="0"/>
            </a:br>
            <a:endParaRPr lang="en-US" sz="1400" i="1" dirty="0" smtClean="0"/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7513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952" y="157029"/>
            <a:ext cx="5701048" cy="217449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H="1">
            <a:off x="5067836" y="1352282"/>
            <a:ext cx="1693572" cy="202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46737" y="3374265"/>
            <a:ext cx="34579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Saved_data_sets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400" dirty="0" smtClean="0"/>
              <a:t>ID, date  created, comments, tags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4528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62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table Entity columns id, level, name, iso_code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id,type,name,iso_code</dc:title>
  <dc:creator>Vince Buscarello</dc:creator>
  <cp:lastModifiedBy>Vince Buscarello</cp:lastModifiedBy>
  <cp:revision>29</cp:revision>
  <dcterms:created xsi:type="dcterms:W3CDTF">2016-05-22T00:27:50Z</dcterms:created>
  <dcterms:modified xsi:type="dcterms:W3CDTF">2016-06-02T04:53:31Z</dcterms:modified>
</cp:coreProperties>
</file>