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2" r:id="rId9"/>
    <p:sldId id="267" r:id="rId10"/>
    <p:sldId id="261" r:id="rId11"/>
    <p:sldId id="263" r:id="rId12"/>
    <p:sldId id="264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Network Analysis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Desmond Wallace</a:t>
            </a:r>
          </a:p>
          <a:p>
            <a:r>
              <a:rPr lang="en-US" dirty="0" smtClean="0"/>
              <a:t>Scott LaCombe</a:t>
            </a:r>
          </a:p>
          <a:p>
            <a:r>
              <a:rPr lang="en-US" dirty="0" smtClean="0"/>
              <a:t>October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other Terms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Homophily- extent to which two nodes are similar</a:t>
            </a:r>
          </a:p>
          <a:p>
            <a:pPr lvl="1"/>
            <a:r>
              <a:rPr lang="en-US" dirty="0" smtClean="0"/>
              <a:t>How close incomes are</a:t>
            </a:r>
          </a:p>
          <a:p>
            <a:r>
              <a:rPr lang="en-US" dirty="0" smtClean="0"/>
              <a:t>Density- proportion of ties relative to potential ties</a:t>
            </a:r>
          </a:p>
          <a:p>
            <a:pPr lvl="1"/>
            <a:r>
              <a:rPr lang="en-US" dirty="0" smtClean="0"/>
              <a:t>Out of all possible ties, what proportion are observed</a:t>
            </a:r>
          </a:p>
          <a:p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Minimum number of ties needed to connect two nodes</a:t>
            </a:r>
          </a:p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Importance or influence of a node (more on this later)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2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Adjacency Matrix vs Edge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Matrix- values show connection between nodes</a:t>
            </a:r>
          </a:p>
          <a:p>
            <a:pPr lvl="1"/>
            <a:r>
              <a:rPr lang="en-US" dirty="0" smtClean="0"/>
              <a:t>Often omit 0, just care about 1 if binary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6807"/>
            <a:ext cx="3593379" cy="356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753" y="3303241"/>
            <a:ext cx="3382629" cy="34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columns- node 1, node 2</a:t>
            </a:r>
          </a:p>
          <a:p>
            <a:pPr lvl="1"/>
            <a:r>
              <a:rPr lang="en-US" dirty="0" smtClean="0"/>
              <a:t>Sometimes 3</a:t>
            </a:r>
            <a:r>
              <a:rPr lang="en-US" baseline="30000" dirty="0" smtClean="0"/>
              <a:t>rd</a:t>
            </a:r>
            <a:r>
              <a:rPr lang="en-US" dirty="0" smtClean="0"/>
              <a:t> column for weight if not binary</a:t>
            </a:r>
          </a:p>
          <a:p>
            <a:pPr lvl="1"/>
            <a:r>
              <a:rPr lang="en-US" dirty="0" smtClean="0"/>
              <a:t>Missing edges not included </a:t>
            </a:r>
            <a:r>
              <a:rPr lang="en-US" smtClean="0"/>
              <a:t>(usually)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92" y="1853248"/>
            <a:ext cx="2297400" cy="459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3" y="4550826"/>
            <a:ext cx="465075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field of Social Sciences over the last few </a:t>
            </a:r>
            <a:r>
              <a:rPr lang="en-US" dirty="0" smtClean="0"/>
              <a:t>decades</a:t>
            </a:r>
          </a:p>
          <a:p>
            <a:pPr lvl="1"/>
            <a:r>
              <a:rPr lang="en-US" dirty="0" smtClean="0"/>
              <a:t>Increased availability of data and computing power</a:t>
            </a:r>
            <a:endParaRPr lang="en-US" dirty="0" smtClean="0"/>
          </a:p>
          <a:p>
            <a:r>
              <a:rPr lang="en-US" dirty="0" smtClean="0"/>
              <a:t>Standard Regression assumes independence of observations</a:t>
            </a:r>
          </a:p>
          <a:p>
            <a:pPr lvl="1"/>
            <a:r>
              <a:rPr lang="en-US" dirty="0" smtClean="0"/>
              <a:t>Voters in District 1 not affected by Voters in District 2</a:t>
            </a:r>
          </a:p>
          <a:p>
            <a:pPr lvl="1"/>
            <a:r>
              <a:rPr lang="en-US" dirty="0" smtClean="0"/>
              <a:t>Decision to mow lawn independent of neighbors mowing lawn</a:t>
            </a:r>
          </a:p>
          <a:p>
            <a:r>
              <a:rPr lang="en-US" dirty="0" smtClean="0"/>
              <a:t>Network Analysis allows us to relax this assumption</a:t>
            </a:r>
          </a:p>
          <a:p>
            <a:pPr lvl="1"/>
            <a:r>
              <a:rPr lang="en-US" dirty="0" smtClean="0"/>
              <a:t>Can better identify structure of the data and relationships within network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Studies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Physicists</a:t>
            </a:r>
          </a:p>
          <a:p>
            <a:r>
              <a:rPr lang="en-US" dirty="0"/>
              <a:t>Computer Scientists</a:t>
            </a:r>
          </a:p>
          <a:p>
            <a:r>
              <a:rPr lang="en-US" dirty="0"/>
              <a:t>Applied Mathematicians</a:t>
            </a:r>
          </a:p>
          <a:p>
            <a:r>
              <a:rPr lang="en-US" dirty="0"/>
              <a:t>Statisticians</a:t>
            </a:r>
          </a:p>
          <a:p>
            <a:r>
              <a:rPr lang="en-US" dirty="0"/>
              <a:t>Biologists</a:t>
            </a:r>
          </a:p>
          <a:p>
            <a:r>
              <a:rPr lang="en-US" dirty="0"/>
              <a:t>Ecologists</a:t>
            </a:r>
          </a:p>
          <a:p>
            <a:r>
              <a:rPr lang="en-US" dirty="0"/>
              <a:t>Sociologists</a:t>
            </a:r>
          </a:p>
          <a:p>
            <a:r>
              <a:rPr lang="en-US" dirty="0"/>
              <a:t>Political Scientists</a:t>
            </a:r>
          </a:p>
          <a:p>
            <a:r>
              <a:rPr lang="en-US" dirty="0" smtClean="0"/>
              <a:t>And Everyone Else!!!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 not operate in a vacuum</a:t>
            </a:r>
          </a:p>
          <a:p>
            <a:r>
              <a:rPr lang="en-US" dirty="0"/>
              <a:t>Decisions shaped by people they know</a:t>
            </a:r>
          </a:p>
          <a:p>
            <a:r>
              <a:rPr lang="en-US" dirty="0"/>
              <a:t>Decisions also shaped by people who know people who know you</a:t>
            </a:r>
          </a:p>
          <a:p>
            <a:r>
              <a:rPr lang="en-US" dirty="0"/>
              <a:t>Thus allowing for spreading of information, behavior, and </a:t>
            </a:r>
            <a:r>
              <a:rPr lang="en-US" dirty="0" smtClean="0"/>
              <a:t>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2" y="426534"/>
            <a:ext cx="7333876" cy="5788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4619" y="5985163"/>
            <a:ext cx="318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err="1" smtClean="0"/>
              <a:t>Borgatti</a:t>
            </a:r>
            <a:r>
              <a:rPr lang="en-US" sz="1600" dirty="0" smtClean="0"/>
              <a:t> et al 2009, </a:t>
            </a:r>
            <a:r>
              <a:rPr lang="en-US" sz="1600" i="1" dirty="0" smtClean="0"/>
              <a:t>Science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46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Theory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network approach make sense?</a:t>
            </a:r>
          </a:p>
          <a:p>
            <a:pPr lvl="1"/>
            <a:r>
              <a:rPr lang="en-US" dirty="0" smtClean="0"/>
              <a:t>Is it possible for these ties to exist</a:t>
            </a:r>
          </a:p>
          <a:p>
            <a:pPr lvl="1"/>
            <a:r>
              <a:rPr lang="en-US" dirty="0" smtClean="0"/>
              <a:t>What does the universe of potential ties look like</a:t>
            </a:r>
          </a:p>
          <a:p>
            <a:pPr lvl="1"/>
            <a:r>
              <a:rPr lang="en-US" dirty="0" smtClean="0"/>
              <a:t>What does a tie mean? </a:t>
            </a:r>
          </a:p>
          <a:p>
            <a:r>
              <a:rPr lang="en-US" dirty="0" smtClean="0"/>
              <a:t>Is your DV a network? Your IV? Both?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network</a:t>
            </a:r>
            <a:r>
              <a:rPr lang="en-US" dirty="0"/>
              <a:t> is a collection of </a:t>
            </a:r>
            <a:r>
              <a:rPr lang="en-US" b="1" dirty="0" smtClean="0"/>
              <a:t>nodes</a:t>
            </a:r>
            <a:r>
              <a:rPr lang="en-US" dirty="0" smtClean="0"/>
              <a:t> </a:t>
            </a:r>
            <a:r>
              <a:rPr lang="en-US" dirty="0"/>
              <a:t>joined by </a:t>
            </a:r>
            <a:r>
              <a:rPr lang="en-US" b="1" dirty="0" smtClean="0"/>
              <a:t>edges</a:t>
            </a:r>
            <a:endParaRPr lang="en-US" dirty="0" smtClean="0"/>
          </a:p>
          <a:p>
            <a:r>
              <a:rPr lang="en-US" dirty="0" smtClean="0"/>
              <a:t>Whole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Complete universe of cases</a:t>
            </a:r>
          </a:p>
          <a:p>
            <a:r>
              <a:rPr lang="en-US" dirty="0" smtClean="0"/>
              <a:t>Sample Networks</a:t>
            </a:r>
          </a:p>
          <a:p>
            <a:pPr lvl="1"/>
            <a:r>
              <a:rPr lang="en-US" dirty="0" smtClean="0"/>
              <a:t>Ego-net</a:t>
            </a:r>
          </a:p>
          <a:p>
            <a:pPr lvl="2"/>
            <a:r>
              <a:rPr lang="en-US" dirty="0" smtClean="0"/>
              <a:t>Questions to ask if ego net</a:t>
            </a:r>
          </a:p>
          <a:p>
            <a:pPr lvl="3"/>
            <a:r>
              <a:rPr lang="en-US" dirty="0" smtClean="0"/>
              <a:t>Who is the ego?</a:t>
            </a:r>
          </a:p>
          <a:p>
            <a:pPr lvl="3"/>
            <a:r>
              <a:rPr lang="en-US" dirty="0" smtClean="0"/>
              <a:t>How many steps removed are you going from the ego? </a:t>
            </a:r>
          </a:p>
          <a:p>
            <a:pPr lvl="4"/>
            <a:r>
              <a:rPr lang="en-US" dirty="0" smtClean="0"/>
              <a:t>(think 6 degrees of Kevin Bacon)</a:t>
            </a:r>
          </a:p>
          <a:p>
            <a:pPr lvl="1"/>
            <a:r>
              <a:rPr lang="en-US" dirty="0" smtClean="0"/>
              <a:t>Respondent-driven sample</a:t>
            </a:r>
          </a:p>
          <a:p>
            <a:pPr lvl="1"/>
            <a:r>
              <a:rPr lang="en-US" dirty="0" smtClean="0"/>
              <a:t>Some combination of the two (multiple ego nets,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ego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47" y="1061543"/>
            <a:ext cx="2504498" cy="23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Node- unit we are examining</a:t>
            </a:r>
          </a:p>
          <a:p>
            <a:pPr lvl="1"/>
            <a:r>
              <a:rPr lang="en-US" dirty="0" smtClean="0"/>
              <a:t>Could be countries, people, cities, etc. </a:t>
            </a:r>
            <a:endParaRPr lang="en-US" dirty="0" smtClean="0"/>
          </a:p>
          <a:p>
            <a:pPr lvl="1"/>
            <a:r>
              <a:rPr lang="en-US" dirty="0" smtClean="0"/>
              <a:t>Synonyms: Vertex, Sites, Actors</a:t>
            </a:r>
            <a:endParaRPr lang="en-US" dirty="0" smtClean="0"/>
          </a:p>
          <a:p>
            <a:r>
              <a:rPr lang="en-US" dirty="0" smtClean="0"/>
              <a:t>Tie- connection between two nodes</a:t>
            </a:r>
          </a:p>
          <a:p>
            <a:pPr lvl="1"/>
            <a:r>
              <a:rPr lang="en-US" dirty="0"/>
              <a:t>Directed or undirected?</a:t>
            </a:r>
          </a:p>
          <a:p>
            <a:pPr lvl="2"/>
            <a:r>
              <a:rPr lang="en-US" dirty="0"/>
              <a:t>Example directed: giving money to a person </a:t>
            </a:r>
          </a:p>
          <a:p>
            <a:pPr lvl="2"/>
            <a:r>
              <a:rPr lang="en-US" dirty="0"/>
              <a:t>Example undirected: friendship, conversation</a:t>
            </a:r>
          </a:p>
          <a:p>
            <a:pPr lvl="1"/>
            <a:r>
              <a:rPr lang="en-US" dirty="0"/>
              <a:t>Binary or Valued?</a:t>
            </a:r>
          </a:p>
          <a:p>
            <a:pPr lvl="2"/>
            <a:r>
              <a:rPr lang="en-US" dirty="0"/>
              <a:t>Do you only care if a tie </a:t>
            </a:r>
            <a:r>
              <a:rPr lang="en-US" dirty="0" smtClean="0"/>
              <a:t>exists?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you care about the nature of the tie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Synonyms: Edge, Link, Bond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5219" y="365760"/>
            <a:ext cx="3111326" cy="2703387"/>
            <a:chOff x="6882938" y="452718"/>
            <a:chExt cx="2593571" cy="2431798"/>
          </a:xfrm>
        </p:grpSpPr>
        <p:sp>
          <p:nvSpPr>
            <p:cNvPr id="4" name="Rectangle 3"/>
            <p:cNvSpPr/>
            <p:nvPr/>
          </p:nvSpPr>
          <p:spPr>
            <a:xfrm>
              <a:off x="6882938" y="452718"/>
              <a:ext cx="2593571" cy="2431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nodes and edg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761" y="605185"/>
              <a:ext cx="2363182" cy="2126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Image result for network analysis of the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19" y="3383280"/>
            <a:ext cx="3295996" cy="329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Social Networks</a:t>
            </a:r>
          </a:p>
          <a:p>
            <a:pPr lvl="1"/>
            <a:r>
              <a:rPr lang="en-US" sz="1200" dirty="0" smtClean="0"/>
              <a:t>Node </a:t>
            </a:r>
            <a:r>
              <a:rPr lang="en-US" sz="1200" dirty="0"/>
              <a:t>– Person</a:t>
            </a:r>
          </a:p>
          <a:p>
            <a:pPr lvl="1"/>
            <a:r>
              <a:rPr lang="en-US" sz="1200" dirty="0" smtClean="0"/>
              <a:t>Tie </a:t>
            </a:r>
            <a:r>
              <a:rPr lang="en-US" sz="1200" dirty="0"/>
              <a:t>– Friendship, Collaboration</a:t>
            </a:r>
          </a:p>
          <a:p>
            <a:r>
              <a:rPr lang="en-US" sz="1400" dirty="0"/>
              <a:t>Information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Books, Web Pages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Citations, Hyperlinks</a:t>
            </a:r>
          </a:p>
          <a:p>
            <a:r>
              <a:rPr lang="en-US" sz="1400" dirty="0"/>
              <a:t>Communication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Email Address, Phone Number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Information Exchange</a:t>
            </a:r>
          </a:p>
          <a:p>
            <a:r>
              <a:rPr lang="en-US" sz="1400" dirty="0"/>
              <a:t>Transportation Networks</a:t>
            </a:r>
          </a:p>
          <a:p>
            <a:pPr lvl="1"/>
            <a:r>
              <a:rPr lang="en-US" sz="1200" dirty="0"/>
              <a:t>Node</a:t>
            </a:r>
            <a:r>
              <a:rPr lang="en-US" sz="1200" dirty="0" smtClean="0"/>
              <a:t> </a:t>
            </a:r>
            <a:r>
              <a:rPr lang="en-US" sz="1200" dirty="0"/>
              <a:t>– Airports, Railway Stations</a:t>
            </a:r>
          </a:p>
          <a:p>
            <a:pPr lvl="1"/>
            <a:r>
              <a:rPr lang="en-US" sz="1200" dirty="0"/>
              <a:t>Tie</a:t>
            </a:r>
            <a:r>
              <a:rPr lang="en-US" sz="1200" dirty="0" smtClean="0"/>
              <a:t> </a:t>
            </a:r>
            <a:r>
              <a:rPr lang="en-US" sz="1200" dirty="0"/>
              <a:t>– Non-stop Travel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9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646&quot;&gt;&lt;object type=&quot;3&quot; unique_id=&quot;10647&quot;&gt;&lt;property id=&quot;20148&quot; value=&quot;5&quot;/&gt;&lt;property id=&quot;20300&quot; value=&quot;Slide 1 - &amp;quot;Basic Network Analysis using R&amp;quot;&quot;/&gt;&lt;property id=&quot;20307&quot; value=&quot;256&quot;/&gt;&lt;/object&gt;&lt;object type=&quot;3&quot; unique_id=&quot;10648&quot;&gt;&lt;property id=&quot;20148&quot; value=&quot;5&quot;/&gt;&lt;property id=&quot;20300&quot; value=&quot;Slide 2 - &amp;quot;Introduction to Networks&amp;quot;&quot;/&gt;&lt;property id=&quot;20307&quot; value=&quot;257&quot;/&gt;&lt;/object&gt;&lt;object type=&quot;3&quot; unique_id=&quot;10649&quot;&gt;&lt;property id=&quot;20148&quot; value=&quot;5&quot;/&gt;&lt;property id=&quot;20300&quot; value=&quot;Slide 5&quot;/&gt;&lt;property id=&quot;20307&quot; value=&quot;258&quot;/&gt;&lt;/object&gt;&lt;object type=&quot;3&quot; unique_id=&quot;10650&quot;&gt;&lt;property id=&quot;20148&quot; value=&quot;5&quot;/&gt;&lt;property id=&quot;20300&quot; value=&quot;Slide 6 - &amp;quot;Note: Theory matters!&amp;quot;&quot;/&gt;&lt;property id=&quot;20307&quot; value=&quot;259&quot;/&gt;&lt;/object&gt;&lt;object type=&quot;3&quot; unique_id=&quot;10651&quot;&gt;&lt;property id=&quot;20148&quot; value=&quot;5&quot;/&gt;&lt;property id=&quot;20300&quot; value=&quot;Slide 7 - &amp;quot;Terms&amp;quot;&quot;/&gt;&lt;property id=&quot;20307&quot; value=&quot;260&quot;/&gt;&lt;/object&gt;&lt;object type=&quot;3&quot; unique_id=&quot;10652&quot;&gt;&lt;property id=&quot;20148&quot; value=&quot;5&quot;/&gt;&lt;property id=&quot;20300&quot; value=&quot;Slide 8 - &amp;quot;Terms&amp;quot;&quot;/&gt;&lt;property id=&quot;20307&quot; value=&quot;262&quot;/&gt;&lt;/object&gt;&lt;object type=&quot;3&quot; unique_id=&quot;10653&quot;&gt;&lt;property id=&quot;20148&quot; value=&quot;5&quot;/&gt;&lt;property id=&quot;20300&quot; value=&quot;Slide 10 - &amp;quot;Defining other Terms&amp;amp;#x09;&amp;quot;&quot;/&gt;&lt;property id=&quot;20307&quot; value=&quot;261&quot;/&gt;&lt;/object&gt;&lt;object type=&quot;3&quot; unique_id=&quot;10654&quot;&gt;&lt;property id=&quot;20148&quot; value=&quot;5&quot;/&gt;&lt;property id=&quot;20300&quot; value=&quot;Slide 11 - &amp;quot;Data: Adjacency Matrix vs Edge list&amp;quot;&quot;/&gt;&lt;property id=&quot;20307&quot; value=&quot;263&quot;/&gt;&lt;/object&gt;&lt;object type=&quot;3&quot; unique_id=&quot;10655&quot;&gt;&lt;property id=&quot;20148&quot; value=&quot;5&quot;/&gt;&lt;property id=&quot;20300&quot; value=&quot;Slide 12 - &amp;quot;Edgelist&amp;quot;&quot;/&gt;&lt;property id=&quot;20307&quot; value=&quot;264&quot;/&gt;&lt;/object&gt;&lt;object type=&quot;3&quot; unique_id=&quot;10711&quot;&gt;&lt;property id=&quot;20148&quot; value=&quot;5&quot;/&gt;&lt;property id=&quot;20300&quot; value=&quot;Slide 3 - &amp;quot;Who Studies Networks?&amp;quot;&quot;/&gt;&lt;property id=&quot;20307&quot; value=&quot;266&quot;/&gt;&lt;/object&gt;&lt;object type=&quot;3&quot; unique_id=&quot;10712&quot;&gt;&lt;property id=&quot;20148&quot; value=&quot;5&quot;/&gt;&lt;property id=&quot;20300&quot; value=&quot;Slide 4 - &amp;quot;Assumptions&amp;quot;&quot;/&gt;&lt;property id=&quot;20307&quot; value=&quot;265&quot;/&gt;&lt;/object&gt;&lt;object type=&quot;3&quot; unique_id=&quot;10713&quot;&gt;&lt;property id=&quot;20148&quot; value=&quot;5&quot;/&gt;&lt;property id=&quot;20300&quot; value=&quot;Slide 9 - &amp;quot;Examples of Networks?&amp;quot;&quot;/&gt;&lt;property id=&quot;20307&quot; value=&quot;267&quot;/&gt;&lt;/object&gt;&lt;/object&gt;&lt;object type=&quot;8&quot; unique_id=&quot;106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592</TotalTime>
  <Words>482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Basic Network Analysis using R</vt:lpstr>
      <vt:lpstr>Introduction to Networks</vt:lpstr>
      <vt:lpstr>Who Studies Networks?</vt:lpstr>
      <vt:lpstr>Assumptions</vt:lpstr>
      <vt:lpstr>PowerPoint Presentation</vt:lpstr>
      <vt:lpstr>Note: Theory matters!</vt:lpstr>
      <vt:lpstr>Terms</vt:lpstr>
      <vt:lpstr>Terms</vt:lpstr>
      <vt:lpstr>Examples of Networks?</vt:lpstr>
      <vt:lpstr>Defining other Terms </vt:lpstr>
      <vt:lpstr>Data: Adjacency Matrix vs Edge list</vt:lpstr>
      <vt:lpstr>Edgelist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Wallace, Desmond D</cp:lastModifiedBy>
  <cp:revision>13</cp:revision>
  <dcterms:created xsi:type="dcterms:W3CDTF">2018-10-08T16:15:44Z</dcterms:created>
  <dcterms:modified xsi:type="dcterms:W3CDTF">2018-10-10T10:00:22Z</dcterms:modified>
</cp:coreProperties>
</file>