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70" r:id="rId6"/>
    <p:sldId id="271" r:id="rId7"/>
    <p:sldId id="267" r:id="rId8"/>
    <p:sldId id="268" r:id="rId9"/>
    <p:sldId id="269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Network Analysis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Desmond Wallace</a:t>
            </a:r>
          </a:p>
          <a:p>
            <a:r>
              <a:rPr lang="en-US" dirty="0"/>
              <a:t>Scott LaCombe</a:t>
            </a:r>
          </a:p>
          <a:p>
            <a:r>
              <a:rPr lang="en-US" dirty="0"/>
              <a:t>May 1, 2019</a:t>
            </a:r>
          </a:p>
        </p:txBody>
      </p:sp>
    </p:spTree>
    <p:extLst>
      <p:ext uri="{BB962C8B-B14F-4D97-AF65-F5344CB8AC3E}">
        <p14:creationId xmlns:p14="http://schemas.microsoft.com/office/powerpoint/2010/main" val="29055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field of Social Sciences over the last few decades</a:t>
            </a:r>
          </a:p>
          <a:p>
            <a:r>
              <a:rPr lang="en-US" dirty="0"/>
              <a:t>Standard Regression assumes independence of observations</a:t>
            </a:r>
          </a:p>
          <a:p>
            <a:pPr lvl="1"/>
            <a:r>
              <a:rPr lang="en-US" dirty="0"/>
              <a:t>Decision to mow lawn independent of neighbors mowing lawn</a:t>
            </a:r>
          </a:p>
          <a:p>
            <a:r>
              <a:rPr lang="en-US" dirty="0"/>
              <a:t>Network Analysis allows us to relax this assumption</a:t>
            </a:r>
          </a:p>
          <a:p>
            <a:pPr lvl="1"/>
            <a:r>
              <a:rPr lang="en-US" dirty="0"/>
              <a:t>Can better identify structure of the data and relationships within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Theory matters!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network approach make sense?</a:t>
            </a:r>
          </a:p>
          <a:p>
            <a:pPr lvl="1"/>
            <a:r>
              <a:rPr lang="en-US" dirty="0"/>
              <a:t>Is it possible for these ties to exist</a:t>
            </a:r>
          </a:p>
          <a:p>
            <a:pPr lvl="1"/>
            <a:r>
              <a:rPr lang="en-US" dirty="0"/>
              <a:t>What does the universe of potential ties look like</a:t>
            </a:r>
          </a:p>
          <a:p>
            <a:pPr lvl="1"/>
            <a:r>
              <a:rPr lang="en-US" dirty="0"/>
              <a:t>What does a tie mean? </a:t>
            </a:r>
          </a:p>
          <a:p>
            <a:r>
              <a:rPr lang="en-US" dirty="0"/>
              <a:t>Is your DV a network? Your IV? Both?</a:t>
            </a:r>
          </a:p>
        </p:txBody>
      </p:sp>
    </p:spTree>
    <p:extLst>
      <p:ext uri="{BB962C8B-B14F-4D97-AF65-F5344CB8AC3E}">
        <p14:creationId xmlns:p14="http://schemas.microsoft.com/office/powerpoint/2010/main" val="136572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68B3-027D-4792-9F73-8917BB8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0EB8-F7D3-4E19-B677-0928DDD6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Creating/Examining network</a:t>
            </a:r>
          </a:p>
          <a:p>
            <a:r>
              <a:rPr lang="en-US" sz="2800" dirty="0"/>
              <a:t>CUG tests</a:t>
            </a:r>
          </a:p>
          <a:p>
            <a:r>
              <a:rPr lang="en-US" sz="2800" dirty="0"/>
              <a:t>QAPs</a:t>
            </a:r>
          </a:p>
          <a:p>
            <a:r>
              <a:rPr lang="en-US" sz="2800" dirty="0"/>
              <a:t>Network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3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9A4D-FF2B-42A9-B93C-13D9BEB5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Reshape Data to Proper Format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4F57-DF4C-4AD8-A026-8C3613D4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Considerations with the data</a:t>
            </a:r>
          </a:p>
          <a:p>
            <a:pPr lvl="1"/>
            <a:r>
              <a:rPr lang="en-US" dirty="0"/>
              <a:t>Is it an adjacency matrix? Edge list?</a:t>
            </a:r>
          </a:p>
          <a:p>
            <a:pPr lvl="1"/>
            <a:r>
              <a:rPr lang="en-US" dirty="0"/>
              <a:t>Are network ties directed?</a:t>
            </a:r>
          </a:p>
          <a:p>
            <a:pPr lvl="1"/>
            <a:r>
              <a:rPr lang="en-US" dirty="0"/>
              <a:t>Are network ties weighted? Binary</a:t>
            </a:r>
          </a:p>
          <a:p>
            <a:r>
              <a:rPr lang="en-US" dirty="0"/>
              <a:t>Note: This can often be the hardest part of Network analysis</a:t>
            </a:r>
          </a:p>
          <a:p>
            <a:pPr lvl="1"/>
            <a:r>
              <a:rPr lang="en-US" dirty="0"/>
              <a:t>Different packages require different object types.</a:t>
            </a:r>
          </a:p>
          <a:p>
            <a:pPr lvl="2"/>
            <a:r>
              <a:rPr lang="en-US" dirty="0"/>
              <a:t>SNA and </a:t>
            </a:r>
            <a:r>
              <a:rPr lang="en-US" dirty="0" err="1"/>
              <a:t>Igraph</a:t>
            </a:r>
            <a:r>
              <a:rPr lang="en-US" dirty="0"/>
              <a:t> packages do not play well together, often conflict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7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1C99-D131-471A-AF11-A00207BF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Examining the Network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9230-E3B9-48BA-9585-717D3B78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network, get a feel for what it looks like</a:t>
            </a:r>
          </a:p>
          <a:p>
            <a:r>
              <a:rPr lang="en-US" dirty="0"/>
              <a:t>Network statistics can be valuable when determining what kind of analysis to use</a:t>
            </a:r>
          </a:p>
          <a:p>
            <a:pPr lvl="1"/>
            <a:r>
              <a:rPr lang="en-US" dirty="0"/>
              <a:t>Network Density</a:t>
            </a:r>
          </a:p>
          <a:p>
            <a:pPr lvl="1"/>
            <a:r>
              <a:rPr lang="en-US" dirty="0"/>
              <a:t>Census of reciprocity, transitivity, other measures</a:t>
            </a:r>
          </a:p>
          <a:p>
            <a:r>
              <a:rPr lang="en-US" dirty="0"/>
              <a:t>Next step: Network analysis and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1456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553A-4616-4CF6-9F62-7509F40A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FEE1-5079-41FF-9ACF-D1EB79B9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Uniform Graph (CUG)</a:t>
            </a:r>
          </a:p>
          <a:p>
            <a:pPr lvl="1"/>
            <a:r>
              <a:rPr lang="en-US" dirty="0"/>
              <a:t>Test if features of the network are “more extreme” than a graph drawn at random</a:t>
            </a:r>
          </a:p>
          <a:p>
            <a:pPr lvl="2"/>
            <a:r>
              <a:rPr lang="en-US" dirty="0"/>
              <a:t>EX: do we see more reciprocity then we would expect from a randomly drawn graph?</a:t>
            </a:r>
          </a:p>
          <a:p>
            <a:r>
              <a:rPr lang="en-US" dirty="0"/>
              <a:t>Uses Monte-Carlo simulation</a:t>
            </a:r>
          </a:p>
          <a:p>
            <a:pPr lvl="1"/>
            <a:r>
              <a:rPr lang="en-US" dirty="0"/>
              <a:t>Output: Gives us p-value</a:t>
            </a:r>
          </a:p>
          <a:p>
            <a:pPr lvl="1"/>
            <a:r>
              <a:rPr lang="en-US" dirty="0"/>
              <a:t>Interpretation: Probability of seeing this level of (NETWORK STAT) or a more extreme amount if the network was drawn at random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793-4A1C-4287-979C-0188405A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0AF7-DD51-478B-BCAF-E23F4E81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Assignment Procedure (QAP) </a:t>
            </a:r>
          </a:p>
          <a:p>
            <a:pPr lvl="1"/>
            <a:r>
              <a:rPr lang="en-US" dirty="0"/>
              <a:t>Are two networks or is a network and a matrix of covariates associated?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BF45-2934-4514-A823-CEC1C245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D194-C726-4664-8AC8-2A6D3B1B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3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646&quot;&gt;&lt;object type=&quot;3&quot; unique_id=&quot;10647&quot;&gt;&lt;property id=&quot;20148&quot; value=&quot;5&quot;/&gt;&lt;property id=&quot;20300&quot; value=&quot;Slide 1 - &amp;quot;Basic Network Analysis using R&amp;quot;&quot;/&gt;&lt;property id=&quot;20307&quot; value=&quot;256&quot;/&gt;&lt;/object&gt;&lt;object type=&quot;3&quot; unique_id=&quot;10648&quot;&gt;&lt;property id=&quot;20148&quot; value=&quot;5&quot;/&gt;&lt;property id=&quot;20300&quot; value=&quot;Slide 2 - &amp;quot;Introduction to Networks&amp;quot;&quot;/&gt;&lt;property id=&quot;20307&quot; value=&quot;257&quot;/&gt;&lt;/object&gt;&lt;object type=&quot;3&quot; unique_id=&quot;10649&quot;&gt;&lt;property id=&quot;20148&quot; value=&quot;5&quot;/&gt;&lt;property id=&quot;20300&quot; value=&quot;Slide 5&quot;/&gt;&lt;property id=&quot;20307&quot; value=&quot;258&quot;/&gt;&lt;/object&gt;&lt;object type=&quot;3&quot; unique_id=&quot;10650&quot;&gt;&lt;property id=&quot;20148&quot; value=&quot;5&quot;/&gt;&lt;property id=&quot;20300&quot; value=&quot;Slide 6 - &amp;quot;Note: Theory matters!&amp;quot;&quot;/&gt;&lt;property id=&quot;20307&quot; value=&quot;259&quot;/&gt;&lt;/object&gt;&lt;object type=&quot;3&quot; unique_id=&quot;10651&quot;&gt;&lt;property id=&quot;20148&quot; value=&quot;5&quot;/&gt;&lt;property id=&quot;20300&quot; value=&quot;Slide 7 - &amp;quot;Terms&amp;quot;&quot;/&gt;&lt;property id=&quot;20307&quot; value=&quot;260&quot;/&gt;&lt;/object&gt;&lt;object type=&quot;3&quot; unique_id=&quot;10652&quot;&gt;&lt;property id=&quot;20148&quot; value=&quot;5&quot;/&gt;&lt;property id=&quot;20300&quot; value=&quot;Slide 8 - &amp;quot;Terms&amp;quot;&quot;/&gt;&lt;property id=&quot;20307&quot; value=&quot;262&quot;/&gt;&lt;/object&gt;&lt;object type=&quot;3&quot; unique_id=&quot;10653&quot;&gt;&lt;property id=&quot;20148&quot; value=&quot;5&quot;/&gt;&lt;property id=&quot;20300&quot; value=&quot;Slide 10 - &amp;quot;Defining other Terms&amp;amp;#x09;&amp;quot;&quot;/&gt;&lt;property id=&quot;20307&quot; value=&quot;261&quot;/&gt;&lt;/object&gt;&lt;object type=&quot;3&quot; unique_id=&quot;10654&quot;&gt;&lt;property id=&quot;20148&quot; value=&quot;5&quot;/&gt;&lt;property id=&quot;20300&quot; value=&quot;Slide 11 - &amp;quot;Data: Adjacency Matrix vs Edge list&amp;quot;&quot;/&gt;&lt;property id=&quot;20307&quot; value=&quot;263&quot;/&gt;&lt;/object&gt;&lt;object type=&quot;3&quot; unique_id=&quot;10655&quot;&gt;&lt;property id=&quot;20148&quot; value=&quot;5&quot;/&gt;&lt;property id=&quot;20300&quot; value=&quot;Slide 12 - &amp;quot;Edgelist&amp;quot;&quot;/&gt;&lt;property id=&quot;20307&quot; value=&quot;264&quot;/&gt;&lt;/object&gt;&lt;object type=&quot;3&quot; unique_id=&quot;10711&quot;&gt;&lt;property id=&quot;20148&quot; value=&quot;5&quot;/&gt;&lt;property id=&quot;20300&quot; value=&quot;Slide 3 - &amp;quot;Who Studies Networks?&amp;quot;&quot;/&gt;&lt;property id=&quot;20307&quot; value=&quot;266&quot;/&gt;&lt;/object&gt;&lt;object type=&quot;3&quot; unique_id=&quot;10712&quot;&gt;&lt;property id=&quot;20148&quot; value=&quot;5&quot;/&gt;&lt;property id=&quot;20300&quot; value=&quot;Slide 4 - &amp;quot;Assumptions&amp;quot;&quot;/&gt;&lt;property id=&quot;20307&quot; value=&quot;265&quot;/&gt;&lt;/object&gt;&lt;object type=&quot;3&quot; unique_id=&quot;10713&quot;&gt;&lt;property id=&quot;20148&quot; value=&quot;5&quot;/&gt;&lt;property id=&quot;20300&quot; value=&quot;Slide 9 - &amp;quot;Examples of Networks?&amp;quot;&quot;/&gt;&lt;property id=&quot;20307&quot; value=&quot;267&quot;/&gt;&lt;/object&gt;&lt;/object&gt;&lt;object type=&quot;8&quot; unique_id=&quot;106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708</TotalTime>
  <Words>326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Advanced Network Analysis using R</vt:lpstr>
      <vt:lpstr>Introduction to Networks</vt:lpstr>
      <vt:lpstr>Note: Theory matters!</vt:lpstr>
      <vt:lpstr>Todays Workshop </vt:lpstr>
      <vt:lpstr>Step One: Reshape Data to Proper Format </vt:lpstr>
      <vt:lpstr>Step 2: Examining the Network </vt:lpstr>
      <vt:lpstr>CUG Test</vt:lpstr>
      <vt:lpstr>QAP</vt:lpstr>
      <vt:lpstr>Network Regression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Network Analysis using R</dc:title>
  <dc:creator>LaCombe, Scott J</dc:creator>
  <cp:lastModifiedBy>LaCombe, Scott J</cp:lastModifiedBy>
  <cp:revision>28</cp:revision>
  <dcterms:created xsi:type="dcterms:W3CDTF">2018-10-08T16:15:44Z</dcterms:created>
  <dcterms:modified xsi:type="dcterms:W3CDTF">2019-04-25T17:34:40Z</dcterms:modified>
</cp:coreProperties>
</file>