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2" r:id="rId9"/>
    <p:sldId id="267" r:id="rId10"/>
    <p:sldId id="261" r:id="rId11"/>
    <p:sldId id="263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dirty="0"/>
              <a:t>Network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Desmond Wallace</a:t>
            </a:r>
          </a:p>
          <a:p>
            <a:r>
              <a:rPr lang="en-US" dirty="0"/>
              <a:t>Scott LaCombe</a:t>
            </a:r>
          </a:p>
          <a:p>
            <a:r>
              <a:rPr lang="en-US" dirty="0"/>
              <a:t>December 5, 2018</a:t>
            </a:r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other Terms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Homophily- extent to which two nodes are similar</a:t>
            </a:r>
          </a:p>
          <a:p>
            <a:pPr lvl="1"/>
            <a:r>
              <a:rPr lang="en-US" dirty="0"/>
              <a:t>How close incomes are</a:t>
            </a:r>
          </a:p>
          <a:p>
            <a:r>
              <a:rPr lang="en-US" dirty="0"/>
              <a:t>Density- proportion of ties relative to potential ties</a:t>
            </a:r>
          </a:p>
          <a:p>
            <a:pPr lvl="1"/>
            <a:r>
              <a:rPr lang="en-US" dirty="0"/>
              <a:t>Out of all possible ties, what proportion are observed</a:t>
            </a:r>
          </a:p>
          <a:p>
            <a:r>
              <a:rPr lang="en-US" dirty="0"/>
              <a:t>Distance</a:t>
            </a:r>
          </a:p>
          <a:p>
            <a:pPr lvl="1"/>
            <a:r>
              <a:rPr lang="en-US" dirty="0"/>
              <a:t>Minimum number of ties needed to connect two nodes</a:t>
            </a:r>
          </a:p>
          <a:p>
            <a:r>
              <a:rPr lang="en-US" dirty="0"/>
              <a:t>Centrality</a:t>
            </a:r>
          </a:p>
          <a:p>
            <a:pPr lvl="1"/>
            <a:r>
              <a:rPr lang="en-US" dirty="0"/>
              <a:t>Importance or influence of a node (more on this later)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Adjacency Matrix vs Edge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Matrix- values show connection between nodes</a:t>
            </a:r>
          </a:p>
          <a:p>
            <a:pPr lvl="1"/>
            <a:r>
              <a:rPr lang="en-US" dirty="0"/>
              <a:t>Often omit 0, just care about 1 if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columns- node 1, node 2</a:t>
            </a:r>
          </a:p>
          <a:p>
            <a:pPr lvl="1"/>
            <a:r>
              <a:rPr lang="en-US" dirty="0"/>
              <a:t>Sometimes 3</a:t>
            </a:r>
            <a:r>
              <a:rPr lang="en-US" baseline="30000" dirty="0"/>
              <a:t>rd</a:t>
            </a:r>
            <a:r>
              <a:rPr lang="en-US" dirty="0"/>
              <a:t> column for weight if not binary</a:t>
            </a:r>
          </a:p>
          <a:p>
            <a:pPr lvl="1"/>
            <a:r>
              <a:rPr lang="en-US" dirty="0"/>
              <a:t>Missing edges not included </a:t>
            </a:r>
            <a:r>
              <a:rPr lang="en-US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field of Social Sciences over the last few decades</a:t>
            </a:r>
          </a:p>
          <a:p>
            <a:r>
              <a:rPr lang="en-US" dirty="0" smtClean="0"/>
              <a:t>Standard </a:t>
            </a:r>
            <a:r>
              <a:rPr lang="en-US" dirty="0"/>
              <a:t>Regression assumes independence of observations</a:t>
            </a:r>
          </a:p>
          <a:p>
            <a:pPr lvl="1"/>
            <a:r>
              <a:rPr lang="en-US" dirty="0" smtClean="0"/>
              <a:t>Decision </a:t>
            </a:r>
            <a:r>
              <a:rPr lang="en-US" dirty="0"/>
              <a:t>to mow lawn independent of neighbors mowing </a:t>
            </a:r>
            <a:r>
              <a:rPr lang="en-US" dirty="0" smtClean="0"/>
              <a:t>lawn</a:t>
            </a:r>
            <a:endParaRPr lang="en-US" dirty="0"/>
          </a:p>
          <a:p>
            <a:r>
              <a:rPr lang="en-US" dirty="0"/>
              <a:t>Network Analysis allows us to relax this assumption</a:t>
            </a:r>
          </a:p>
          <a:p>
            <a:pPr lvl="1"/>
            <a:r>
              <a:rPr lang="en-US" dirty="0"/>
              <a:t>Can better identify structure of the data and relationships within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Studies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Physicists</a:t>
            </a:r>
          </a:p>
          <a:p>
            <a:r>
              <a:rPr lang="en-US" dirty="0"/>
              <a:t>Computer Scientists</a:t>
            </a:r>
          </a:p>
          <a:p>
            <a:r>
              <a:rPr lang="en-US" dirty="0"/>
              <a:t>Applied Mathematicians</a:t>
            </a:r>
          </a:p>
          <a:p>
            <a:r>
              <a:rPr lang="en-US" dirty="0"/>
              <a:t>Statisticians</a:t>
            </a:r>
          </a:p>
          <a:p>
            <a:r>
              <a:rPr lang="en-US" dirty="0"/>
              <a:t>Biologists</a:t>
            </a:r>
          </a:p>
          <a:p>
            <a:r>
              <a:rPr lang="en-US" dirty="0" smtClean="0"/>
              <a:t>Ecologists</a:t>
            </a:r>
          </a:p>
          <a:p>
            <a:r>
              <a:rPr lang="en-US" dirty="0" smtClean="0"/>
              <a:t>Economists</a:t>
            </a:r>
            <a:endParaRPr lang="en-US" dirty="0"/>
          </a:p>
          <a:p>
            <a:r>
              <a:rPr lang="en-US" dirty="0"/>
              <a:t>Sociologists</a:t>
            </a:r>
          </a:p>
          <a:p>
            <a:r>
              <a:rPr lang="en-US" dirty="0"/>
              <a:t>Political Scientists</a:t>
            </a:r>
          </a:p>
          <a:p>
            <a:r>
              <a:rPr lang="en-US" dirty="0"/>
              <a:t>And Everyone Else!!!</a:t>
            </a:r>
          </a:p>
        </p:txBody>
      </p:sp>
    </p:spTree>
    <p:extLst>
      <p:ext uri="{BB962C8B-B14F-4D97-AF65-F5344CB8AC3E}">
        <p14:creationId xmlns:p14="http://schemas.microsoft.com/office/powerpoint/2010/main" val="16152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 not operate in a vacuum</a:t>
            </a:r>
          </a:p>
          <a:p>
            <a:r>
              <a:rPr lang="en-US" dirty="0"/>
              <a:t>Decisions shaped by </a:t>
            </a:r>
            <a:r>
              <a:rPr lang="en-US" dirty="0" smtClean="0"/>
              <a:t>connections</a:t>
            </a:r>
            <a:endParaRPr lang="en-US" dirty="0"/>
          </a:p>
          <a:p>
            <a:r>
              <a:rPr lang="en-US" dirty="0"/>
              <a:t>Decisions also shaped by people who know people who know you</a:t>
            </a:r>
          </a:p>
          <a:p>
            <a:r>
              <a:rPr lang="en-US" dirty="0"/>
              <a:t>Thus allowing for spreading of information, behavior, and outcomes</a:t>
            </a:r>
          </a:p>
        </p:txBody>
      </p:sp>
    </p:spTree>
    <p:extLst>
      <p:ext uri="{BB962C8B-B14F-4D97-AF65-F5344CB8AC3E}">
        <p14:creationId xmlns:p14="http://schemas.microsoft.com/office/powerpoint/2010/main" val="7109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2" y="426534"/>
            <a:ext cx="7333876" cy="5788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9" y="5985163"/>
            <a:ext cx="318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 err="1"/>
              <a:t>Borgatti</a:t>
            </a:r>
            <a:r>
              <a:rPr lang="en-US" sz="1600" dirty="0"/>
              <a:t> et al 2009, </a:t>
            </a:r>
            <a:r>
              <a:rPr lang="en-US" sz="1600" i="1" dirty="0"/>
              <a:t>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6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Theory matters!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network approach make sense?</a:t>
            </a:r>
          </a:p>
          <a:p>
            <a:pPr lvl="1"/>
            <a:r>
              <a:rPr lang="en-US" dirty="0"/>
              <a:t>Is it possible for these ties to exist</a:t>
            </a:r>
          </a:p>
          <a:p>
            <a:pPr lvl="1"/>
            <a:r>
              <a:rPr lang="en-US" dirty="0"/>
              <a:t>What does the universe of potential ties look like</a:t>
            </a:r>
          </a:p>
          <a:p>
            <a:pPr lvl="1"/>
            <a:r>
              <a:rPr lang="en-US" dirty="0"/>
              <a:t>What does a tie mean? </a:t>
            </a:r>
          </a:p>
          <a:p>
            <a:r>
              <a:rPr lang="en-US" dirty="0"/>
              <a:t>Is your DV a network? Your IV? Both?</a:t>
            </a:r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/>
              <a:t>nodes</a:t>
            </a:r>
            <a:r>
              <a:rPr lang="en-US" dirty="0"/>
              <a:t> joined by </a:t>
            </a:r>
            <a:r>
              <a:rPr lang="en-US" b="1" dirty="0"/>
              <a:t>edges</a:t>
            </a:r>
            <a:endParaRPr lang="en-US" dirty="0"/>
          </a:p>
          <a:p>
            <a:r>
              <a:rPr lang="en-US" dirty="0"/>
              <a:t>Whole network</a:t>
            </a:r>
          </a:p>
          <a:p>
            <a:pPr lvl="1"/>
            <a:r>
              <a:rPr lang="en-US" dirty="0"/>
              <a:t>Complete universe of cases</a:t>
            </a:r>
          </a:p>
          <a:p>
            <a:r>
              <a:rPr lang="en-US" dirty="0"/>
              <a:t>Sample Networks</a:t>
            </a:r>
          </a:p>
          <a:p>
            <a:pPr lvl="1"/>
            <a:r>
              <a:rPr lang="en-US" dirty="0"/>
              <a:t>Ego-net</a:t>
            </a:r>
          </a:p>
          <a:p>
            <a:pPr lvl="2"/>
            <a:r>
              <a:rPr lang="en-US" dirty="0"/>
              <a:t>Questions to ask if ego net</a:t>
            </a:r>
          </a:p>
          <a:p>
            <a:pPr lvl="3"/>
            <a:r>
              <a:rPr lang="en-US" dirty="0"/>
              <a:t>Who is the ego?</a:t>
            </a:r>
          </a:p>
          <a:p>
            <a:pPr lvl="3"/>
            <a:r>
              <a:rPr lang="en-US" dirty="0"/>
              <a:t>How many steps removed are you going from the ego? </a:t>
            </a:r>
          </a:p>
          <a:p>
            <a:pPr lvl="4"/>
            <a:r>
              <a:rPr lang="en-US" dirty="0"/>
              <a:t>(think 6 degrees of Kevin Bacon)</a:t>
            </a:r>
          </a:p>
          <a:p>
            <a:pPr lvl="1"/>
            <a:r>
              <a:rPr lang="en-US" dirty="0"/>
              <a:t>Respondent-driven sample</a:t>
            </a:r>
          </a:p>
          <a:p>
            <a:pPr lvl="1"/>
            <a:r>
              <a:rPr lang="en-US" dirty="0"/>
              <a:t>Some combination of the two (multiple ego nets,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7" y="1061543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Node- unit we are examining</a:t>
            </a:r>
          </a:p>
          <a:p>
            <a:pPr lvl="1"/>
            <a:r>
              <a:rPr lang="en-US" dirty="0"/>
              <a:t>Could be countries, people, cities, etc. </a:t>
            </a:r>
          </a:p>
          <a:p>
            <a:pPr lvl="1"/>
            <a:r>
              <a:rPr lang="en-US" dirty="0"/>
              <a:t>Synonyms: Vertex, Sites, Actors</a:t>
            </a:r>
          </a:p>
          <a:p>
            <a:r>
              <a:rPr lang="en-US" dirty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exists?</a:t>
            </a:r>
          </a:p>
          <a:p>
            <a:pPr lvl="2"/>
            <a:r>
              <a:rPr lang="en-US" dirty="0"/>
              <a:t>Do you care about the nature of the tie?</a:t>
            </a:r>
          </a:p>
          <a:p>
            <a:pPr lvl="1"/>
            <a:r>
              <a:rPr lang="en-US" dirty="0"/>
              <a:t>Synonyms: Edge, Link, Bond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5219" y="365760"/>
            <a:ext cx="3111326" cy="2703387"/>
            <a:chOff x="6882938" y="452718"/>
            <a:chExt cx="2593571" cy="2431798"/>
          </a:xfrm>
        </p:grpSpPr>
        <p:sp>
          <p:nvSpPr>
            <p:cNvPr id="4" name="Rectangle 3"/>
            <p:cNvSpPr/>
            <p:nvPr/>
          </p:nvSpPr>
          <p:spPr>
            <a:xfrm>
              <a:off x="6882938" y="452718"/>
              <a:ext cx="2593571" cy="2431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nodes and ed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761" y="605185"/>
              <a:ext cx="2363182" cy="212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analysis of the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9" y="3383280"/>
            <a:ext cx="3295996" cy="3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Social Networks</a:t>
            </a:r>
          </a:p>
          <a:p>
            <a:pPr lvl="1"/>
            <a:r>
              <a:rPr lang="en-US" sz="1200" dirty="0"/>
              <a:t>Node – Person</a:t>
            </a:r>
          </a:p>
          <a:p>
            <a:pPr lvl="1"/>
            <a:r>
              <a:rPr lang="en-US" sz="1200" dirty="0"/>
              <a:t>Tie – Friendship, Collaboration</a:t>
            </a:r>
          </a:p>
          <a:p>
            <a:r>
              <a:rPr lang="en-US" sz="1400" dirty="0"/>
              <a:t>Information Networks</a:t>
            </a:r>
          </a:p>
          <a:p>
            <a:pPr lvl="1"/>
            <a:r>
              <a:rPr lang="en-US" sz="1200" dirty="0"/>
              <a:t>Node – Books, Web Pages</a:t>
            </a:r>
          </a:p>
          <a:p>
            <a:pPr lvl="1"/>
            <a:r>
              <a:rPr lang="en-US" sz="1200" dirty="0"/>
              <a:t>Tie – Citations, Hyperlinks</a:t>
            </a:r>
          </a:p>
          <a:p>
            <a:r>
              <a:rPr lang="en-US" sz="1400" dirty="0"/>
              <a:t>Communication Networks</a:t>
            </a:r>
          </a:p>
          <a:p>
            <a:pPr lvl="1"/>
            <a:r>
              <a:rPr lang="en-US" sz="1200" dirty="0"/>
              <a:t>Node – Email Address, Phone Number</a:t>
            </a:r>
          </a:p>
          <a:p>
            <a:pPr lvl="1"/>
            <a:r>
              <a:rPr lang="en-US" sz="1200" dirty="0"/>
              <a:t>Tie – Information Exchange</a:t>
            </a:r>
          </a:p>
          <a:p>
            <a:r>
              <a:rPr lang="en-US" sz="1400" dirty="0"/>
              <a:t>Transportation Networks</a:t>
            </a:r>
          </a:p>
          <a:p>
            <a:pPr lvl="1"/>
            <a:r>
              <a:rPr lang="en-US" sz="1200" dirty="0"/>
              <a:t>Node – Airports, Railway Stations</a:t>
            </a:r>
          </a:p>
          <a:p>
            <a:pPr lvl="1"/>
            <a:r>
              <a:rPr lang="en-US" sz="1200" dirty="0"/>
              <a:t>Tie – Non-stop Travel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9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Basic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49&quot;&gt;&lt;property id=&quot;20148&quot; value=&quot;5&quot;/&gt;&lt;property id=&quot;20300&quot; value=&quot;Slide 5&quot;/&gt;&lt;property id=&quot;20307&quot; value=&quot;258&quot;/&gt;&lt;/object&gt;&lt;object type=&quot;3&quot; unique_id=&quot;10650&quot;&gt;&lt;property id=&quot;20148&quot; value=&quot;5&quot;/&gt;&lt;property id=&quot;20300&quot; value=&quot;Slide 6 - &amp;quot;Note: Theory matters!&amp;quot;&quot;/&gt;&lt;property id=&quot;20307&quot; value=&quot;259&quot;/&gt;&lt;/object&gt;&lt;object type=&quot;3&quot; unique_id=&quot;10651&quot;&gt;&lt;property id=&quot;20148&quot; value=&quot;5&quot;/&gt;&lt;property id=&quot;20300&quot; value=&quot;Slide 7 - &amp;quot;Terms&amp;quot;&quot;/&gt;&lt;property id=&quot;20307&quot; value=&quot;260&quot;/&gt;&lt;/object&gt;&lt;object type=&quot;3&quot; unique_id=&quot;10652&quot;&gt;&lt;property id=&quot;20148&quot; value=&quot;5&quot;/&gt;&lt;property id=&quot;20300&quot; value=&quot;Slide 8 - &amp;quot;Terms&amp;quot;&quot;/&gt;&lt;property id=&quot;20307&quot; value=&quot;262&quot;/&gt;&lt;/object&gt;&lt;object type=&quot;3&quot; unique_id=&quot;10653&quot;&gt;&lt;property id=&quot;20148&quot; value=&quot;5&quot;/&gt;&lt;property id=&quot;20300&quot; value=&quot;Slide 10 - &amp;quot;Defining other Terms&amp;amp;#x09;&amp;quot;&quot;/&gt;&lt;property id=&quot;20307&quot; value=&quot;261&quot;/&gt;&lt;/object&gt;&lt;object type=&quot;3&quot; unique_id=&quot;10654&quot;&gt;&lt;property id=&quot;20148&quot; value=&quot;5&quot;/&gt;&lt;property id=&quot;20300&quot; value=&quot;Slide 11 - &amp;quot;Data: Adjacency Matrix vs Edge list&amp;quot;&quot;/&gt;&lt;property id=&quot;20307&quot; value=&quot;263&quot;/&gt;&lt;/object&gt;&lt;object type=&quot;3&quot; unique_id=&quot;10655&quot;&gt;&lt;property id=&quot;20148&quot; value=&quot;5&quot;/&gt;&lt;property id=&quot;20300&quot; value=&quot;Slide 12 - &amp;quot;Edgelist&amp;quot;&quot;/&gt;&lt;property id=&quot;20307&quot; value=&quot;264&quot;/&gt;&lt;/object&gt;&lt;object type=&quot;3&quot; unique_id=&quot;10711&quot;&gt;&lt;property id=&quot;20148&quot; value=&quot;5&quot;/&gt;&lt;property id=&quot;20300&quot; value=&quot;Slide 3 - &amp;quot;Who Studies Networks?&amp;quot;&quot;/&gt;&lt;property id=&quot;20307&quot; value=&quot;266&quot;/&gt;&lt;/object&gt;&lt;object type=&quot;3&quot; unique_id=&quot;10712&quot;&gt;&lt;property id=&quot;20148&quot; value=&quot;5&quot;/&gt;&lt;property id=&quot;20300&quot; value=&quot;Slide 4 - &amp;quot;Assumptions&amp;quot;&quot;/&gt;&lt;property id=&quot;20307&quot; value=&quot;265&quot;/&gt;&lt;/object&gt;&lt;object type=&quot;3&quot; unique_id=&quot;10713&quot;&gt;&lt;property id=&quot;20148&quot; value=&quot;5&quot;/&gt;&lt;property id=&quot;20300&quot; value=&quot;Slide 9 - &amp;quot;Examples of Networks?&amp;quot;&quot;/&gt;&lt;property id=&quot;20307&quot; value=&quot;267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612</TotalTime>
  <Words>463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Basic Network Analysis using R</vt:lpstr>
      <vt:lpstr>Introduction to Networks</vt:lpstr>
      <vt:lpstr>Who Studies Networks?</vt:lpstr>
      <vt:lpstr>Assumptions</vt:lpstr>
      <vt:lpstr>PowerPoint Presentation</vt:lpstr>
      <vt:lpstr>Note: Theory matters!</vt:lpstr>
      <vt:lpstr>Terms</vt:lpstr>
      <vt:lpstr>Terms</vt:lpstr>
      <vt:lpstr>Examples of Networks?</vt:lpstr>
      <vt:lpstr>Defining other Terms </vt:lpstr>
      <vt:lpstr>Data: Adjacency Matrix vs Edge list</vt:lpstr>
      <vt:lpstr>Edgelist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LaCombe, Scott J</cp:lastModifiedBy>
  <cp:revision>19</cp:revision>
  <dcterms:created xsi:type="dcterms:W3CDTF">2018-10-08T16:15:44Z</dcterms:created>
  <dcterms:modified xsi:type="dcterms:W3CDTF">2018-12-05T16:12:49Z</dcterms:modified>
</cp:coreProperties>
</file>