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6" r:id="rId5"/>
    <p:sldId id="270" r:id="rId6"/>
    <p:sldId id="271" r:id="rId7"/>
    <p:sldId id="267" r:id="rId8"/>
    <p:sldId id="268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628" autoAdjust="0"/>
  </p:normalViewPr>
  <p:slideViewPr>
    <p:cSldViewPr snapToGrid="0">
      <p:cViewPr varScale="1">
        <p:scale>
          <a:sx n="67" d="100"/>
          <a:sy n="67" d="100"/>
        </p:scale>
        <p:origin x="12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9E7A6-09C0-4544-AE42-76C56CBEEAB5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A2D45-A966-43DF-B48D-89DD01F24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A2D45-A966-43DF-B48D-89DD01F24D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u="none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Network Analysis using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Desmond Wallace</a:t>
            </a:r>
          </a:p>
          <a:p>
            <a:r>
              <a:rPr lang="en-US" dirty="0"/>
              <a:t>Scott LaCombe</a:t>
            </a:r>
          </a:p>
          <a:p>
            <a:r>
              <a:rPr lang="en-US" dirty="0"/>
              <a:t>May 1, 2019</a:t>
            </a:r>
          </a:p>
        </p:txBody>
      </p:sp>
    </p:spTree>
    <p:extLst>
      <p:ext uri="{BB962C8B-B14F-4D97-AF65-F5344CB8AC3E}">
        <p14:creationId xmlns:p14="http://schemas.microsoft.com/office/powerpoint/2010/main" val="290558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Growing field of Social Sciences over the last few decades</a:t>
            </a:r>
          </a:p>
          <a:p>
            <a:r>
              <a:rPr lang="en-US" dirty="0"/>
              <a:t>Standard Regression assumes independence of observations</a:t>
            </a:r>
          </a:p>
          <a:p>
            <a:pPr lvl="1"/>
            <a:r>
              <a:rPr lang="en-US" dirty="0"/>
              <a:t>Decision to mow lawn independent of neighbors mowing lawn</a:t>
            </a:r>
          </a:p>
          <a:p>
            <a:r>
              <a:rPr lang="en-US" dirty="0"/>
              <a:t>Network Analysis allows us to relax this assumption</a:t>
            </a:r>
          </a:p>
          <a:p>
            <a:pPr lvl="1"/>
            <a:r>
              <a:rPr lang="en-US" dirty="0"/>
              <a:t>Can better identify structure of the data and relationships within network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5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Theory matters!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 network approach make sense?</a:t>
            </a:r>
          </a:p>
          <a:p>
            <a:pPr lvl="1"/>
            <a:r>
              <a:rPr lang="en-US" dirty="0"/>
              <a:t>Is it possible for these ties to exist</a:t>
            </a:r>
          </a:p>
          <a:p>
            <a:pPr lvl="1"/>
            <a:r>
              <a:rPr lang="en-US" dirty="0"/>
              <a:t>What does the universe of potential ties look like</a:t>
            </a:r>
          </a:p>
          <a:p>
            <a:pPr lvl="2"/>
            <a:r>
              <a:rPr lang="en-US" dirty="0"/>
              <a:t>How does data treat isolates? How do you want to?</a:t>
            </a:r>
          </a:p>
          <a:p>
            <a:pPr lvl="1"/>
            <a:r>
              <a:rPr lang="en-US" dirty="0"/>
              <a:t>What does a tie mean? </a:t>
            </a:r>
          </a:p>
          <a:p>
            <a:r>
              <a:rPr lang="en-US" dirty="0"/>
              <a:t>Is your DV a network? Your IV? Both?</a:t>
            </a:r>
          </a:p>
        </p:txBody>
      </p:sp>
    </p:spTree>
    <p:extLst>
      <p:ext uri="{BB962C8B-B14F-4D97-AF65-F5344CB8AC3E}">
        <p14:creationId xmlns:p14="http://schemas.microsoft.com/office/powerpoint/2010/main" val="136572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68B3-027D-4792-9F73-8917BB8D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Workshop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0EB8-F7D3-4E19-B677-0928DDD6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Creating/Examining network</a:t>
            </a:r>
          </a:p>
          <a:p>
            <a:r>
              <a:rPr lang="en-US" sz="2800" dirty="0"/>
              <a:t>CUG tests</a:t>
            </a:r>
          </a:p>
          <a:p>
            <a:r>
              <a:rPr lang="en-US" sz="2800" dirty="0"/>
              <a:t>QAPs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3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9A4D-FF2B-42A9-B93C-13D9BEB5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One: Reshape Data to Proper Format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4F57-DF4C-4AD8-A026-8C3613D4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Considerations with the data</a:t>
            </a:r>
          </a:p>
          <a:p>
            <a:pPr lvl="1"/>
            <a:r>
              <a:rPr lang="en-US" dirty="0"/>
              <a:t>Is it an adjacency matrix? Edge list?</a:t>
            </a:r>
          </a:p>
          <a:p>
            <a:pPr lvl="1"/>
            <a:r>
              <a:rPr lang="en-US" dirty="0"/>
              <a:t>Are network ties directed?</a:t>
            </a:r>
          </a:p>
          <a:p>
            <a:pPr lvl="1"/>
            <a:r>
              <a:rPr lang="en-US" dirty="0"/>
              <a:t>Are network ties weighted? Binary</a:t>
            </a:r>
          </a:p>
          <a:p>
            <a:pPr lvl="1"/>
            <a:r>
              <a:rPr lang="en-US" dirty="0"/>
              <a:t>Are there isolates? What to do with them?</a:t>
            </a:r>
          </a:p>
          <a:p>
            <a:r>
              <a:rPr lang="en-US" dirty="0"/>
              <a:t>Note: This can often be the hardest part of Network analysis</a:t>
            </a:r>
          </a:p>
          <a:p>
            <a:pPr lvl="1"/>
            <a:r>
              <a:rPr lang="en-US" dirty="0"/>
              <a:t>Different packages require different object types.</a:t>
            </a:r>
          </a:p>
          <a:p>
            <a:pPr lvl="2"/>
            <a:r>
              <a:rPr lang="en-US" dirty="0"/>
              <a:t>SNA and </a:t>
            </a:r>
            <a:r>
              <a:rPr lang="en-US" dirty="0" err="1"/>
              <a:t>Igraph</a:t>
            </a:r>
            <a:r>
              <a:rPr lang="en-US" dirty="0"/>
              <a:t> packages do not play well together, often conflict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7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1C99-D131-471A-AF11-A00207BF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Examining the Network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9230-E3B9-48BA-9585-717D3B78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the network, get a feel for what it looks like</a:t>
            </a:r>
          </a:p>
          <a:p>
            <a:r>
              <a:rPr lang="en-US" dirty="0"/>
              <a:t>Network statistics can be valuable when determining what kind of analysis to use</a:t>
            </a:r>
          </a:p>
          <a:p>
            <a:pPr lvl="1"/>
            <a:r>
              <a:rPr lang="en-US" dirty="0"/>
              <a:t>Network Density</a:t>
            </a:r>
          </a:p>
          <a:p>
            <a:pPr lvl="1"/>
            <a:r>
              <a:rPr lang="en-US" dirty="0"/>
              <a:t>Census of reciprocity, transitivity, other measures</a:t>
            </a:r>
          </a:p>
          <a:p>
            <a:r>
              <a:rPr lang="en-US" dirty="0"/>
              <a:t>Next step: Network analysis and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14565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553A-4616-4CF6-9F62-7509F40A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FEE1-5079-41FF-9ACF-D1EB79B9B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Uniform Graph (CUG)</a:t>
            </a:r>
          </a:p>
          <a:p>
            <a:pPr lvl="1"/>
            <a:r>
              <a:rPr lang="en-US" dirty="0"/>
              <a:t>Test if features of the network are “more extreme” than a graph drawn at random</a:t>
            </a:r>
          </a:p>
          <a:p>
            <a:pPr lvl="2"/>
            <a:r>
              <a:rPr lang="en-US" dirty="0"/>
              <a:t>EX: do we see more reciprocity then we would expect from a randomly drawn graph?</a:t>
            </a:r>
          </a:p>
          <a:p>
            <a:r>
              <a:rPr lang="en-US" dirty="0"/>
              <a:t>Uses Monte-Carlo simulation</a:t>
            </a:r>
          </a:p>
          <a:p>
            <a:pPr lvl="1"/>
            <a:r>
              <a:rPr lang="en-US" dirty="0" smtClean="0"/>
              <a:t>To make results meaningful, condition on network features (e.g., density, network size)</a:t>
            </a:r>
          </a:p>
          <a:p>
            <a:pPr lvl="1"/>
            <a:r>
              <a:rPr lang="en-US" dirty="0" smtClean="0"/>
              <a:t>Output</a:t>
            </a:r>
            <a:r>
              <a:rPr lang="en-US" dirty="0"/>
              <a:t>: Gives us p-value</a:t>
            </a:r>
          </a:p>
          <a:p>
            <a:pPr lvl="1"/>
            <a:r>
              <a:rPr lang="en-US" dirty="0"/>
              <a:t>Interpretation: Probability of seeing this level of (NETWORK STAT) or a more extreme amount if the network was drawn at random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3793-4A1C-4287-979C-0188405A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QAP and Network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0AF7-DD51-478B-BCAF-E23F4E81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Quadratic Assignment Procedure (QAP) </a:t>
            </a:r>
          </a:p>
          <a:p>
            <a:pPr lvl="1"/>
            <a:r>
              <a:rPr lang="en-US" dirty="0"/>
              <a:t>Are two networks or is a network and a matrix of covariates associated?</a:t>
            </a:r>
          </a:p>
          <a:p>
            <a:pPr lvl="1"/>
            <a:r>
              <a:rPr lang="en-US" dirty="0"/>
              <a:t>Regression, recognizes observations are not independent</a:t>
            </a:r>
          </a:p>
          <a:p>
            <a:r>
              <a:rPr lang="en-US" dirty="0"/>
              <a:t>Procedure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correlation coefficient of original networks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Permute the nodes of 1 matrix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Compare permuted matrix to original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Do this multiple times (at least 1000)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Look at distribution of correlations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Determine the probability of a value at least as extreme as the original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722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646&quot;&gt;&lt;object type=&quot;3&quot; unique_id=&quot;10647&quot;&gt;&lt;property id=&quot;20148&quot; value=&quot;5&quot;/&gt;&lt;property id=&quot;20300&quot; value=&quot;Slide 1 - &amp;quot;Advanced Network Analysis using R&amp;quot;&quot;/&gt;&lt;property id=&quot;20307&quot; value=&quot;256&quot;/&gt;&lt;/object&gt;&lt;object type=&quot;3&quot; unique_id=&quot;10648&quot;&gt;&lt;property id=&quot;20148&quot; value=&quot;5&quot;/&gt;&lt;property id=&quot;20300&quot; value=&quot;Slide 2 - &amp;quot;Introduction to Networks&amp;quot;&quot;/&gt;&lt;property id=&quot;20307&quot; value=&quot;257&quot;/&gt;&lt;/object&gt;&lt;object type=&quot;3&quot; unique_id=&quot;10650&quot;&gt;&lt;property id=&quot;20148&quot; value=&quot;5&quot;/&gt;&lt;property id=&quot;20300&quot; value=&quot;Slide 3 - &amp;quot;Note: Theory matters!&amp;quot;&quot;/&gt;&lt;property id=&quot;20307&quot; value=&quot;259&quot;/&gt;&lt;/object&gt;&lt;object type=&quot;3&quot; unique_id=&quot;10711&quot;&gt;&lt;property id=&quot;20148&quot; value=&quot;5&quot;/&gt;&lt;property id=&quot;20300&quot; value=&quot;Slide 4 - &amp;quot;Todays Workshop &amp;quot;&quot;/&gt;&lt;property id=&quot;20307&quot; value=&quot;266&quot;/&gt;&lt;/object&gt;&lt;object type=&quot;3&quot; unique_id=&quot;10713&quot;&gt;&lt;property id=&quot;20148&quot; value=&quot;5&quot;/&gt;&lt;property id=&quot;20300&quot; value=&quot;Slide 7 - &amp;quot;CUG Test&amp;quot;&quot;/&gt;&lt;property id=&quot;20307&quot; value=&quot;267&quot;/&gt;&lt;/object&gt;&lt;object type=&quot;3&quot; unique_id=&quot;10715&quot;&gt;&lt;property id=&quot;20148&quot; value=&quot;5&quot;/&gt;&lt;property id=&quot;20300&quot; value=&quot;Slide 5 - &amp;quot;Step One: Reshape Data to Proper Format&amp;amp;#x09;&amp;quot;&quot;/&gt;&lt;property id=&quot;20307&quot; value=&quot;270&quot;/&gt;&lt;/object&gt;&lt;object type=&quot;3&quot; unique_id=&quot;10716&quot;&gt;&lt;property id=&quot;20148&quot; value=&quot;5&quot;/&gt;&lt;property id=&quot;20300&quot; value=&quot;Slide 6 - &amp;quot;Step 2: Examining the Network&amp;amp;#x09;&amp;quot;&quot;/&gt;&lt;property id=&quot;20307&quot; value=&quot;271&quot;/&gt;&lt;/object&gt;&lt;object type=&quot;3&quot; unique_id=&quot;10717&quot;&gt;&lt;property id=&quot;20148&quot; value=&quot;5&quot;/&gt;&lt;property id=&quot;20300&quot; value=&quot;Slide 8 - &amp;quot;QAP and Network Regression&amp;quot;&quot;/&gt;&lt;property id=&quot;20307&quot; value=&quot;268&quot;/&gt;&lt;/object&gt;&lt;/object&gt;&lt;object type=&quot;8&quot; unique_id=&quot;10666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772</TotalTime>
  <Words>415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Advanced Network Analysis using R</vt:lpstr>
      <vt:lpstr>Introduction to Networks</vt:lpstr>
      <vt:lpstr>Note: Theory matters!</vt:lpstr>
      <vt:lpstr>Todays Workshop </vt:lpstr>
      <vt:lpstr>Step One: Reshape Data to Proper Format </vt:lpstr>
      <vt:lpstr>Step 2: Examining the Network </vt:lpstr>
      <vt:lpstr>CUG Test</vt:lpstr>
      <vt:lpstr>QAP and Network Regression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Network Analysis using R</dc:title>
  <dc:creator>LaCombe, Scott J</dc:creator>
  <cp:lastModifiedBy>Wallace, Desmond D</cp:lastModifiedBy>
  <cp:revision>35</cp:revision>
  <dcterms:created xsi:type="dcterms:W3CDTF">2018-10-08T16:15:44Z</dcterms:created>
  <dcterms:modified xsi:type="dcterms:W3CDTF">2019-05-01T16:24:05Z</dcterms:modified>
</cp:coreProperties>
</file>