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74" r:id="rId1"/>
  </p:sldMasterIdLst>
  <p:notesMasterIdLst>
    <p:notesMasterId r:id="rId31"/>
  </p:notesMasterIdLst>
  <p:sldIdLst>
    <p:sldId id="256" r:id="rId2"/>
    <p:sldId id="264" r:id="rId3"/>
    <p:sldId id="258" r:id="rId4"/>
    <p:sldId id="269" r:id="rId5"/>
    <p:sldId id="304" r:id="rId6"/>
    <p:sldId id="266" r:id="rId7"/>
    <p:sldId id="259" r:id="rId8"/>
    <p:sldId id="265" r:id="rId9"/>
    <p:sldId id="267" r:id="rId10"/>
    <p:sldId id="274" r:id="rId11"/>
    <p:sldId id="273" r:id="rId12"/>
    <p:sldId id="306" r:id="rId13"/>
    <p:sldId id="302" r:id="rId14"/>
    <p:sldId id="296" r:id="rId15"/>
    <p:sldId id="284" r:id="rId16"/>
    <p:sldId id="287" r:id="rId17"/>
    <p:sldId id="307" r:id="rId18"/>
    <p:sldId id="298" r:id="rId19"/>
    <p:sldId id="277" r:id="rId20"/>
    <p:sldId id="278" r:id="rId21"/>
    <p:sldId id="276" r:id="rId22"/>
    <p:sldId id="279" r:id="rId23"/>
    <p:sldId id="282" r:id="rId24"/>
    <p:sldId id="291" r:id="rId25"/>
    <p:sldId id="292" r:id="rId26"/>
    <p:sldId id="303" r:id="rId27"/>
    <p:sldId id="294" r:id="rId28"/>
    <p:sldId id="260" r:id="rId29"/>
    <p:sldId id="26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A9FF0717-58C3-42DD-B465-A75DC5608D8D}">
          <p14:sldIdLst>
            <p14:sldId id="256"/>
            <p14:sldId id="264"/>
            <p14:sldId id="258"/>
            <p14:sldId id="269"/>
            <p14:sldId id="304"/>
            <p14:sldId id="266"/>
            <p14:sldId id="259"/>
            <p14:sldId id="265"/>
            <p14:sldId id="267"/>
            <p14:sldId id="274"/>
            <p14:sldId id="273"/>
            <p14:sldId id="306"/>
            <p14:sldId id="302"/>
            <p14:sldId id="296"/>
            <p14:sldId id="284"/>
            <p14:sldId id="287"/>
            <p14:sldId id="307"/>
            <p14:sldId id="298"/>
            <p14:sldId id="277"/>
            <p14:sldId id="278"/>
            <p14:sldId id="276"/>
            <p14:sldId id="279"/>
            <p14:sldId id="282"/>
            <p14:sldId id="291"/>
            <p14:sldId id="292"/>
            <p14:sldId id="303"/>
            <p14:sldId id="294"/>
            <p14:sldId id="260"/>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9EEAC-79AD-4CA7-97F5-76198EABEFBC}" type="datetimeFigureOut">
              <a:rPr lang="es-MX" smtClean="0"/>
              <a:t>26/06/2019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5FE7A-1521-41D6-8675-B0935DF445F0}" type="slidenum">
              <a:rPr lang="es-MX" smtClean="0"/>
              <a:t>‹Nº›</a:t>
            </a:fld>
            <a:endParaRPr lang="es-MX"/>
          </a:p>
        </p:txBody>
      </p:sp>
    </p:spTree>
    <p:extLst>
      <p:ext uri="{BB962C8B-B14F-4D97-AF65-F5344CB8AC3E}">
        <p14:creationId xmlns:p14="http://schemas.microsoft.com/office/powerpoint/2010/main" val="2963971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11B5FE7A-1521-41D6-8675-B0935DF445F0}" type="slidenum">
              <a:rPr lang="es-MX" smtClean="0"/>
              <a:t>3</a:t>
            </a:fld>
            <a:endParaRPr lang="es-MX"/>
          </a:p>
        </p:txBody>
      </p:sp>
    </p:spTree>
    <p:extLst>
      <p:ext uri="{BB962C8B-B14F-4D97-AF65-F5344CB8AC3E}">
        <p14:creationId xmlns:p14="http://schemas.microsoft.com/office/powerpoint/2010/main" val="461795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8340F33-707A-43F8-828F-684C178EE3EB}" type="datetime1">
              <a:rPr lang="en-US" smtClean="0"/>
              <a:t>6/26/2019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20102862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6DEA6EA-9F74-4F00-A05C-1C1D2ECE7FBC}" type="datetime1">
              <a:rPr lang="en-US" smtClean="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1781921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6BFCFAE-1735-469B-811A-76FD77EF6F8C}" type="datetime1">
              <a:rPr lang="en-US" smtClean="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2515422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7FDAED8-02A7-4FD8-967B-B6FD447A6CB4}" type="datetime1">
              <a:rPr lang="en-US" smtClean="0"/>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179494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7A44145-9E96-4EB6-A36E-DE767F10D0FD}" type="datetime1">
              <a:rPr lang="en-US" smtClean="0"/>
              <a:t>6/26/2019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205435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D8A66AD-A90B-43C6-837D-A6E67E61A747}" type="datetime1">
              <a:rPr lang="en-US" smtClean="0"/>
              <a:t>6/26/2019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3690250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A2CC9B5-D28E-42E6-BC2D-3A32A51C9144}" type="datetime1">
              <a:rPr lang="en-US" smtClean="0"/>
              <a:t>6/26/2019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3368753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85FBD9B-E5BB-4265-A568-2679F6039A65}" type="datetime1">
              <a:rPr lang="en-US" smtClean="0"/>
              <a:t>6/26/2019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1139984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87301-700C-43E7-A068-3D7B5919975A}" type="datetime1">
              <a:rPr lang="en-US" smtClean="0"/>
              <a:t>6/26/2019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68343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25CF7FA-B871-47F8-B9C3-6C45F52E32BB}" type="datetime1">
              <a:rPr lang="en-US" smtClean="0"/>
              <a:t>6/26/2019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92761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16C17F5-B59A-46D0-AC7F-AAD39630DCF8}" type="datetime1">
              <a:rPr lang="en-US" smtClean="0"/>
              <a:t>6/26/2019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0064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0B33694-753D-448C-8954-0E9426E69E25}" type="datetime1">
              <a:rPr lang="en-US" smtClean="0"/>
              <a:t>6/26/2019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3192721"/>
      </p:ext>
    </p:extLst>
  </p:cSld>
  <p:clrMap bg1="lt1" tx1="dk1" bg2="lt2" tx2="dk2" accent1="accent1" accent2="accent2" accent3="accent3" accent4="accent4" accent5="accent5" accent6="accent6" hlink="hlink" folHlink="folHlink"/>
  <p:sldLayoutIdLst>
    <p:sldLayoutId id="2147484375" r:id="rId1"/>
    <p:sldLayoutId id="2147484376" r:id="rId2"/>
    <p:sldLayoutId id="2147484377" r:id="rId3"/>
    <p:sldLayoutId id="2147484378" r:id="rId4"/>
    <p:sldLayoutId id="2147484379" r:id="rId5"/>
    <p:sldLayoutId id="2147484380" r:id="rId6"/>
    <p:sldLayoutId id="2147484381" r:id="rId7"/>
    <p:sldLayoutId id="2147484382" r:id="rId8"/>
    <p:sldLayoutId id="2147484383" r:id="rId9"/>
    <p:sldLayoutId id="2147484384" r:id="rId10"/>
    <p:sldLayoutId id="2147484385"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sz="7200" dirty="0" smtClean="0">
                <a:solidFill>
                  <a:srgbClr val="CCCC00"/>
                </a:solidFill>
              </a:rPr>
              <a:t>NS3</a:t>
            </a:r>
            <a:endParaRPr lang="es-MX" sz="7200" dirty="0">
              <a:solidFill>
                <a:srgbClr val="CCCC00"/>
              </a:solidFill>
            </a:endParaRPr>
          </a:p>
        </p:txBody>
      </p:sp>
      <p:sp>
        <p:nvSpPr>
          <p:cNvPr id="3" name="Subtítulo 2"/>
          <p:cNvSpPr>
            <a:spLocks noGrp="1"/>
          </p:cNvSpPr>
          <p:nvPr>
            <p:ph type="subTitle" idx="1"/>
          </p:nvPr>
        </p:nvSpPr>
        <p:spPr/>
        <p:txBody>
          <a:bodyPr>
            <a:normAutofit/>
          </a:bodyPr>
          <a:lstStyle/>
          <a:p>
            <a:r>
              <a:rPr lang="es-MX" sz="4000" dirty="0" smtClean="0">
                <a:solidFill>
                  <a:srgbClr val="CCCC00"/>
                </a:solidFill>
              </a:rPr>
              <a:t>Network Simulator</a:t>
            </a:r>
            <a:endParaRPr lang="es-MX" sz="4000" dirty="0">
              <a:solidFill>
                <a:srgbClr val="CCCC00"/>
              </a:solidFill>
            </a:endParaRPr>
          </a:p>
        </p:txBody>
      </p:sp>
      <p:pic>
        <p:nvPicPr>
          <p:cNvPr id="4" name="Imagen 3"/>
          <p:cNvPicPr>
            <a:picLocks noChangeAspect="1"/>
          </p:cNvPicPr>
          <p:nvPr/>
        </p:nvPicPr>
        <p:blipFill>
          <a:blip r:embed="rId2"/>
          <a:stretch>
            <a:fillRect/>
          </a:stretch>
        </p:blipFill>
        <p:spPr>
          <a:xfrm>
            <a:off x="4023169" y="0"/>
            <a:ext cx="7398779" cy="1685461"/>
          </a:xfrm>
          <a:prstGeom prst="rect">
            <a:avLst/>
          </a:prstGeom>
        </p:spPr>
      </p:pic>
      <p:pic>
        <p:nvPicPr>
          <p:cNvPr id="5" name="Imagen 4"/>
          <p:cNvPicPr>
            <a:picLocks noChangeAspect="1"/>
          </p:cNvPicPr>
          <p:nvPr/>
        </p:nvPicPr>
        <p:blipFill>
          <a:blip r:embed="rId3"/>
          <a:stretch>
            <a:fillRect/>
          </a:stretch>
        </p:blipFill>
        <p:spPr>
          <a:xfrm>
            <a:off x="742209" y="5112115"/>
            <a:ext cx="7435875" cy="1623536"/>
          </a:xfrm>
          <a:prstGeom prst="rect">
            <a:avLst/>
          </a:prstGeom>
        </p:spPr>
      </p:pic>
      <p:sp>
        <p:nvSpPr>
          <p:cNvPr id="6" name="Marcador de número de diapositiva 5"/>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31416743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40159" y="814134"/>
            <a:ext cx="11005668" cy="2000548"/>
          </a:xfrm>
          <a:prstGeom prst="rect">
            <a:avLst/>
          </a:prstGeom>
        </p:spPr>
        <p:txBody>
          <a:bodyPr wrap="square">
            <a:spAutoFit/>
          </a:bodyPr>
          <a:lstStyle/>
          <a:p>
            <a:pPr algn="ctr"/>
            <a:r>
              <a:rPr lang="es-MX" b="1" i="1" dirty="0"/>
              <a:t> </a:t>
            </a:r>
            <a:r>
              <a:rPr lang="es-MX" sz="2400" b="1" i="1" dirty="0" smtClean="0">
                <a:latin typeface="Arial" panose="020B0604020202020204" pitchFamily="34" charset="0"/>
                <a:cs typeface="Arial" panose="020B0604020202020204" pitchFamily="34" charset="0"/>
              </a:rPr>
              <a:t>Directorios </a:t>
            </a:r>
          </a:p>
          <a:p>
            <a:endParaRPr lang="es-MX" sz="2000" b="1" i="1" dirty="0" smtClean="0">
              <a:latin typeface="Arial" panose="020B0604020202020204" pitchFamily="34" charset="0"/>
              <a:cs typeface="Arial" panose="020B0604020202020204" pitchFamily="34" charset="0"/>
            </a:endParaRPr>
          </a:p>
          <a:p>
            <a:pPr algn="just"/>
            <a:r>
              <a:rPr lang="es-MX" sz="2000" dirty="0" smtClean="0">
                <a:latin typeface="Arial" panose="020B0604020202020204" pitchFamily="34" charset="0"/>
                <a:cs typeface="Arial" panose="020B0604020202020204" pitchFamily="34" charset="0"/>
              </a:rPr>
              <a:t>El</a:t>
            </a:r>
            <a:r>
              <a:rPr lang="es-MX" sz="2000" dirty="0">
                <a:latin typeface="Arial" panose="020B0604020202020204" pitchFamily="34" charset="0"/>
                <a:cs typeface="Arial" panose="020B0604020202020204" pitchFamily="34" charset="0"/>
              </a:rPr>
              <a:t> directorio principal de la aplicación corresponde a </a:t>
            </a:r>
            <a:r>
              <a:rPr lang="es-MX" sz="2000" dirty="0" smtClean="0">
                <a:latin typeface="Arial" panose="020B0604020202020204" pitchFamily="34" charset="0"/>
                <a:cs typeface="Arial" panose="020B0604020202020204" pitchFamily="34" charset="0"/>
              </a:rPr>
              <a:t>NS3</a:t>
            </a:r>
            <a:r>
              <a:rPr lang="es-MX" sz="2000" dirty="0">
                <a:latin typeface="Arial" panose="020B0604020202020204" pitchFamily="34" charset="0"/>
                <a:cs typeface="Arial" panose="020B0604020202020204" pitchFamily="34" charset="0"/>
              </a:rPr>
              <a:t>,</a:t>
            </a:r>
            <a:r>
              <a:rPr lang="es-MX" sz="2000" dirty="0" smtClean="0">
                <a:latin typeface="Arial" panose="020B0604020202020204" pitchFamily="34" charset="0"/>
                <a:cs typeface="Arial" panose="020B0604020202020204" pitchFamily="34" charset="0"/>
              </a:rPr>
              <a:t> donde</a:t>
            </a:r>
            <a:r>
              <a:rPr lang="es-MX" sz="2000" dirty="0">
                <a:latin typeface="Arial" panose="020B0604020202020204" pitchFamily="34" charset="0"/>
                <a:cs typeface="Arial" panose="020B0604020202020204" pitchFamily="34" charset="0"/>
              </a:rPr>
              <a:t> se encuentran  diferentes directorios y subdirectorios</a:t>
            </a:r>
            <a:r>
              <a:rPr lang="es-MX" sz="2000" dirty="0" smtClean="0">
                <a:latin typeface="Arial" panose="020B0604020202020204" pitchFamily="34" charset="0"/>
                <a:cs typeface="Arial" panose="020B0604020202020204" pitchFamily="34" charset="0"/>
              </a:rPr>
              <a:t>.</a:t>
            </a:r>
            <a:r>
              <a:rPr lang="es-MX" sz="2000" dirty="0">
                <a:latin typeface="Arial" panose="020B0604020202020204" pitchFamily="34" charset="0"/>
                <a:cs typeface="Arial" panose="020B0604020202020204" pitchFamily="34" charset="0"/>
              </a:rPr>
              <a:t> </a:t>
            </a:r>
            <a:endParaRPr lang="es-MX" sz="2000" dirty="0" smtClean="0">
              <a:latin typeface="Arial" panose="020B0604020202020204" pitchFamily="34" charset="0"/>
              <a:cs typeface="Arial" panose="020B0604020202020204" pitchFamily="34" charset="0"/>
            </a:endParaRPr>
          </a:p>
          <a:p>
            <a:pPr algn="just"/>
            <a:endParaRPr lang="es-MX" sz="2000" dirty="0">
              <a:latin typeface="Arial" panose="020B0604020202020204" pitchFamily="34" charset="0"/>
              <a:cs typeface="Arial" panose="020B0604020202020204" pitchFamily="34" charset="0"/>
            </a:endParaRPr>
          </a:p>
          <a:p>
            <a:pPr algn="just"/>
            <a:r>
              <a:rPr lang="es-MX" sz="2000" dirty="0" smtClean="0">
                <a:latin typeface="Arial" panose="020B0604020202020204" pitchFamily="34" charset="0"/>
                <a:cs typeface="Arial" panose="020B0604020202020204" pitchFamily="34" charset="0"/>
              </a:rPr>
              <a:t>En</a:t>
            </a:r>
            <a:r>
              <a:rPr lang="es-MX" sz="2000" dirty="0">
                <a:latin typeface="Arial" panose="020B0604020202020204" pitchFamily="34" charset="0"/>
                <a:cs typeface="Arial" panose="020B0604020202020204" pitchFamily="34" charset="0"/>
              </a:rPr>
              <a:t> la Tabla 1 se observan algunos de ellos y sus usos.</a:t>
            </a:r>
          </a:p>
        </p:txBody>
      </p:sp>
      <p:pic>
        <p:nvPicPr>
          <p:cNvPr id="3" name="Imagen 2"/>
          <p:cNvPicPr>
            <a:picLocks noChangeAspect="1"/>
          </p:cNvPicPr>
          <p:nvPr/>
        </p:nvPicPr>
        <p:blipFill rotWithShape="1">
          <a:blip r:embed="rId2"/>
          <a:srcRect l="25781" t="31658" r="38438" b="46687"/>
          <a:stretch/>
        </p:blipFill>
        <p:spPr>
          <a:xfrm>
            <a:off x="940159" y="3049536"/>
            <a:ext cx="10348847" cy="3107439"/>
          </a:xfrm>
          <a:prstGeom prst="rect">
            <a:avLst/>
          </a:prstGeom>
        </p:spPr>
      </p:pic>
      <p:sp>
        <p:nvSpPr>
          <p:cNvPr id="4" name="Marcador de número de diapositiva 3"/>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1455570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965914" y="1911936"/>
            <a:ext cx="11101589" cy="784830"/>
          </a:xfrm>
          <a:prstGeom prst="rect">
            <a:avLst/>
          </a:prstGeom>
        </p:spPr>
        <p:txBody>
          <a:bodyPr wrap="square">
            <a:spAutoFit/>
          </a:bodyPr>
          <a:lstStyle/>
          <a:p>
            <a:pPr algn="ctr"/>
            <a:r>
              <a:rPr lang="es-MX" sz="2400" b="1" i="1" dirty="0">
                <a:latin typeface="Arial" panose="020B0604020202020204" pitchFamily="34" charset="0"/>
                <a:cs typeface="Arial" panose="020B0604020202020204" pitchFamily="34" charset="0"/>
              </a:rPr>
              <a:t>Organización del </a:t>
            </a:r>
            <a:r>
              <a:rPr lang="es-MX" sz="2400" b="1" i="1" dirty="0" smtClean="0">
                <a:latin typeface="Arial" panose="020B0604020202020204" pitchFamily="34" charset="0"/>
                <a:cs typeface="Arial" panose="020B0604020202020204" pitchFamily="34" charset="0"/>
              </a:rPr>
              <a:t>software</a:t>
            </a:r>
          </a:p>
          <a:p>
            <a:endParaRPr lang="es-MX" sz="210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2"/>
          </p:nvPr>
        </p:nvSpPr>
        <p:spPr/>
        <p:txBody>
          <a:bodyPr/>
          <a:lstStyle/>
          <a:p>
            <a:fld id="{69E57DC2-970A-4B3E-BB1C-7A09969E49DF}" type="slidenum">
              <a:rPr lang="en-US" smtClean="0"/>
              <a:t>11</a:t>
            </a:fld>
            <a:endParaRPr lang="en-US" dirty="0"/>
          </a:p>
        </p:txBody>
      </p:sp>
      <p:sp>
        <p:nvSpPr>
          <p:cNvPr id="7" name="Rectángulo 6"/>
          <p:cNvSpPr/>
          <p:nvPr/>
        </p:nvSpPr>
        <p:spPr>
          <a:xfrm>
            <a:off x="965914" y="3420914"/>
            <a:ext cx="11037193" cy="2308324"/>
          </a:xfrm>
          <a:prstGeom prst="rect">
            <a:avLst/>
          </a:prstGeom>
        </p:spPr>
        <p:txBody>
          <a:bodyPr wrap="square">
            <a:spAutoFit/>
          </a:bodyPr>
          <a:lstStyle/>
          <a:p>
            <a:pPr marL="285750" indent="-285750" algn="just">
              <a:buFont typeface="Wingdings" panose="05000000000000000000" pitchFamily="2" charset="2"/>
              <a:buChar char="ü"/>
            </a:pPr>
            <a:r>
              <a:rPr lang="es-MX" dirty="0">
                <a:latin typeface="Arial" panose="020B0604020202020204" pitchFamily="34" charset="0"/>
                <a:cs typeface="Arial" panose="020B0604020202020204" pitchFamily="34" charset="0"/>
              </a:rPr>
              <a:t>El programa del usuario, la simulación, corre sobre la biblioteca NS3 utilizando diversas funcionalidades  </a:t>
            </a:r>
            <a:r>
              <a:rPr lang="es-MX" dirty="0" smtClean="0">
                <a:latin typeface="Arial" panose="020B0604020202020204" pitchFamily="34" charset="0"/>
                <a:cs typeface="Arial" panose="020B0604020202020204" pitchFamily="34" charset="0"/>
              </a:rPr>
              <a:t>disponibles.</a:t>
            </a:r>
          </a:p>
          <a:p>
            <a:pPr marL="285750" indent="-285750" algn="just">
              <a:buFont typeface="Wingdings" panose="05000000000000000000" pitchFamily="2" charset="2"/>
              <a:buChar char="ü"/>
            </a:pPr>
            <a:endParaRPr lang="es-MX"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s-MX" dirty="0" smtClean="0">
                <a:latin typeface="Arial" panose="020B0604020202020204" pitchFamily="34" charset="0"/>
                <a:cs typeface="Arial" panose="020B0604020202020204" pitchFamily="34" charset="0"/>
              </a:rPr>
              <a:t>La</a:t>
            </a:r>
            <a:r>
              <a:rPr lang="es-MX" dirty="0">
                <a:latin typeface="Arial" panose="020B0604020202020204" pitchFamily="34" charset="0"/>
                <a:cs typeface="Arial" panose="020B0604020202020204" pitchFamily="34" charset="0"/>
              </a:rPr>
              <a:t> base del sistema esta establecida por el </a:t>
            </a:r>
            <a:r>
              <a:rPr lang="es-MX" dirty="0" err="1">
                <a:latin typeface="Arial" panose="020B0604020202020204" pitchFamily="34" charset="0"/>
                <a:cs typeface="Arial" panose="020B0604020202020204" pitchFamily="34" charset="0"/>
              </a:rPr>
              <a:t>core</a:t>
            </a:r>
            <a:r>
              <a:rPr lang="es-MX" dirty="0">
                <a:latin typeface="Arial" panose="020B0604020202020204" pitchFamily="34" charset="0"/>
                <a:cs typeface="Arial" panose="020B0604020202020204" pitchFamily="34" charset="0"/>
              </a:rPr>
              <a:t> de la biblioteca y siempre debe ser incluida en las  simulaciones</a:t>
            </a:r>
            <a:r>
              <a:rPr lang="es-MX" dirty="0" smtClean="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ü"/>
            </a:pPr>
            <a:endParaRPr lang="es-MX"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s-MX" dirty="0">
                <a:latin typeface="Arial" panose="020B0604020202020204" pitchFamily="34" charset="0"/>
                <a:cs typeface="Arial" panose="020B0604020202020204" pitchFamily="34" charset="0"/>
              </a:rPr>
              <a:t>P</a:t>
            </a:r>
            <a:r>
              <a:rPr lang="es-MX" dirty="0" smtClean="0">
                <a:latin typeface="Arial" panose="020B0604020202020204" pitchFamily="34" charset="0"/>
                <a:cs typeface="Arial" panose="020B0604020202020204" pitchFamily="34" charset="0"/>
              </a:rPr>
              <a:t>ara</a:t>
            </a:r>
            <a:r>
              <a:rPr lang="es-MX" dirty="0">
                <a:latin typeface="Arial" panose="020B0604020202020204" pitchFamily="34" charset="0"/>
                <a:cs typeface="Arial" panose="020B0604020202020204" pitchFamily="34" charset="0"/>
              </a:rPr>
              <a:t> evitar tener que utilizar “ns3::” cada vez que se requiera utilizar un elemento  de la biblioteca se recomienda utilizar el </a:t>
            </a:r>
            <a:r>
              <a:rPr lang="es-MX" dirty="0" err="1">
                <a:latin typeface="Arial" panose="020B0604020202020204" pitchFamily="34" charset="0"/>
                <a:cs typeface="Arial" panose="020B0604020202020204" pitchFamily="34" charset="0"/>
              </a:rPr>
              <a:t>namespace</a:t>
            </a:r>
            <a:r>
              <a:rPr lang="es-MX" dirty="0">
                <a:latin typeface="Arial" panose="020B0604020202020204" pitchFamily="34" charset="0"/>
                <a:cs typeface="Arial" panose="020B0604020202020204" pitchFamily="34" charset="0"/>
              </a:rPr>
              <a:t> ns3. </a:t>
            </a:r>
          </a:p>
        </p:txBody>
      </p:sp>
    </p:spTree>
    <p:extLst>
      <p:ext uri="{BB962C8B-B14F-4D97-AF65-F5344CB8AC3E}">
        <p14:creationId xmlns:p14="http://schemas.microsoft.com/office/powerpoint/2010/main" val="1517367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07323" y="2768957"/>
            <a:ext cx="3902299" cy="1143324"/>
          </a:xfrm>
        </p:spPr>
        <p:txBody>
          <a:bodyPr>
            <a:normAutofit/>
          </a:bodyPr>
          <a:lstStyle/>
          <a:p>
            <a:pPr algn="l"/>
            <a:r>
              <a:rPr lang="es-MX" sz="2000" dirty="0" smtClean="0">
                <a:latin typeface="Arial" panose="020B0604020202020204" pitchFamily="34" charset="0"/>
                <a:cs typeface="Arial" panose="020B0604020202020204" pitchFamily="34" charset="0"/>
              </a:rPr>
              <a:t>Organización</a:t>
            </a:r>
            <a:r>
              <a:rPr lang="es-MX" sz="2000" dirty="0">
                <a:latin typeface="Arial" panose="020B0604020202020204" pitchFamily="34" charset="0"/>
                <a:cs typeface="Arial" panose="020B0604020202020204" pitchFamily="34" charset="0"/>
              </a:rPr>
              <a:t> del  software NS3 con sus diferentes capas</a:t>
            </a:r>
            <a:r>
              <a:rPr lang="es-MX" sz="2000" dirty="0" smtClean="0">
                <a:latin typeface="Arial" panose="020B0604020202020204" pitchFamily="34" charset="0"/>
                <a:cs typeface="Arial" panose="020B0604020202020204" pitchFamily="34" charset="0"/>
              </a:rPr>
              <a:t>.</a:t>
            </a:r>
            <a:endParaRPr lang="es-MX" sz="200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2"/>
          </p:nvPr>
        </p:nvSpPr>
        <p:spPr/>
        <p:txBody>
          <a:bodyPr/>
          <a:lstStyle/>
          <a:p>
            <a:fld id="{69E57DC2-970A-4B3E-BB1C-7A09969E49DF}" type="slidenum">
              <a:rPr lang="en-US" smtClean="0"/>
              <a:pPr/>
              <a:t>12</a:t>
            </a:fld>
            <a:endParaRPr lang="en-US" dirty="0"/>
          </a:p>
        </p:txBody>
      </p:sp>
      <p:pic>
        <p:nvPicPr>
          <p:cNvPr id="5" name="Imagen 4"/>
          <p:cNvPicPr>
            <a:picLocks noChangeAspect="1"/>
          </p:cNvPicPr>
          <p:nvPr/>
        </p:nvPicPr>
        <p:blipFill>
          <a:blip r:embed="rId2"/>
          <a:stretch>
            <a:fillRect/>
          </a:stretch>
        </p:blipFill>
        <p:spPr>
          <a:xfrm>
            <a:off x="4187258" y="115910"/>
            <a:ext cx="8004742" cy="5986791"/>
          </a:xfrm>
          <a:prstGeom prst="rect">
            <a:avLst/>
          </a:prstGeom>
        </p:spPr>
      </p:pic>
    </p:spTree>
    <p:extLst>
      <p:ext uri="{BB962C8B-B14F-4D97-AF65-F5344CB8AC3E}">
        <p14:creationId xmlns:p14="http://schemas.microsoft.com/office/powerpoint/2010/main" val="2635567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640946" y="782122"/>
            <a:ext cx="6370749" cy="5632311"/>
          </a:xfrm>
          <a:prstGeom prst="rect">
            <a:avLst/>
          </a:prstGeom>
        </p:spPr>
        <p:txBody>
          <a:bodyPr wrap="square">
            <a:spAutoFit/>
          </a:bodyPr>
          <a:lstStyle/>
          <a:p>
            <a:pPr algn="ctr"/>
            <a:r>
              <a:rPr lang="es-MX" sz="2400" b="1" dirty="0" smtClean="0">
                <a:latin typeface="Arial" panose="020B0604020202020204" pitchFamily="34" charset="0"/>
                <a:cs typeface="Arial" panose="020B0604020202020204" pitchFamily="34" charset="0"/>
              </a:rPr>
              <a:t>Modelos </a:t>
            </a:r>
            <a:r>
              <a:rPr lang="es-MX" sz="2400" b="1" dirty="0">
                <a:latin typeface="Arial" panose="020B0604020202020204" pitchFamily="34" charset="0"/>
                <a:cs typeface="Arial" panose="020B0604020202020204" pitchFamily="34" charset="0"/>
              </a:rPr>
              <a:t>y A</a:t>
            </a:r>
            <a:r>
              <a:rPr lang="es-MX" sz="2400" b="1" dirty="0" smtClean="0">
                <a:latin typeface="Arial" panose="020B0604020202020204" pitchFamily="34" charset="0"/>
                <a:cs typeface="Arial" panose="020B0604020202020204" pitchFamily="34" charset="0"/>
              </a:rPr>
              <a:t>bstracciones </a:t>
            </a:r>
            <a:r>
              <a:rPr lang="es-MX" sz="2400" b="1" dirty="0">
                <a:latin typeface="Arial" panose="020B0604020202020204" pitchFamily="34" charset="0"/>
                <a:cs typeface="Arial" panose="020B0604020202020204" pitchFamily="34" charset="0"/>
              </a:rPr>
              <a:t>B</a:t>
            </a:r>
            <a:r>
              <a:rPr lang="es-MX" sz="2400" b="1" dirty="0" smtClean="0">
                <a:latin typeface="Arial" panose="020B0604020202020204" pitchFamily="34" charset="0"/>
                <a:cs typeface="Arial" panose="020B0604020202020204" pitchFamily="34" charset="0"/>
              </a:rPr>
              <a:t>ásicas</a:t>
            </a:r>
            <a:r>
              <a:rPr lang="es-MX" sz="2400" b="1" dirty="0">
                <a:latin typeface="Arial" panose="020B0604020202020204" pitchFamily="34" charset="0"/>
                <a:cs typeface="Arial" panose="020B0604020202020204" pitchFamily="34" charset="0"/>
              </a:rPr>
              <a:t>.</a:t>
            </a:r>
            <a:endParaRPr lang="es-MX" sz="2400" dirty="0" smtClean="0">
              <a:latin typeface="Arial" panose="020B0604020202020204" pitchFamily="34" charset="0"/>
              <a:cs typeface="Arial" panose="020B0604020202020204" pitchFamily="34" charset="0"/>
            </a:endParaRPr>
          </a:p>
          <a:p>
            <a:endParaRPr lang="es-MX" sz="1900" dirty="0" smtClean="0">
              <a:latin typeface="Arial" panose="020B0604020202020204" pitchFamily="34" charset="0"/>
              <a:cs typeface="Arial" panose="020B0604020202020204" pitchFamily="34" charset="0"/>
            </a:endParaRPr>
          </a:p>
          <a:p>
            <a:endParaRPr lang="es-MX" sz="19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 </a:t>
            </a:r>
            <a:r>
              <a:rPr lang="es-MX" sz="2000" b="1" dirty="0">
                <a:latin typeface="Arial" panose="020B0604020202020204" pitchFamily="34" charset="0"/>
                <a:cs typeface="Arial" panose="020B0604020202020204" pitchFamily="34" charset="0"/>
              </a:rPr>
              <a:t>Nodo: </a:t>
            </a:r>
            <a:r>
              <a:rPr lang="es-MX" sz="2000" dirty="0">
                <a:latin typeface="Arial" panose="020B0604020202020204" pitchFamily="34" charset="0"/>
                <a:cs typeface="Arial" panose="020B0604020202020204" pitchFamily="34" charset="0"/>
              </a:rPr>
              <a:t>Abstracción más básica que se le da a un dispositivo de cómputo dentro del simulador. </a:t>
            </a:r>
            <a:r>
              <a:rPr lang="es-MX" sz="2000" dirty="0" smtClean="0">
                <a:latin typeface="Arial" panose="020B0604020202020204" pitchFamily="34" charset="0"/>
                <a:cs typeface="Arial" panose="020B0604020202020204" pitchFamily="34" charset="0"/>
              </a:rPr>
              <a:t>Una clase </a:t>
            </a:r>
            <a:r>
              <a:rPr lang="es-MX" sz="2000" dirty="0">
                <a:latin typeface="Arial" panose="020B0604020202020204" pitchFamily="34" charset="0"/>
                <a:cs typeface="Arial" panose="020B0604020202020204" pitchFamily="34" charset="0"/>
              </a:rPr>
              <a:t>C++ </a:t>
            </a:r>
            <a:r>
              <a:rPr lang="es-MX" sz="2000" dirty="0" smtClean="0">
                <a:latin typeface="Arial" panose="020B0604020202020204" pitchFamily="34" charset="0"/>
                <a:cs typeface="Arial" panose="020B0604020202020204" pitchFamily="34" charset="0"/>
              </a:rPr>
              <a:t>le dota </a:t>
            </a:r>
            <a:r>
              <a:rPr lang="es-MX" sz="2000" dirty="0">
                <a:latin typeface="Arial" panose="020B0604020202020204" pitchFamily="34" charset="0"/>
                <a:cs typeface="Arial" panose="020B0604020202020204" pitchFamily="34" charset="0"/>
              </a:rPr>
              <a:t>métodos para gestionar los elementos que lo componen. </a:t>
            </a:r>
            <a:endParaRPr lang="es-MX" sz="2000" dirty="0" smtClean="0">
              <a:latin typeface="Arial" panose="020B0604020202020204" pitchFamily="34" charset="0"/>
              <a:cs typeface="Arial" panose="020B0604020202020204" pitchFamily="34" charset="0"/>
            </a:endParaRPr>
          </a:p>
          <a:p>
            <a:pPr algn="just"/>
            <a:endParaRPr lang="es-MX" sz="2000" dirty="0">
              <a:latin typeface="Arial" panose="020B0604020202020204" pitchFamily="34" charset="0"/>
              <a:cs typeface="Arial" panose="020B0604020202020204" pitchFamily="34" charset="0"/>
            </a:endParaRP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 </a:t>
            </a:r>
            <a:r>
              <a:rPr lang="es-MX" sz="2000" b="1" dirty="0">
                <a:latin typeface="Arial" panose="020B0604020202020204" pitchFamily="34" charset="0"/>
                <a:cs typeface="Arial" panose="020B0604020202020204" pitchFamily="34" charset="0"/>
              </a:rPr>
              <a:t>Aplicación: </a:t>
            </a:r>
            <a:r>
              <a:rPr lang="es-MX" sz="2000" dirty="0">
                <a:latin typeface="Arial" panose="020B0604020202020204" pitchFamily="34" charset="0"/>
                <a:cs typeface="Arial" panose="020B0604020202020204" pitchFamily="34" charset="0"/>
              </a:rPr>
              <a:t>Representa la entidad que genera alguna actividad a ser simulada y evaluada. Su abstracción se representa con la clase </a:t>
            </a:r>
            <a:r>
              <a:rPr lang="es-MX" sz="2000" dirty="0" err="1">
                <a:latin typeface="Arial" panose="020B0604020202020204" pitchFamily="34" charset="0"/>
                <a:cs typeface="Arial" panose="020B0604020202020204" pitchFamily="34" charset="0"/>
              </a:rPr>
              <a:t>Application</a:t>
            </a:r>
            <a:r>
              <a:rPr lang="es-MX" sz="2000" dirty="0">
                <a:latin typeface="Arial" panose="020B0604020202020204" pitchFamily="34" charset="0"/>
                <a:cs typeface="Arial" panose="020B0604020202020204" pitchFamily="34" charset="0"/>
              </a:rPr>
              <a:t>, que contiene métodos para controlar su funcionamiento mediante parámetros. </a:t>
            </a:r>
            <a:r>
              <a:rPr lang="es-MX" sz="2000" dirty="0" smtClean="0">
                <a:latin typeface="Arial" panose="020B0604020202020204" pitchFamily="34" charset="0"/>
                <a:cs typeface="Arial" panose="020B0604020202020204" pitchFamily="34" charset="0"/>
              </a:rPr>
              <a:t> </a:t>
            </a:r>
          </a:p>
          <a:p>
            <a:pPr algn="just"/>
            <a:r>
              <a:rPr lang="es-MX" sz="2000" dirty="0" smtClean="0">
                <a:latin typeface="Arial" panose="020B0604020202020204" pitchFamily="34" charset="0"/>
                <a:cs typeface="Arial" panose="020B0604020202020204" pitchFamily="34" charset="0"/>
              </a:rPr>
              <a:t>Ejemplos</a:t>
            </a:r>
            <a:r>
              <a:rPr lang="es-MX" sz="2000" dirty="0">
                <a:latin typeface="Arial" panose="020B0604020202020204" pitchFamily="34" charset="0"/>
                <a:cs typeface="Arial" panose="020B0604020202020204" pitchFamily="34" charset="0"/>
              </a:rPr>
              <a:t>: </a:t>
            </a:r>
            <a:endParaRPr lang="es-MX" sz="2000" dirty="0" smtClean="0">
              <a:latin typeface="Arial" panose="020B0604020202020204" pitchFamily="34" charset="0"/>
              <a:cs typeface="Arial" panose="020B0604020202020204" pitchFamily="34" charset="0"/>
            </a:endParaRPr>
          </a:p>
          <a:p>
            <a:pPr algn="just"/>
            <a:r>
              <a:rPr lang="es-MX" sz="2000" dirty="0" err="1" smtClean="0">
                <a:latin typeface="Arial" panose="020B0604020202020204" pitchFamily="34" charset="0"/>
                <a:cs typeface="Arial" panose="020B0604020202020204" pitchFamily="34" charset="0"/>
              </a:rPr>
              <a:t>UdpEchoServerApplication</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UdpEchoClientApplication</a:t>
            </a:r>
            <a:r>
              <a:rPr lang="es-MX" sz="2000" dirty="0">
                <a:latin typeface="Arial" panose="020B0604020202020204" pitchFamily="34" charset="0"/>
                <a:cs typeface="Arial" panose="020B0604020202020204" pitchFamily="34" charset="0"/>
              </a:rPr>
              <a:t>… </a:t>
            </a:r>
            <a:endParaRPr lang="es-MX" sz="2000" dirty="0" smtClean="0">
              <a:latin typeface="Arial" panose="020B0604020202020204" pitchFamily="34" charset="0"/>
              <a:cs typeface="Arial" panose="020B0604020202020204" pitchFamily="34" charset="0"/>
            </a:endParaRPr>
          </a:p>
          <a:p>
            <a:pPr algn="just"/>
            <a:endParaRPr lang="es-MX" dirty="0" smtClean="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2"/>
          </p:nvPr>
        </p:nvSpPr>
        <p:spPr/>
        <p:txBody>
          <a:bodyPr/>
          <a:lstStyle/>
          <a:p>
            <a:fld id="{69E57DC2-970A-4B3E-BB1C-7A09969E49DF}" type="slidenum">
              <a:rPr lang="en-US" smtClean="0"/>
              <a:t>13</a:t>
            </a:fld>
            <a:endParaRPr lang="en-US" dirty="0"/>
          </a:p>
        </p:txBody>
      </p:sp>
      <p:pic>
        <p:nvPicPr>
          <p:cNvPr id="8" name="Imagen 7"/>
          <p:cNvPicPr>
            <a:picLocks noChangeAspect="1"/>
          </p:cNvPicPr>
          <p:nvPr/>
        </p:nvPicPr>
        <p:blipFill rotWithShape="1">
          <a:blip r:embed="rId2"/>
          <a:srcRect l="25781" t="25543" r="26250" b="12760"/>
          <a:stretch/>
        </p:blipFill>
        <p:spPr>
          <a:xfrm>
            <a:off x="0" y="1"/>
            <a:ext cx="5331854" cy="6858000"/>
          </a:xfrm>
          <a:prstGeom prst="rect">
            <a:avLst/>
          </a:prstGeom>
        </p:spPr>
      </p:pic>
    </p:spTree>
    <p:extLst>
      <p:ext uri="{BB962C8B-B14F-4D97-AF65-F5344CB8AC3E}">
        <p14:creationId xmlns:p14="http://schemas.microsoft.com/office/powerpoint/2010/main" val="3074519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62882" y="1765516"/>
            <a:ext cx="11204425" cy="4401205"/>
          </a:xfrm>
          <a:prstGeom prst="rect">
            <a:avLst/>
          </a:prstGeom>
        </p:spPr>
        <p:txBody>
          <a:bodyPr wrap="square">
            <a:spAutoFit/>
          </a:bodyPr>
          <a:lstStyle/>
          <a:p>
            <a:pPr marL="342900" indent="-342900" algn="just">
              <a:buFont typeface="Arial" panose="020B0604020202020204" pitchFamily="34" charset="0"/>
              <a:buChar char="•"/>
            </a:pPr>
            <a:endParaRPr lang="es-MX" sz="2000" b="1"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MX" sz="2000" b="1" dirty="0" smtClean="0">
                <a:latin typeface="Arial" panose="020B0604020202020204" pitchFamily="34" charset="0"/>
                <a:cs typeface="Arial" panose="020B0604020202020204" pitchFamily="34" charset="0"/>
              </a:rPr>
              <a:t>Modelo </a:t>
            </a:r>
            <a:r>
              <a:rPr lang="es-MX" sz="2000" b="1" dirty="0">
                <a:latin typeface="Arial" panose="020B0604020202020204" pitchFamily="34" charset="0"/>
                <a:cs typeface="Arial" panose="020B0604020202020204" pitchFamily="34" charset="0"/>
              </a:rPr>
              <a:t>de propagación de la señal</a:t>
            </a:r>
            <a:r>
              <a:rPr lang="es-MX" sz="2000" dirty="0">
                <a:latin typeface="Arial" panose="020B0604020202020204" pitchFamily="34" charset="0"/>
                <a:cs typeface="Arial" panose="020B0604020202020204" pitchFamily="34" charset="0"/>
              </a:rPr>
              <a:t>: Al programar simulaciones basadas en comunicaciones </a:t>
            </a:r>
            <a:r>
              <a:rPr lang="es-MX" sz="2000" dirty="0" smtClean="0">
                <a:latin typeface="Arial" panose="020B0604020202020204" pitchFamily="34" charset="0"/>
                <a:cs typeface="Arial" panose="020B0604020202020204" pitchFamily="34" charset="0"/>
              </a:rPr>
              <a:t>inalámbricas. Con </a:t>
            </a:r>
            <a:r>
              <a:rPr lang="es-MX" sz="2000" dirty="0">
                <a:latin typeface="Arial" panose="020B0604020202020204" pitchFamily="34" charset="0"/>
                <a:cs typeface="Arial" panose="020B0604020202020204" pitchFamily="34" charset="0"/>
              </a:rPr>
              <a:t>este modelo se hará constancia de las interferencias u obstáculos que se tiene a la hora de transmitir por el medio inalámbrico. </a:t>
            </a:r>
          </a:p>
          <a:p>
            <a:pPr marL="342900" indent="-342900" algn="just">
              <a:buFont typeface="Arial" panose="020B0604020202020204" pitchFamily="34" charset="0"/>
              <a:buChar char="•"/>
            </a:pPr>
            <a:endParaRPr lang="es-MX"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MX" sz="2000" b="1" dirty="0">
                <a:latin typeface="Arial" panose="020B0604020202020204" pitchFamily="34" charset="0"/>
                <a:cs typeface="Arial" panose="020B0604020202020204" pitchFamily="34" charset="0"/>
              </a:rPr>
              <a:t>Net </a:t>
            </a:r>
            <a:r>
              <a:rPr lang="es-MX" sz="2000" b="1" dirty="0" err="1">
                <a:latin typeface="Arial" panose="020B0604020202020204" pitchFamily="34" charset="0"/>
                <a:cs typeface="Arial" panose="020B0604020202020204" pitchFamily="34" charset="0"/>
              </a:rPr>
              <a:t>Device</a:t>
            </a:r>
            <a:r>
              <a:rPr lang="es-MX" sz="2000" b="1" dirty="0">
                <a:latin typeface="Arial" panose="020B0604020202020204" pitchFamily="34" charset="0"/>
                <a:cs typeface="Arial" panose="020B0604020202020204" pitchFamily="34" charset="0"/>
              </a:rPr>
              <a:t>: </a:t>
            </a:r>
            <a:r>
              <a:rPr lang="es-MX" sz="2000" dirty="0">
                <a:latin typeface="Arial" panose="020B0604020202020204" pitchFamily="34" charset="0"/>
                <a:cs typeface="Arial" panose="020B0604020202020204" pitchFamily="34" charset="0"/>
              </a:rPr>
              <a:t>Modela la tarjeta de red o Network Interface </a:t>
            </a:r>
            <a:r>
              <a:rPr lang="es-MX" sz="2000" dirty="0" err="1">
                <a:latin typeface="Arial" panose="020B0604020202020204" pitchFamily="34" charset="0"/>
                <a:cs typeface="Arial" panose="020B0604020202020204" pitchFamily="34" charset="0"/>
              </a:rPr>
              <a:t>Card</a:t>
            </a:r>
            <a:r>
              <a:rPr lang="es-MX" sz="2000" dirty="0">
                <a:latin typeface="Arial" panose="020B0604020202020204" pitchFamily="34" charset="0"/>
                <a:cs typeface="Arial" panose="020B0604020202020204" pitchFamily="34" charset="0"/>
              </a:rPr>
              <a:t> (NIC).  En implementaciones reales necesita un controlador software para que comunique y maneje su interfaz hardware habilitándola para funcionar en los </a:t>
            </a:r>
            <a:r>
              <a:rPr lang="es-MX" sz="2000" dirty="0" smtClean="0">
                <a:latin typeface="Arial" panose="020B0604020202020204" pitchFamily="34" charset="0"/>
                <a:cs typeface="Arial" panose="020B0604020202020204" pitchFamily="34" charset="0"/>
              </a:rPr>
              <a:t>nodos. </a:t>
            </a:r>
            <a:r>
              <a:rPr lang="es-MX" sz="2000" dirty="0">
                <a:latin typeface="Arial" panose="020B0604020202020204" pitchFamily="34" charset="0"/>
                <a:cs typeface="Arial" panose="020B0604020202020204" pitchFamily="34" charset="0"/>
              </a:rPr>
              <a:t>Se representan en C++ mediante la clase </a:t>
            </a:r>
            <a:r>
              <a:rPr lang="es-MX" sz="2000" dirty="0" err="1">
                <a:latin typeface="Arial" panose="020B0604020202020204" pitchFamily="34" charset="0"/>
                <a:cs typeface="Arial" panose="020B0604020202020204" pitchFamily="34" charset="0"/>
              </a:rPr>
              <a:t>NetDevice</a:t>
            </a:r>
            <a:r>
              <a:rPr lang="es-MX" sz="2000" dirty="0">
                <a:latin typeface="Arial" panose="020B0604020202020204" pitchFamily="34" charset="0"/>
                <a:cs typeface="Arial" panose="020B0604020202020204" pitchFamily="34" charset="0"/>
              </a:rPr>
              <a:t>, que contiene métodos para gestionar conexiones entre objetos </a:t>
            </a:r>
            <a:r>
              <a:rPr lang="es-MX" sz="2000" dirty="0" err="1">
                <a:latin typeface="Arial" panose="020B0604020202020204" pitchFamily="34" charset="0"/>
                <a:cs typeface="Arial" panose="020B0604020202020204" pitchFamily="34" charset="0"/>
              </a:rPr>
              <a:t>Node</a:t>
            </a:r>
            <a:r>
              <a:rPr lang="es-MX" sz="2000" dirty="0">
                <a:latin typeface="Arial" panose="020B0604020202020204" pitchFamily="34" charset="0"/>
                <a:cs typeface="Arial" panose="020B0604020202020204" pitchFamily="34" charset="0"/>
              </a:rPr>
              <a:t> y </a:t>
            </a:r>
            <a:r>
              <a:rPr lang="es-MX" sz="2000" dirty="0" err="1">
                <a:latin typeface="Arial" panose="020B0604020202020204" pitchFamily="34" charset="0"/>
                <a:cs typeface="Arial" panose="020B0604020202020204" pitchFamily="34" charset="0"/>
              </a:rPr>
              <a:t>Channel</a:t>
            </a:r>
            <a:r>
              <a:rPr lang="es-MX" sz="2000" dirty="0">
                <a:latin typeface="Arial" panose="020B0604020202020204" pitchFamily="34" charset="0"/>
                <a:cs typeface="Arial" panose="020B0604020202020204" pitchFamily="34" charset="0"/>
              </a:rPr>
              <a:t>. </a:t>
            </a:r>
            <a:r>
              <a:rPr lang="es-MX" sz="2000" dirty="0" smtClean="0">
                <a:latin typeface="Arial" panose="020B0604020202020204" pitchFamily="34" charset="0"/>
                <a:cs typeface="Arial" panose="020B0604020202020204" pitchFamily="34" charset="0"/>
              </a:rPr>
              <a:t>Ejemplos</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CsmaNetDevice</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PointToPointNetDevice</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WifiNetDevice</a:t>
            </a:r>
            <a:r>
              <a:rPr lang="es-MX" sz="2000" dirty="0">
                <a:latin typeface="Arial" panose="020B0604020202020204" pitchFamily="34" charset="0"/>
                <a:cs typeface="Arial" panose="020B0604020202020204" pitchFamily="34" charset="0"/>
              </a:rPr>
              <a:t>… </a:t>
            </a:r>
            <a:endParaRPr lang="es-MX"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s-MX"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MX" sz="2000" b="1" dirty="0" err="1" smtClean="0">
                <a:latin typeface="Arial" panose="020B0604020202020204" pitchFamily="34" charset="0"/>
                <a:cs typeface="Arial" panose="020B0604020202020204" pitchFamily="34" charset="0"/>
              </a:rPr>
              <a:t>Helpers</a:t>
            </a:r>
            <a:r>
              <a:rPr lang="es-MX" sz="2000" dirty="0">
                <a:latin typeface="Arial" panose="020B0604020202020204" pitchFamily="34" charset="0"/>
                <a:cs typeface="Arial" panose="020B0604020202020204" pitchFamily="34" charset="0"/>
              </a:rPr>
              <a:t>: Ayudan a gestionar las redes y los nodos creados de una manera más sencilla y centralizada. Encargados de tareas como conectar </a:t>
            </a:r>
            <a:r>
              <a:rPr lang="es-MX" sz="2000" dirty="0" err="1">
                <a:latin typeface="Arial" panose="020B0604020202020204" pitchFamily="34" charset="0"/>
                <a:cs typeface="Arial" panose="020B0604020202020204" pitchFamily="34" charset="0"/>
              </a:rPr>
              <a:t>NetDevices</a:t>
            </a:r>
            <a:r>
              <a:rPr lang="es-MX" sz="2000" dirty="0">
                <a:latin typeface="Arial" panose="020B0604020202020204" pitchFamily="34" charset="0"/>
                <a:cs typeface="Arial" panose="020B0604020202020204" pitchFamily="34" charset="0"/>
              </a:rPr>
              <a:t> con </a:t>
            </a:r>
            <a:r>
              <a:rPr lang="es-MX" sz="2000" dirty="0" err="1">
                <a:latin typeface="Arial" panose="020B0604020202020204" pitchFamily="34" charset="0"/>
                <a:cs typeface="Arial" panose="020B0604020202020204" pitchFamily="34" charset="0"/>
              </a:rPr>
              <a:t>Channels</a:t>
            </a:r>
            <a:r>
              <a:rPr lang="es-MX" sz="2000" dirty="0">
                <a:latin typeface="Arial" panose="020B0604020202020204" pitchFamily="34" charset="0"/>
                <a:cs typeface="Arial" panose="020B0604020202020204" pitchFamily="34" charset="0"/>
              </a:rPr>
              <a:t>, asignar direcciones IP o configurar la pila de protocolos, entre otras. </a:t>
            </a:r>
          </a:p>
        </p:txBody>
      </p:sp>
      <p:sp>
        <p:nvSpPr>
          <p:cNvPr id="3" name="Rectángulo 2"/>
          <p:cNvSpPr/>
          <p:nvPr/>
        </p:nvSpPr>
        <p:spPr>
          <a:xfrm>
            <a:off x="3897822" y="668559"/>
            <a:ext cx="5134547" cy="461665"/>
          </a:xfrm>
          <a:prstGeom prst="rect">
            <a:avLst/>
          </a:prstGeom>
        </p:spPr>
        <p:txBody>
          <a:bodyPr wrap="none">
            <a:spAutoFit/>
          </a:bodyPr>
          <a:lstStyle/>
          <a:p>
            <a:pPr algn="ctr"/>
            <a:r>
              <a:rPr lang="es-MX" sz="2400" b="1" dirty="0" smtClean="0">
                <a:latin typeface="Arial" panose="020B0604020202020204" pitchFamily="34" charset="0"/>
                <a:cs typeface="Arial" panose="020B0604020202020204" pitchFamily="34" charset="0"/>
              </a:rPr>
              <a:t>Modelos </a:t>
            </a:r>
            <a:r>
              <a:rPr lang="es-MX" sz="2400" b="1" dirty="0">
                <a:latin typeface="Arial" panose="020B0604020202020204" pitchFamily="34" charset="0"/>
                <a:cs typeface="Arial" panose="020B0604020202020204" pitchFamily="34" charset="0"/>
              </a:rPr>
              <a:t>y </a:t>
            </a:r>
            <a:r>
              <a:rPr lang="es-MX" sz="2400" b="1" dirty="0" smtClean="0">
                <a:latin typeface="Arial" panose="020B0604020202020204" pitchFamily="34" charset="0"/>
                <a:cs typeface="Arial" panose="020B0604020202020204" pitchFamily="34" charset="0"/>
              </a:rPr>
              <a:t>Abstracciones Básicas</a:t>
            </a:r>
            <a:endParaRPr lang="es-MX" sz="2400" b="1" dirty="0"/>
          </a:p>
        </p:txBody>
      </p:sp>
      <p:sp>
        <p:nvSpPr>
          <p:cNvPr id="4" name="Marcador de número de diapositiva 3"/>
          <p:cNvSpPr>
            <a:spLocks noGrp="1"/>
          </p:cNvSpPr>
          <p:nvPr>
            <p:ph type="sldNum" sz="quarter" idx="12"/>
          </p:nvPr>
        </p:nvSpPr>
        <p:spPr/>
        <p:txBody>
          <a:bodyPr/>
          <a:lstStyle/>
          <a:p>
            <a:fld id="{69E57DC2-970A-4B3E-BB1C-7A09969E49DF}" type="slidenum">
              <a:rPr lang="en-US" smtClean="0"/>
              <a:t>14</a:t>
            </a:fld>
            <a:endParaRPr lang="en-US" dirty="0"/>
          </a:p>
        </p:txBody>
      </p:sp>
    </p:spTree>
    <p:extLst>
      <p:ext uri="{BB962C8B-B14F-4D97-AF65-F5344CB8AC3E}">
        <p14:creationId xmlns:p14="http://schemas.microsoft.com/office/powerpoint/2010/main" val="655541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14399" y="1950974"/>
            <a:ext cx="11277600" cy="4062651"/>
          </a:xfrm>
          <a:prstGeom prst="rect">
            <a:avLst/>
          </a:prstGeom>
        </p:spPr>
        <p:txBody>
          <a:bodyPr wrap="square">
            <a:spAutoFit/>
          </a:bodyPr>
          <a:lstStyle/>
          <a:p>
            <a:pPr marL="342900" indent="-342900" algn="just">
              <a:buFont typeface="Arial" panose="020B0604020202020204" pitchFamily="34" charset="0"/>
              <a:buChar char="•"/>
            </a:pPr>
            <a:r>
              <a:rPr lang="es-MX" sz="2000" b="1" dirty="0" smtClean="0">
                <a:latin typeface="Arial" panose="020B0604020202020204" pitchFamily="34" charset="0"/>
                <a:cs typeface="Arial" panose="020B0604020202020204" pitchFamily="34" charset="0"/>
              </a:rPr>
              <a:t>Canal</a:t>
            </a:r>
            <a:r>
              <a:rPr lang="es-MX" sz="2000" b="1" dirty="0">
                <a:latin typeface="Arial" panose="020B0604020202020204" pitchFamily="34" charset="0"/>
                <a:cs typeface="Arial" panose="020B0604020202020204" pitchFamily="34" charset="0"/>
              </a:rPr>
              <a:t>: </a:t>
            </a:r>
            <a:r>
              <a:rPr lang="es-MX" sz="2000" dirty="0">
                <a:latin typeface="Arial" panose="020B0604020202020204" pitchFamily="34" charset="0"/>
                <a:cs typeface="Arial" panose="020B0604020202020204" pitchFamily="34" charset="0"/>
              </a:rPr>
              <a:t>Los dispositivos se pueden conectar a la red. Se proporciona una clase llamada </a:t>
            </a:r>
            <a:r>
              <a:rPr lang="es-MX" sz="2000" dirty="0" err="1">
                <a:latin typeface="Arial" panose="020B0604020202020204" pitchFamily="34" charset="0"/>
                <a:cs typeface="Arial" panose="020B0604020202020204" pitchFamily="34" charset="0"/>
              </a:rPr>
              <a:t>Channel</a:t>
            </a:r>
            <a:r>
              <a:rPr lang="es-MX" sz="2000" dirty="0">
                <a:latin typeface="Arial" panose="020B0604020202020204" pitchFamily="34" charset="0"/>
                <a:cs typeface="Arial" panose="020B0604020202020204" pitchFamily="34" charset="0"/>
              </a:rPr>
              <a:t> con métodos para gestionar los objetos de comunicación en las subredes y para controlar las conexiones de los nodos al </a:t>
            </a:r>
            <a:r>
              <a:rPr lang="es-MX" sz="2000" dirty="0" smtClean="0">
                <a:latin typeface="Arial" panose="020B0604020202020204" pitchFamily="34" charset="0"/>
                <a:cs typeface="Arial" panose="020B0604020202020204" pitchFamily="34" charset="0"/>
              </a:rPr>
              <a:t>mismo.</a:t>
            </a:r>
          </a:p>
          <a:p>
            <a:pPr algn="just"/>
            <a:r>
              <a:rPr lang="es-MX" sz="2000" dirty="0">
                <a:latin typeface="Arial" panose="020B0604020202020204" pitchFamily="34" charset="0"/>
                <a:cs typeface="Arial" panose="020B0604020202020204" pitchFamily="34" charset="0"/>
              </a:rPr>
              <a:t>	</a:t>
            </a:r>
            <a:r>
              <a:rPr lang="es-MX" sz="2000" dirty="0" smtClean="0">
                <a:latin typeface="Arial" panose="020B0604020202020204" pitchFamily="34" charset="0"/>
                <a:cs typeface="Arial" panose="020B0604020202020204" pitchFamily="34" charset="0"/>
              </a:rPr>
              <a:t>Ejemplos</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CsmaChannel</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PointToPointChannel</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WifiChannel</a:t>
            </a:r>
            <a:r>
              <a:rPr lang="es-MX" sz="2000" dirty="0">
                <a:latin typeface="Arial" panose="020B0604020202020204" pitchFamily="34" charset="0"/>
                <a:cs typeface="Arial" panose="020B0604020202020204" pitchFamily="34" charset="0"/>
              </a:rPr>
              <a:t>… </a:t>
            </a:r>
          </a:p>
          <a:p>
            <a:pPr algn="just"/>
            <a:endParaRPr lang="es-MX"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MX" sz="2000" b="1" dirty="0" smtClean="0">
                <a:latin typeface="Arial" panose="020B0604020202020204" pitchFamily="34" charset="0"/>
                <a:cs typeface="Arial" panose="020B0604020202020204" pitchFamily="34" charset="0"/>
              </a:rPr>
              <a:t>Protocolo </a:t>
            </a:r>
            <a:r>
              <a:rPr lang="es-MX" sz="2000" b="1" dirty="0">
                <a:latin typeface="Arial" panose="020B0604020202020204" pitchFamily="34" charset="0"/>
                <a:cs typeface="Arial" panose="020B0604020202020204" pitchFamily="34" charset="0"/>
              </a:rPr>
              <a:t>diseñado, que heredará de Ipv4RoutingProtocol: </a:t>
            </a:r>
            <a:r>
              <a:rPr lang="es-MX" sz="2000" dirty="0">
                <a:latin typeface="Arial" panose="020B0604020202020204" pitchFamily="34" charset="0"/>
                <a:cs typeface="Arial" panose="020B0604020202020204" pitchFamily="34" charset="0"/>
              </a:rPr>
              <a:t>Se encarga de la lógica de </a:t>
            </a:r>
            <a:r>
              <a:rPr lang="es-MX" sz="2000" dirty="0" smtClean="0">
                <a:latin typeface="Arial" panose="020B0604020202020204" pitchFamily="34" charset="0"/>
                <a:cs typeface="Arial" panose="020B0604020202020204" pitchFamily="34" charset="0"/>
              </a:rPr>
              <a:t>enrutamiento.</a:t>
            </a:r>
            <a:endParaRPr lang="es-MX" sz="2000" dirty="0">
              <a:latin typeface="Arial" panose="020B0604020202020204" pitchFamily="34" charset="0"/>
              <a:cs typeface="Arial" panose="020B0604020202020204" pitchFamily="34" charset="0"/>
            </a:endParaRPr>
          </a:p>
          <a:p>
            <a:pPr algn="just"/>
            <a:endParaRPr lang="es-MX"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MX" sz="2000" b="1" dirty="0" smtClean="0">
                <a:latin typeface="Arial" panose="020B0604020202020204" pitchFamily="34" charset="0"/>
                <a:cs typeface="Arial" panose="020B0604020202020204" pitchFamily="34" charset="0"/>
              </a:rPr>
              <a:t>Modelo </a:t>
            </a:r>
            <a:r>
              <a:rPr lang="es-MX" sz="2000" b="1" dirty="0">
                <a:latin typeface="Arial" panose="020B0604020202020204" pitchFamily="34" charset="0"/>
                <a:cs typeface="Arial" panose="020B0604020202020204" pitchFamily="34" charset="0"/>
              </a:rPr>
              <a:t>de movilidad, que hereda de </a:t>
            </a:r>
            <a:r>
              <a:rPr lang="es-MX" sz="2000" b="1" dirty="0" err="1">
                <a:latin typeface="Arial" panose="020B0604020202020204" pitchFamily="34" charset="0"/>
                <a:cs typeface="Arial" panose="020B0604020202020204" pitchFamily="34" charset="0"/>
              </a:rPr>
              <a:t>MobilityModel</a:t>
            </a:r>
            <a:r>
              <a:rPr lang="es-MX" sz="2000" dirty="0">
                <a:latin typeface="Arial" panose="020B0604020202020204" pitchFamily="34" charset="0"/>
                <a:cs typeface="Arial" panose="020B0604020202020204" pitchFamily="34" charset="0"/>
              </a:rPr>
              <a:t>: Se encarga de representar el movimiento de los nodos dentro del escenario de simulación.  El simulador ns3 se alimenta de trazas SUMO para conocer en tiempo de ejecución dónde se encuentra cada nodo. </a:t>
            </a:r>
          </a:p>
          <a:p>
            <a:pPr algn="just"/>
            <a:r>
              <a:rPr lang="es-MX" sz="2000" dirty="0">
                <a:latin typeface="Arial" panose="020B0604020202020204" pitchFamily="34" charset="0"/>
                <a:cs typeface="Arial" panose="020B0604020202020204" pitchFamily="34" charset="0"/>
              </a:rPr>
              <a:t> </a:t>
            </a:r>
          </a:p>
          <a:p>
            <a:pPr marL="342900" indent="-342900" algn="just">
              <a:buFont typeface="Arial" panose="020B0604020202020204" pitchFamily="34" charset="0"/>
              <a:buChar char="•"/>
            </a:pPr>
            <a:r>
              <a:rPr lang="es-MX" sz="2000" b="1" dirty="0" smtClean="0">
                <a:latin typeface="Arial" panose="020B0604020202020204" pitchFamily="34" charset="0"/>
                <a:cs typeface="Arial" panose="020B0604020202020204" pitchFamily="34" charset="0"/>
              </a:rPr>
              <a:t>Clase </a:t>
            </a:r>
            <a:r>
              <a:rPr lang="es-MX" sz="2000" b="1" dirty="0">
                <a:latin typeface="Arial" panose="020B0604020202020204" pitchFamily="34" charset="0"/>
                <a:cs typeface="Arial" panose="020B0604020202020204" pitchFamily="34" charset="0"/>
              </a:rPr>
              <a:t>Simulator</a:t>
            </a:r>
            <a:r>
              <a:rPr lang="es-MX" sz="2000" dirty="0">
                <a:latin typeface="Arial" panose="020B0604020202020204" pitchFamily="34" charset="0"/>
                <a:cs typeface="Arial" panose="020B0604020202020204" pitchFamily="34" charset="0"/>
              </a:rPr>
              <a:t>: Planifica el flujo de eventos que se dan en nuestra simulación</a:t>
            </a:r>
            <a:r>
              <a:rPr lang="es-MX" sz="2000" dirty="0" smtClean="0">
                <a:latin typeface="Arial" panose="020B0604020202020204" pitchFamily="34" charset="0"/>
                <a:cs typeface="Arial" panose="020B0604020202020204" pitchFamily="34" charset="0"/>
              </a:rPr>
              <a:t>.</a:t>
            </a:r>
            <a:endParaRPr lang="es-MX" sz="2000" dirty="0">
              <a:latin typeface="Arial" panose="020B0604020202020204" pitchFamily="34" charset="0"/>
              <a:cs typeface="Arial" panose="020B0604020202020204" pitchFamily="34" charset="0"/>
            </a:endParaRPr>
          </a:p>
        </p:txBody>
      </p:sp>
      <p:sp>
        <p:nvSpPr>
          <p:cNvPr id="3" name="Rectángulo 2"/>
          <p:cNvSpPr/>
          <p:nvPr/>
        </p:nvSpPr>
        <p:spPr>
          <a:xfrm>
            <a:off x="3985926" y="835984"/>
            <a:ext cx="5134547" cy="461665"/>
          </a:xfrm>
          <a:prstGeom prst="rect">
            <a:avLst/>
          </a:prstGeom>
        </p:spPr>
        <p:txBody>
          <a:bodyPr wrap="none">
            <a:spAutoFit/>
          </a:bodyPr>
          <a:lstStyle/>
          <a:p>
            <a:pPr algn="ctr"/>
            <a:r>
              <a:rPr lang="es-MX" sz="2400" b="1" dirty="0">
                <a:latin typeface="Arial" panose="020B0604020202020204" pitchFamily="34" charset="0"/>
                <a:cs typeface="Arial" panose="020B0604020202020204" pitchFamily="34" charset="0"/>
              </a:rPr>
              <a:t>Modelos y Abstracciones Básicas</a:t>
            </a:r>
            <a:endParaRPr lang="es-MX" sz="2400" b="1" dirty="0"/>
          </a:p>
        </p:txBody>
      </p:sp>
      <p:sp>
        <p:nvSpPr>
          <p:cNvPr id="4" name="Marcador de número de diapositiva 3"/>
          <p:cNvSpPr>
            <a:spLocks noGrp="1"/>
          </p:cNvSpPr>
          <p:nvPr>
            <p:ph type="sldNum" sz="quarter" idx="12"/>
          </p:nvPr>
        </p:nvSpPr>
        <p:spPr/>
        <p:txBody>
          <a:bodyPr/>
          <a:lstStyle/>
          <a:p>
            <a:fld id="{69E57DC2-970A-4B3E-BB1C-7A09969E49DF}" type="slidenum">
              <a:rPr lang="en-US" smtClean="0"/>
              <a:t>15</a:t>
            </a:fld>
            <a:endParaRPr lang="en-US" dirty="0"/>
          </a:p>
        </p:txBody>
      </p:sp>
    </p:spTree>
    <p:extLst>
      <p:ext uri="{BB962C8B-B14F-4D97-AF65-F5344CB8AC3E}">
        <p14:creationId xmlns:p14="http://schemas.microsoft.com/office/powerpoint/2010/main" val="197105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53035" y="2537309"/>
            <a:ext cx="11238963" cy="3170099"/>
          </a:xfrm>
          <a:prstGeom prst="rect">
            <a:avLst/>
          </a:prstGeom>
        </p:spPr>
        <p:txBody>
          <a:bodyPr wrap="square">
            <a:spAutoFit/>
          </a:bodyPr>
          <a:lstStyle/>
          <a:p>
            <a:pPr algn="just"/>
            <a:r>
              <a:rPr lang="es-MX" sz="2000" dirty="0">
                <a:latin typeface="Arial" panose="020B0604020202020204" pitchFamily="34" charset="0"/>
                <a:cs typeface="Arial" panose="020B0604020202020204" pitchFamily="34" charset="0"/>
              </a:rPr>
              <a:t>La clase central, y la más importante, alberga la lógica central del protocolo en cuanto al tratamiento de los paquetes entrantes y se encarga de envíos y recepciones. Localizada en </a:t>
            </a:r>
            <a:r>
              <a:rPr lang="es-MX" sz="2000" dirty="0" smtClean="0">
                <a:latin typeface="Arial" panose="020B0604020202020204" pitchFamily="34" charset="0"/>
                <a:cs typeface="Arial" panose="020B0604020202020204" pitchFamily="34" charset="0"/>
              </a:rPr>
              <a:t>srar.cc</a:t>
            </a:r>
            <a:r>
              <a:rPr lang="es-MX" sz="2000" dirty="0">
                <a:latin typeface="Arial" panose="020B0604020202020204" pitchFamily="34" charset="0"/>
                <a:cs typeface="Arial" panose="020B0604020202020204" pitchFamily="34" charset="0"/>
              </a:rPr>
              <a:t>;</a:t>
            </a:r>
            <a:r>
              <a:rPr lang="es-MX" sz="2000" dirty="0" smtClean="0">
                <a:latin typeface="Arial" panose="020B0604020202020204" pitchFamily="34" charset="0"/>
                <a:cs typeface="Arial" panose="020B0604020202020204" pitchFamily="34" charset="0"/>
              </a:rPr>
              <a:t> La </a:t>
            </a:r>
            <a:r>
              <a:rPr lang="es-MX" sz="2000" dirty="0">
                <a:latin typeface="Arial" panose="020B0604020202020204" pitchFamily="34" charset="0"/>
                <a:cs typeface="Arial" panose="020B0604020202020204" pitchFamily="34" charset="0"/>
              </a:rPr>
              <a:t>creación del modelo de propagación log dentro del </a:t>
            </a:r>
            <a:r>
              <a:rPr lang="es-MX" sz="2000" dirty="0" smtClean="0">
                <a:latin typeface="Arial" panose="020B0604020202020204" pitchFamily="34" charset="0"/>
                <a:cs typeface="Arial" panose="020B0604020202020204" pitchFamily="34" charset="0"/>
              </a:rPr>
              <a:t>simulador. </a:t>
            </a:r>
            <a:r>
              <a:rPr lang="es-MX" sz="2000" dirty="0">
                <a:latin typeface="Arial" panose="020B0604020202020204" pitchFamily="34" charset="0"/>
                <a:cs typeface="Arial" panose="020B0604020202020204" pitchFamily="34" charset="0"/>
              </a:rPr>
              <a:t>Con esto se puede evaluar cómo responde el protocolo al fenómeno de atenuación de la señal con la distancia.</a:t>
            </a:r>
          </a:p>
          <a:p>
            <a:pPr algn="just"/>
            <a:r>
              <a:rPr lang="es-MX" sz="2000" dirty="0" smtClean="0">
                <a:latin typeface="Arial" panose="020B0604020202020204" pitchFamily="34" charset="0"/>
                <a:cs typeface="Arial" panose="020B0604020202020204" pitchFamily="34" charset="0"/>
              </a:rPr>
              <a:t> </a:t>
            </a:r>
          </a:p>
          <a:p>
            <a:pPr algn="just"/>
            <a:r>
              <a:rPr lang="es-MX" sz="2000" dirty="0" smtClean="0">
                <a:latin typeface="Arial" panose="020B0604020202020204" pitchFamily="34" charset="0"/>
                <a:cs typeface="Arial" panose="020B0604020202020204" pitchFamily="34" charset="0"/>
              </a:rPr>
              <a:t>Clase </a:t>
            </a:r>
            <a:r>
              <a:rPr lang="es-MX" sz="2000" dirty="0">
                <a:latin typeface="Arial" panose="020B0604020202020204" pitchFamily="34" charset="0"/>
                <a:cs typeface="Arial" panose="020B0604020202020204" pitchFamily="34" charset="0"/>
              </a:rPr>
              <a:t>central del protocolo SRAR Dentro del simulador ns3 vienen implementados por defecto múltiples protocolos de enrutamiento, con propósitos de todo tipo y orientados a distintos tipos de redes. Sin embargo, hay algo que comparten todas, heredan de una clase padre llamada Ipv4RoutingProtocol que proporciona una API necesaria siempre que se quiera desarrollar un elemento de este tipo dentro del simulador. </a:t>
            </a:r>
            <a:endParaRPr lang="es-MX" sz="2000" dirty="0" smtClean="0">
              <a:latin typeface="Arial" panose="020B0604020202020204" pitchFamily="34" charset="0"/>
              <a:cs typeface="Arial" panose="020B0604020202020204" pitchFamily="34" charset="0"/>
            </a:endParaRPr>
          </a:p>
        </p:txBody>
      </p:sp>
      <p:sp>
        <p:nvSpPr>
          <p:cNvPr id="3" name="Rectángulo 2"/>
          <p:cNvSpPr/>
          <p:nvPr/>
        </p:nvSpPr>
        <p:spPr>
          <a:xfrm>
            <a:off x="5495940" y="1444579"/>
            <a:ext cx="2153154" cy="461665"/>
          </a:xfrm>
          <a:prstGeom prst="rect">
            <a:avLst/>
          </a:prstGeom>
        </p:spPr>
        <p:txBody>
          <a:bodyPr wrap="none">
            <a:spAutoFit/>
          </a:bodyPr>
          <a:lstStyle/>
          <a:p>
            <a:r>
              <a:rPr lang="es-MX" sz="2400" b="1" dirty="0" smtClean="0">
                <a:latin typeface="Arial" panose="020B0604020202020204" pitchFamily="34" charset="0"/>
                <a:cs typeface="Arial" panose="020B0604020202020204" pitchFamily="34" charset="0"/>
              </a:rPr>
              <a:t>Clase Central</a:t>
            </a:r>
            <a:endParaRPr lang="es-MX" sz="2400" b="1"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2"/>
          </p:nvPr>
        </p:nvSpPr>
        <p:spPr/>
        <p:txBody>
          <a:bodyPr/>
          <a:lstStyle/>
          <a:p>
            <a:fld id="{69E57DC2-970A-4B3E-BB1C-7A09969E49DF}" type="slidenum">
              <a:rPr lang="en-US" smtClean="0"/>
              <a:t>16</a:t>
            </a:fld>
            <a:endParaRPr lang="en-US" dirty="0"/>
          </a:p>
        </p:txBody>
      </p:sp>
    </p:spTree>
    <p:extLst>
      <p:ext uri="{BB962C8B-B14F-4D97-AF65-F5344CB8AC3E}">
        <p14:creationId xmlns:p14="http://schemas.microsoft.com/office/powerpoint/2010/main" val="754387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69E57DC2-970A-4B3E-BB1C-7A09969E49DF}" type="slidenum">
              <a:rPr lang="en-US" smtClean="0"/>
              <a:t>17</a:t>
            </a:fld>
            <a:endParaRPr lang="en-US" dirty="0"/>
          </a:p>
        </p:txBody>
      </p:sp>
      <p:sp>
        <p:nvSpPr>
          <p:cNvPr id="3" name="Rectángulo 2"/>
          <p:cNvSpPr/>
          <p:nvPr/>
        </p:nvSpPr>
        <p:spPr>
          <a:xfrm>
            <a:off x="862885" y="1157592"/>
            <a:ext cx="11101589" cy="4770537"/>
          </a:xfrm>
          <a:prstGeom prst="rect">
            <a:avLst/>
          </a:prstGeom>
        </p:spPr>
        <p:txBody>
          <a:bodyPr wrap="square">
            <a:spAutoFit/>
          </a:bodyPr>
          <a:lstStyle/>
          <a:p>
            <a:pPr algn="ctr"/>
            <a:r>
              <a:rPr lang="es-MX" sz="2400" b="1" dirty="0">
                <a:latin typeface="Arial" panose="020B0604020202020204" pitchFamily="34" charset="0"/>
                <a:cs typeface="Arial" panose="020B0604020202020204" pitchFamily="34" charset="0"/>
              </a:rPr>
              <a:t>La api necesaria se resume en estas funciones: </a:t>
            </a:r>
            <a:endParaRPr lang="es-MX" sz="2400" b="1" dirty="0" smtClean="0">
              <a:latin typeface="Arial" panose="020B0604020202020204" pitchFamily="34" charset="0"/>
              <a:cs typeface="Arial" panose="020B0604020202020204" pitchFamily="34" charset="0"/>
            </a:endParaRPr>
          </a:p>
          <a:p>
            <a:pPr algn="just"/>
            <a:endParaRPr lang="es-MX" sz="2000" b="1" dirty="0">
              <a:latin typeface="Arial" panose="020B0604020202020204" pitchFamily="34" charset="0"/>
              <a:cs typeface="Arial" panose="020B0604020202020204" pitchFamily="34" charset="0"/>
            </a:endParaRPr>
          </a:p>
          <a:p>
            <a:pPr algn="just"/>
            <a:endParaRPr lang="es-MX" sz="2000" b="1"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a:t>
            </a:r>
            <a:r>
              <a:rPr lang="es-MX" sz="2000" b="1" dirty="0">
                <a:latin typeface="Arial" panose="020B0604020202020204" pitchFamily="34" charset="0"/>
                <a:cs typeface="Arial" panose="020B0604020202020204" pitchFamily="34" charset="0"/>
              </a:rPr>
              <a:t> Clases </a:t>
            </a:r>
            <a:r>
              <a:rPr lang="es-MX" sz="2000" dirty="0">
                <a:latin typeface="Arial" panose="020B0604020202020204" pitchFamily="34" charset="0"/>
                <a:cs typeface="Arial" panose="020B0604020202020204" pitchFamily="34" charset="0"/>
              </a:rPr>
              <a:t>destructoras del objeto necesarias para la gestión correcta de la memoria dentro del simulador.</a:t>
            </a: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a:t>
            </a:r>
            <a:r>
              <a:rPr lang="es-MX" sz="2000" b="1" dirty="0">
                <a:latin typeface="Arial" panose="020B0604020202020204" pitchFamily="34" charset="0"/>
                <a:cs typeface="Arial" panose="020B0604020202020204" pitchFamily="34" charset="0"/>
              </a:rPr>
              <a:t> </a:t>
            </a:r>
            <a:r>
              <a:rPr lang="es-MX" sz="2000" b="1" dirty="0" err="1">
                <a:latin typeface="Arial" panose="020B0604020202020204" pitchFamily="34" charset="0"/>
                <a:cs typeface="Arial" panose="020B0604020202020204" pitchFamily="34" charset="0"/>
              </a:rPr>
              <a:t>RouteInput</a:t>
            </a:r>
            <a:r>
              <a:rPr lang="es-MX" sz="2000" b="1" dirty="0">
                <a:latin typeface="Arial" panose="020B0604020202020204" pitchFamily="34" charset="0"/>
                <a:cs typeface="Arial" panose="020B0604020202020204" pitchFamily="34" charset="0"/>
              </a:rPr>
              <a:t> </a:t>
            </a:r>
            <a:r>
              <a:rPr lang="es-MX" sz="2000" dirty="0">
                <a:latin typeface="Arial" panose="020B0604020202020204" pitchFamily="34" charset="0"/>
                <a:cs typeface="Arial" panose="020B0604020202020204" pitchFamily="34" charset="0"/>
              </a:rPr>
              <a:t>como función encargada de conectar la capa de </a:t>
            </a:r>
            <a:r>
              <a:rPr lang="es-MX" sz="2000" dirty="0" err="1">
                <a:latin typeface="Arial" panose="020B0604020202020204" pitchFamily="34" charset="0"/>
                <a:cs typeface="Arial" panose="020B0604020202020204" pitchFamily="34" charset="0"/>
              </a:rPr>
              <a:t>routing</a:t>
            </a:r>
            <a:r>
              <a:rPr lang="es-MX" sz="2000" dirty="0">
                <a:latin typeface="Arial" panose="020B0604020202020204" pitchFamily="34" charset="0"/>
                <a:cs typeface="Arial" panose="020B0604020202020204" pitchFamily="34" charset="0"/>
              </a:rPr>
              <a:t> en nuestro nodo con las capas inferiores.  Recibe paquetes que vienen del canal inalámbrico y decide si le corresponde al protocolo de enrutamiento que lo implementa aplicar su lógica. De ser así, dicta si le corresponde entregarlo localmente, realizar reenvío al siguiente salto o por el contrario es un paquete destinado a otro tipo de protocolos del mismo nivel</a:t>
            </a:r>
            <a:r>
              <a:rPr lang="es-MX" sz="2000" dirty="0" smtClean="0">
                <a:latin typeface="Arial" panose="020B0604020202020204" pitchFamily="34" charset="0"/>
                <a:cs typeface="Arial" panose="020B0604020202020204" pitchFamily="34" charset="0"/>
              </a:rPr>
              <a:t>.</a:t>
            </a:r>
          </a:p>
          <a:p>
            <a:pPr algn="just"/>
            <a:r>
              <a:rPr lang="es-MX" sz="2000" dirty="0" smtClean="0">
                <a:latin typeface="Arial" panose="020B0604020202020204" pitchFamily="34" charset="0"/>
                <a:cs typeface="Arial" panose="020B0604020202020204" pitchFamily="34" charset="0"/>
              </a:rPr>
              <a:t> </a:t>
            </a:r>
          </a:p>
          <a:p>
            <a:pPr algn="just"/>
            <a:r>
              <a:rPr lang="es-MX" sz="2000" dirty="0">
                <a:latin typeface="Arial" panose="020B0604020202020204" pitchFamily="34" charset="0"/>
                <a:cs typeface="Arial" panose="020B0604020202020204" pitchFamily="34" charset="0"/>
              </a:rPr>
              <a:t>•</a:t>
            </a:r>
            <a:r>
              <a:rPr lang="es-MX" sz="2000" b="1" dirty="0">
                <a:latin typeface="Arial" panose="020B0604020202020204" pitchFamily="34" charset="0"/>
                <a:cs typeface="Arial" panose="020B0604020202020204" pitchFamily="34" charset="0"/>
              </a:rPr>
              <a:t> </a:t>
            </a:r>
            <a:r>
              <a:rPr lang="es-MX" sz="2000" b="1" dirty="0" err="1">
                <a:latin typeface="Arial" panose="020B0604020202020204" pitchFamily="34" charset="0"/>
                <a:cs typeface="Arial" panose="020B0604020202020204" pitchFamily="34" charset="0"/>
              </a:rPr>
              <a:t>RouteOutput</a:t>
            </a:r>
            <a:r>
              <a:rPr lang="es-MX" sz="2000" b="1" dirty="0">
                <a:latin typeface="Arial" panose="020B0604020202020204" pitchFamily="34" charset="0"/>
                <a:cs typeface="Arial" panose="020B0604020202020204" pitchFamily="34" charset="0"/>
              </a:rPr>
              <a:t> </a:t>
            </a:r>
            <a:r>
              <a:rPr lang="es-MX" sz="2000" dirty="0">
                <a:latin typeface="Arial" panose="020B0604020202020204" pitchFamily="34" charset="0"/>
                <a:cs typeface="Arial" panose="020B0604020202020204" pitchFamily="34" charset="0"/>
              </a:rPr>
              <a:t>sirve para buscar la ruta de salida para el paquete que quiere salir a la red pasando por las capas inferiores. Se pregunta a la cache de rutas cual es la idónea para enviar al destino que se plantea. </a:t>
            </a:r>
          </a:p>
        </p:txBody>
      </p:sp>
    </p:spTree>
    <p:extLst>
      <p:ext uri="{BB962C8B-B14F-4D97-AF65-F5344CB8AC3E}">
        <p14:creationId xmlns:p14="http://schemas.microsoft.com/office/powerpoint/2010/main" val="652701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24247" y="2445226"/>
            <a:ext cx="11230377" cy="2862322"/>
          </a:xfrm>
          <a:prstGeom prst="rect">
            <a:avLst/>
          </a:prstGeom>
        </p:spPr>
        <p:txBody>
          <a:bodyPr wrap="square">
            <a:spAutoFit/>
          </a:bodyPr>
          <a:lstStyle/>
          <a:p>
            <a:pPr algn="just"/>
            <a:r>
              <a:rPr lang="es-MX" sz="2000" dirty="0">
                <a:latin typeface="Arial" panose="020B0604020202020204" pitchFamily="34" charset="0"/>
                <a:cs typeface="Arial" panose="020B0604020202020204" pitchFamily="34" charset="0"/>
              </a:rPr>
              <a:t>• </a:t>
            </a:r>
            <a:r>
              <a:rPr lang="es-MX" sz="2000" b="1" dirty="0" err="1">
                <a:latin typeface="Arial" panose="020B0604020202020204" pitchFamily="34" charset="0"/>
                <a:cs typeface="Arial" panose="020B0604020202020204" pitchFamily="34" charset="0"/>
              </a:rPr>
              <a:t>NotifyInterfaceUp</a:t>
            </a:r>
            <a:r>
              <a:rPr lang="es-MX" sz="2000" b="1" dirty="0">
                <a:latin typeface="Arial" panose="020B0604020202020204" pitchFamily="34" charset="0"/>
                <a:cs typeface="Arial" panose="020B0604020202020204" pitchFamily="34" charset="0"/>
              </a:rPr>
              <a:t>/Down</a:t>
            </a:r>
            <a:r>
              <a:rPr lang="es-MX" sz="2000" dirty="0">
                <a:latin typeface="Arial" panose="020B0604020202020204" pitchFamily="34" charset="0"/>
                <a:cs typeface="Arial" panose="020B0604020202020204" pitchFamily="34" charset="0"/>
              </a:rPr>
              <a:t> cuentan con la lógica necesaria para notificar al protocolo que se cuenta con una alta/baja de una interfaz de red utilizada por el protocolo. </a:t>
            </a:r>
          </a:p>
          <a:p>
            <a:pPr algn="just"/>
            <a:endParaRPr lang="es-MX" sz="2000" dirty="0" smtClean="0">
              <a:latin typeface="Arial" panose="020B0604020202020204" pitchFamily="34" charset="0"/>
              <a:cs typeface="Arial" panose="020B0604020202020204" pitchFamily="34" charset="0"/>
            </a:endParaRPr>
          </a:p>
          <a:p>
            <a:pPr algn="just"/>
            <a:r>
              <a:rPr lang="es-MX" sz="2000" dirty="0" smtClean="0">
                <a:latin typeface="Arial" panose="020B0604020202020204" pitchFamily="34" charset="0"/>
                <a:cs typeface="Arial" panose="020B0604020202020204" pitchFamily="34" charset="0"/>
              </a:rPr>
              <a:t>• </a:t>
            </a:r>
            <a:r>
              <a:rPr lang="es-MX" sz="2000" b="1" dirty="0" err="1">
                <a:latin typeface="Arial" panose="020B0604020202020204" pitchFamily="34" charset="0"/>
                <a:cs typeface="Arial" panose="020B0604020202020204" pitchFamily="34" charset="0"/>
              </a:rPr>
              <a:t>NotifyAddAddress</a:t>
            </a:r>
            <a:r>
              <a:rPr lang="es-MX" sz="2000" b="1" dirty="0">
                <a:latin typeface="Arial" panose="020B0604020202020204" pitchFamily="34" charset="0"/>
                <a:cs typeface="Arial" panose="020B0604020202020204" pitchFamily="34" charset="0"/>
              </a:rPr>
              <a:t> y </a:t>
            </a:r>
            <a:r>
              <a:rPr lang="es-MX" sz="2000" b="1" dirty="0" err="1">
                <a:latin typeface="Arial" panose="020B0604020202020204" pitchFamily="34" charset="0"/>
                <a:cs typeface="Arial" panose="020B0604020202020204" pitchFamily="34" charset="0"/>
              </a:rPr>
              <a:t>NotifyRemoveAddress</a:t>
            </a:r>
            <a:r>
              <a:rPr lang="es-MX" sz="2000" b="1" dirty="0">
                <a:latin typeface="Arial" panose="020B0604020202020204" pitchFamily="34" charset="0"/>
                <a:cs typeface="Arial" panose="020B0604020202020204" pitchFamily="34" charset="0"/>
              </a:rPr>
              <a:t> </a:t>
            </a:r>
            <a:r>
              <a:rPr lang="es-MX" sz="2000" dirty="0">
                <a:latin typeface="Arial" panose="020B0604020202020204" pitchFamily="34" charset="0"/>
                <a:cs typeface="Arial" panose="020B0604020202020204" pitchFamily="34" charset="0"/>
              </a:rPr>
              <a:t>para notificar las asignaciones de direcciones IP en las interfaces de red del nodo usadas por el protocolo. </a:t>
            </a:r>
            <a:r>
              <a:rPr lang="es-MX" sz="2000" dirty="0" smtClean="0">
                <a:latin typeface="Arial" panose="020B0604020202020204" pitchFamily="34" charset="0"/>
                <a:cs typeface="Arial" panose="020B0604020202020204" pitchFamily="34" charset="0"/>
              </a:rPr>
              <a:t>SetIpv4 </a:t>
            </a:r>
            <a:r>
              <a:rPr lang="es-MX" sz="2000" dirty="0">
                <a:latin typeface="Arial" panose="020B0604020202020204" pitchFamily="34" charset="0"/>
                <a:cs typeface="Arial" panose="020B0604020202020204" pitchFamily="34" charset="0"/>
              </a:rPr>
              <a:t>se encarga de realizar el paso necesario de asociar el protocolo de enrutamiento con el objeto de tipo ipv4 del nodo</a:t>
            </a:r>
            <a:r>
              <a:rPr lang="es-MX" sz="2000" dirty="0" smtClean="0">
                <a:latin typeface="Arial" panose="020B0604020202020204" pitchFamily="34" charset="0"/>
                <a:cs typeface="Arial" panose="020B0604020202020204" pitchFamily="34" charset="0"/>
              </a:rPr>
              <a:t>.</a:t>
            </a:r>
          </a:p>
          <a:p>
            <a:pPr algn="just"/>
            <a:endParaRPr lang="es-MX" sz="2000" dirty="0">
              <a:latin typeface="Arial" panose="020B0604020202020204" pitchFamily="34" charset="0"/>
              <a:cs typeface="Arial" panose="020B0604020202020204" pitchFamily="34" charset="0"/>
            </a:endParaRPr>
          </a:p>
          <a:p>
            <a:pPr algn="just"/>
            <a:r>
              <a:rPr lang="es-MX" sz="2000" b="1" dirty="0" smtClean="0">
                <a:latin typeface="Arial" panose="020B0604020202020204" pitchFamily="34" charset="0"/>
                <a:cs typeface="Arial" panose="020B0604020202020204" pitchFamily="34" charset="0"/>
              </a:rPr>
              <a:t>• </a:t>
            </a:r>
            <a:r>
              <a:rPr lang="es-MX" sz="2000" b="1" dirty="0" err="1">
                <a:latin typeface="Arial" panose="020B0604020202020204" pitchFamily="34" charset="0"/>
                <a:cs typeface="Arial" panose="020B0604020202020204" pitchFamily="34" charset="0"/>
              </a:rPr>
              <a:t>PrintRoutingTable</a:t>
            </a:r>
            <a:r>
              <a:rPr lang="es-MX" sz="2000" dirty="0">
                <a:latin typeface="Arial" panose="020B0604020202020204" pitchFamily="34" charset="0"/>
                <a:cs typeface="Arial" panose="020B0604020202020204" pitchFamily="34" charset="0"/>
              </a:rPr>
              <a:t>, una función que en el marco de este trabajo permite obtener información en tiempo real sobre el estado de los nodos dentro del radio inalámbrico. </a:t>
            </a:r>
          </a:p>
        </p:txBody>
      </p:sp>
      <p:sp>
        <p:nvSpPr>
          <p:cNvPr id="5" name="Marcador de número de diapositiva 4"/>
          <p:cNvSpPr>
            <a:spLocks noGrp="1"/>
          </p:cNvSpPr>
          <p:nvPr>
            <p:ph type="sldNum" sz="quarter" idx="12"/>
          </p:nvPr>
        </p:nvSpPr>
        <p:spPr/>
        <p:txBody>
          <a:bodyPr/>
          <a:lstStyle/>
          <a:p>
            <a:fld id="{69E57DC2-970A-4B3E-BB1C-7A09969E49DF}" type="slidenum">
              <a:rPr lang="en-US" smtClean="0"/>
              <a:t>18</a:t>
            </a:fld>
            <a:endParaRPr lang="en-US" dirty="0"/>
          </a:p>
        </p:txBody>
      </p:sp>
      <p:sp>
        <p:nvSpPr>
          <p:cNvPr id="6" name="Rectángulo 5"/>
          <p:cNvSpPr/>
          <p:nvPr/>
        </p:nvSpPr>
        <p:spPr>
          <a:xfrm>
            <a:off x="2823701" y="1389776"/>
            <a:ext cx="7231468" cy="461665"/>
          </a:xfrm>
          <a:prstGeom prst="rect">
            <a:avLst/>
          </a:prstGeom>
        </p:spPr>
        <p:txBody>
          <a:bodyPr wrap="none">
            <a:spAutoFit/>
          </a:bodyPr>
          <a:lstStyle/>
          <a:p>
            <a:pPr algn="ctr"/>
            <a:r>
              <a:rPr lang="es-MX" sz="2400" b="1" dirty="0">
                <a:latin typeface="Arial" panose="020B0604020202020204" pitchFamily="34" charset="0"/>
                <a:cs typeface="Arial" panose="020B0604020202020204" pitchFamily="34" charset="0"/>
              </a:rPr>
              <a:t>La api necesaria se resume en estas funciones: </a:t>
            </a:r>
          </a:p>
        </p:txBody>
      </p:sp>
    </p:spTree>
    <p:extLst>
      <p:ext uri="{BB962C8B-B14F-4D97-AF65-F5344CB8AC3E}">
        <p14:creationId xmlns:p14="http://schemas.microsoft.com/office/powerpoint/2010/main" val="1275328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572259" y="2077067"/>
            <a:ext cx="6619741" cy="2308324"/>
          </a:xfrm>
          <a:prstGeom prst="rect">
            <a:avLst/>
          </a:prstGeom>
        </p:spPr>
        <p:txBody>
          <a:bodyPr wrap="square">
            <a:spAutoFit/>
          </a:bodyPr>
          <a:lstStyle/>
          <a:p>
            <a:pPr algn="ctr"/>
            <a:r>
              <a:rPr lang="es-MX" sz="2400" b="1" i="1" dirty="0">
                <a:latin typeface="Arial" panose="020B0604020202020204" pitchFamily="34" charset="0"/>
                <a:cs typeface="Arial" panose="020B0604020202020204" pitchFamily="34" charset="0"/>
              </a:rPr>
              <a:t>Objetos </a:t>
            </a:r>
            <a:endParaRPr lang="es-MX" sz="2400" b="1" i="1" dirty="0" smtClean="0">
              <a:latin typeface="Arial" panose="020B0604020202020204" pitchFamily="34" charset="0"/>
              <a:cs typeface="Arial" panose="020B0604020202020204" pitchFamily="34" charset="0"/>
            </a:endParaRPr>
          </a:p>
          <a:p>
            <a:endParaRPr lang="es-MX" sz="2000" dirty="0">
              <a:latin typeface="Arial" panose="020B0604020202020204" pitchFamily="34" charset="0"/>
              <a:cs typeface="Arial" panose="020B0604020202020204" pitchFamily="34" charset="0"/>
            </a:endParaRPr>
          </a:p>
          <a:p>
            <a:pPr algn="just"/>
            <a:r>
              <a:rPr lang="es-MX" sz="2000" dirty="0" smtClean="0">
                <a:latin typeface="Arial" panose="020B0604020202020204" pitchFamily="34" charset="0"/>
                <a:cs typeface="Arial" panose="020B0604020202020204" pitchFamily="34" charset="0"/>
              </a:rPr>
              <a:t>Los  objetos</a:t>
            </a:r>
            <a:r>
              <a:rPr lang="es-MX" sz="2000" dirty="0">
                <a:latin typeface="Arial" panose="020B0604020202020204" pitchFamily="34" charset="0"/>
                <a:cs typeface="Arial" panose="020B0604020202020204" pitchFamily="34" charset="0"/>
              </a:rPr>
              <a:t> serán los que representan todos los elementos disponibles para realizar las simulaciones. La mayoría de  los objetos heredan de ns3::</a:t>
            </a:r>
            <a:r>
              <a:rPr lang="es-MX" sz="2000" dirty="0" err="1">
                <a:latin typeface="Arial" panose="020B0604020202020204" pitchFamily="34" charset="0"/>
                <a:cs typeface="Arial" panose="020B0604020202020204" pitchFamily="34" charset="0"/>
              </a:rPr>
              <a:t>Object</a:t>
            </a:r>
            <a:r>
              <a:rPr lang="es-MX" sz="2000" dirty="0">
                <a:latin typeface="Arial" panose="020B0604020202020204" pitchFamily="34" charset="0"/>
                <a:cs typeface="Arial" panose="020B0604020202020204" pitchFamily="34" charset="0"/>
              </a:rPr>
              <a:t> </a:t>
            </a:r>
            <a:r>
              <a:rPr lang="es-MX" sz="2000" dirty="0" smtClean="0">
                <a:latin typeface="Arial" panose="020B0604020202020204" pitchFamily="34" charset="0"/>
                <a:cs typeface="Arial" panose="020B0604020202020204" pitchFamily="34" charset="0"/>
              </a:rPr>
              <a:t>,</a:t>
            </a:r>
            <a:r>
              <a:rPr lang="es-MX" sz="2000" dirty="0">
                <a:latin typeface="Arial" panose="020B0604020202020204" pitchFamily="34" charset="0"/>
                <a:cs typeface="Arial" panose="020B0604020202020204" pitchFamily="34" charset="0"/>
              </a:rPr>
              <a:t> esta clase provee administración eficiente de la  memoria y permite que los objetos puedan ser agregados entre si.</a:t>
            </a:r>
          </a:p>
        </p:txBody>
      </p:sp>
      <p:pic>
        <p:nvPicPr>
          <p:cNvPr id="3" name="Imagen 2"/>
          <p:cNvPicPr>
            <a:picLocks noChangeAspect="1"/>
          </p:cNvPicPr>
          <p:nvPr/>
        </p:nvPicPr>
        <p:blipFill rotWithShape="1">
          <a:blip r:embed="rId2"/>
          <a:srcRect l="32188" t="36382" r="32500" b="24988"/>
          <a:stretch/>
        </p:blipFill>
        <p:spPr>
          <a:xfrm>
            <a:off x="0" y="422319"/>
            <a:ext cx="5280338" cy="6233374"/>
          </a:xfrm>
          <a:prstGeom prst="rect">
            <a:avLst/>
          </a:prstGeom>
        </p:spPr>
      </p:pic>
      <p:sp>
        <p:nvSpPr>
          <p:cNvPr id="4" name="Marcador de número de diapositiva 3"/>
          <p:cNvSpPr>
            <a:spLocks noGrp="1"/>
          </p:cNvSpPr>
          <p:nvPr>
            <p:ph type="sldNum" sz="quarter" idx="12"/>
          </p:nvPr>
        </p:nvSpPr>
        <p:spPr/>
        <p:txBody>
          <a:bodyPr/>
          <a:lstStyle/>
          <a:p>
            <a:fld id="{69E57DC2-970A-4B3E-BB1C-7A09969E49DF}" type="slidenum">
              <a:rPr lang="en-US" smtClean="0"/>
              <a:t>19</a:t>
            </a:fld>
            <a:endParaRPr lang="en-US" dirty="0"/>
          </a:p>
        </p:txBody>
      </p:sp>
    </p:spTree>
    <p:extLst>
      <p:ext uri="{BB962C8B-B14F-4D97-AF65-F5344CB8AC3E}">
        <p14:creationId xmlns:p14="http://schemas.microsoft.com/office/powerpoint/2010/main" val="164947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85611" y="451743"/>
            <a:ext cx="11307650" cy="6001643"/>
          </a:xfrm>
          <a:prstGeom prst="rect">
            <a:avLst/>
          </a:prstGeom>
        </p:spPr>
        <p:txBody>
          <a:bodyPr wrap="square">
            <a:spAutoFit/>
          </a:bodyPr>
          <a:lstStyle/>
          <a:p>
            <a:pPr algn="ctr"/>
            <a:r>
              <a:rPr lang="es-MX" sz="2400" b="1" i="1" dirty="0" smtClean="0">
                <a:latin typeface="Arial" panose="020B0604020202020204" pitchFamily="34" charset="0"/>
                <a:cs typeface="Arial" panose="020B0604020202020204" pitchFamily="34" charset="0"/>
              </a:rPr>
              <a:t>INTRODUCCION </a:t>
            </a:r>
          </a:p>
          <a:p>
            <a:pPr algn="ctr"/>
            <a:endParaRPr lang="es-MX" sz="2000" dirty="0" smtClean="0">
              <a:latin typeface="Arial" panose="020B0604020202020204" pitchFamily="34" charset="0"/>
              <a:cs typeface="Arial" panose="020B0604020202020204" pitchFamily="34" charset="0"/>
            </a:endParaRPr>
          </a:p>
          <a:p>
            <a:pPr algn="just"/>
            <a:r>
              <a:rPr lang="es-MX" sz="2000" dirty="0" smtClean="0">
                <a:latin typeface="Arial" panose="020B0604020202020204" pitchFamily="34" charset="0"/>
                <a:cs typeface="Arial" panose="020B0604020202020204" pitchFamily="34" charset="0"/>
              </a:rPr>
              <a:t>NS comenzó en 1989 como una variable, al ya existente REAL NETWORK SIMULATOR y ha evolucionado sustancialmente en los últimos años. </a:t>
            </a:r>
          </a:p>
          <a:p>
            <a:pPr algn="just"/>
            <a:endParaRPr lang="es-MX" sz="2000" dirty="0">
              <a:latin typeface="Arial" panose="020B0604020202020204" pitchFamily="34" charset="0"/>
              <a:cs typeface="Arial" panose="020B0604020202020204" pitchFamily="34" charset="0"/>
            </a:endParaRPr>
          </a:p>
          <a:p>
            <a:pPr algn="just"/>
            <a:r>
              <a:rPr lang="es-MX" sz="2000" dirty="0" smtClean="0">
                <a:latin typeface="Arial" panose="020B0604020202020204" pitchFamily="34" charset="0"/>
                <a:cs typeface="Arial" panose="020B0604020202020204" pitchFamily="34" charset="0"/>
              </a:rPr>
              <a:t>El </a:t>
            </a:r>
            <a:r>
              <a:rPr lang="es-MX" sz="2000" dirty="0">
                <a:latin typeface="Arial" panose="020B0604020202020204" pitchFamily="34" charset="0"/>
                <a:cs typeface="Arial" panose="020B0604020202020204" pitchFamily="34" charset="0"/>
              </a:rPr>
              <a:t>proyecto parte en septiembre del 2006, con carácter open </a:t>
            </a:r>
            <a:r>
              <a:rPr lang="es-MX" sz="2000" dirty="0" err="1">
                <a:latin typeface="Arial" panose="020B0604020202020204" pitchFamily="34" charset="0"/>
                <a:cs typeface="Arial" panose="020B0604020202020204" pitchFamily="34" charset="0"/>
              </a:rPr>
              <a:t>source</a:t>
            </a:r>
            <a:r>
              <a:rPr lang="es-MX" sz="2000" dirty="0">
                <a:latin typeface="Arial" panose="020B0604020202020204" pitchFamily="34" charset="0"/>
                <a:cs typeface="Arial" panose="020B0604020202020204" pitchFamily="34" charset="0"/>
              </a:rPr>
              <a:t> y con intenciones de sustituir a su predecesor, el simulador ns2. Se deja bien claro que no es </a:t>
            </a:r>
            <a:r>
              <a:rPr lang="es-MX" sz="2000" dirty="0" smtClean="0">
                <a:latin typeface="Arial" panose="020B0604020202020204" pitchFamily="34" charset="0"/>
                <a:cs typeface="Arial" panose="020B0604020202020204" pitchFamily="34" charset="0"/>
              </a:rPr>
              <a:t>retro compatible </a:t>
            </a:r>
            <a:r>
              <a:rPr lang="es-MX" sz="2000" dirty="0">
                <a:latin typeface="Arial" panose="020B0604020202020204" pitchFamily="34" charset="0"/>
                <a:cs typeface="Arial" panose="020B0604020202020204" pitchFamily="34" charset="0"/>
              </a:rPr>
              <a:t>con este último, que se mantendrá hasta que las funcionalidades de ns3 estén completas y se haya realizado una transición e integración estudiada al detalle. </a:t>
            </a: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Algunos puntos clave son dignos de mención al comienzo</a:t>
            </a:r>
            <a:r>
              <a:rPr lang="es-MX" sz="2000" dirty="0" smtClean="0">
                <a:latin typeface="Arial" panose="020B0604020202020204" pitchFamily="34" charset="0"/>
                <a:cs typeface="Arial" panose="020B0604020202020204" pitchFamily="34" charset="0"/>
              </a:rPr>
              <a:t>:</a:t>
            </a:r>
            <a:endParaRPr lang="es-MX"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2000" dirty="0">
                <a:latin typeface="Arial" panose="020B0604020202020204" pitchFamily="34" charset="0"/>
                <a:cs typeface="Arial" panose="020B0604020202020204" pitchFamily="34" charset="0"/>
              </a:rPr>
              <a:t>ns-3 es de código abierto, y el proyecto se esfuerza por mantener un entorno abierto para que los investigadores contribuyan y compartan su software</a:t>
            </a:r>
            <a:r>
              <a:rPr lang="es-MX" sz="2000"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s-MX"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2000" dirty="0" smtClean="0">
                <a:latin typeface="Arial" panose="020B0604020202020204" pitchFamily="34" charset="0"/>
                <a:cs typeface="Arial" panose="020B0604020202020204" pitchFamily="34" charset="0"/>
              </a:rPr>
              <a:t>Los NS3 Y NS2 son </a:t>
            </a:r>
            <a:r>
              <a:rPr lang="es-MX" sz="2000" dirty="0">
                <a:latin typeface="Arial" panose="020B0604020202020204" pitchFamily="34" charset="0"/>
                <a:cs typeface="Arial" panose="020B0604020202020204" pitchFamily="34" charset="0"/>
              </a:rPr>
              <a:t>simuladores están escritos en C ++, pero ns-3 es un nuevo simulador que no admite las API ns-2 </a:t>
            </a:r>
            <a:r>
              <a:rPr lang="es-MX" sz="2000"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s-MX" sz="20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2000" dirty="0">
                <a:latin typeface="Arial" panose="020B0604020202020204" pitchFamily="34" charset="0"/>
                <a:cs typeface="Arial" panose="020B0604020202020204" pitchFamily="34" charset="0"/>
              </a:rPr>
              <a:t>Para utilizar un simulador de este tipo se necesitan al menos conocimientos básicos sobre socket </a:t>
            </a:r>
            <a:r>
              <a:rPr lang="es-MX" sz="2000" dirty="0" err="1">
                <a:latin typeface="Arial" panose="020B0604020202020204" pitchFamily="34" charset="0"/>
                <a:cs typeface="Arial" panose="020B0604020202020204" pitchFamily="34" charset="0"/>
              </a:rPr>
              <a:t>programming</a:t>
            </a:r>
            <a:r>
              <a:rPr lang="es-MX" sz="2000" dirty="0">
                <a:latin typeface="Arial" panose="020B0604020202020204" pitchFamily="34" charset="0"/>
                <a:cs typeface="Arial" panose="020B0604020202020204" pitchFamily="34" charset="0"/>
              </a:rPr>
              <a:t>. </a:t>
            </a:r>
          </a:p>
        </p:txBody>
      </p:sp>
      <p:sp>
        <p:nvSpPr>
          <p:cNvPr id="3" name="Marcador de número de diapositiva 2"/>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3048902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14400" y="1942743"/>
            <a:ext cx="10972800" cy="3785652"/>
          </a:xfrm>
          <a:prstGeom prst="rect">
            <a:avLst/>
          </a:prstGeom>
        </p:spPr>
        <p:txBody>
          <a:bodyPr wrap="square">
            <a:spAutoFit/>
          </a:bodyPr>
          <a:lstStyle/>
          <a:p>
            <a:r>
              <a:rPr lang="es-MX" sz="2000" dirty="0">
                <a:latin typeface="Arial" panose="020B0604020202020204" pitchFamily="34" charset="0"/>
                <a:cs typeface="Arial" panose="020B0604020202020204" pitchFamily="34" charset="0"/>
              </a:rPr>
              <a:t>NS3 hace uso de lo que se conoce como punteros inteligentes, los que simulan el comportamiento de un  puntero real permitiendo utilizar las ventajas de estos. Estos punteros pretenden colaborar, por ejemplo, evitando  la pérdida de memoria o realizando la liberación automática de recursos. La implementación en NS3 se hace con  la </a:t>
            </a:r>
            <a:r>
              <a:rPr lang="es-MX" sz="2000" dirty="0" smtClean="0">
                <a:latin typeface="Arial" panose="020B0604020202020204" pitchFamily="34" charset="0"/>
                <a:cs typeface="Arial" panose="020B0604020202020204" pitchFamily="34" charset="0"/>
              </a:rPr>
              <a:t>clase</a:t>
            </a:r>
          </a:p>
          <a:p>
            <a:endParaRPr lang="es-MX" sz="2000" dirty="0" smtClean="0">
              <a:latin typeface="Arial" panose="020B0604020202020204" pitchFamily="34" charset="0"/>
              <a:cs typeface="Arial" panose="020B0604020202020204" pitchFamily="34" charset="0"/>
            </a:endParaRPr>
          </a:p>
          <a:p>
            <a:r>
              <a:rPr lang="es-MX" sz="2000" dirty="0">
                <a:latin typeface="Arial" panose="020B0604020202020204" pitchFamily="34" charset="0"/>
                <a:cs typeface="Arial" panose="020B0604020202020204" pitchFamily="34" charset="0"/>
              </a:rPr>
              <a:t> ns3::</a:t>
            </a:r>
            <a:r>
              <a:rPr lang="es-MX" sz="2000" dirty="0" err="1">
                <a:latin typeface="Arial" panose="020B0604020202020204" pitchFamily="34" charset="0"/>
                <a:cs typeface="Arial" panose="020B0604020202020204" pitchFamily="34" charset="0"/>
              </a:rPr>
              <a:t>Ptr</a:t>
            </a:r>
            <a:r>
              <a:rPr lang="es-MX" sz="2000" dirty="0">
                <a:latin typeface="Arial" panose="020B0604020202020204" pitchFamily="34" charset="0"/>
                <a:cs typeface="Arial" panose="020B0604020202020204" pitchFamily="34" charset="0"/>
              </a:rPr>
              <a:t>&lt;T&gt;, un ejemplo de la creación de un nodo sería: </a:t>
            </a:r>
            <a:r>
              <a:rPr lang="es-MX" sz="2000" dirty="0" err="1">
                <a:latin typeface="Arial" panose="020B0604020202020204" pitchFamily="34" charset="0"/>
                <a:cs typeface="Arial" panose="020B0604020202020204" pitchFamily="34" charset="0"/>
              </a:rPr>
              <a:t>Ptr</a:t>
            </a:r>
            <a:r>
              <a:rPr lang="es-MX" sz="2000" dirty="0">
                <a:latin typeface="Arial" panose="020B0604020202020204" pitchFamily="34" charset="0"/>
                <a:cs typeface="Arial" panose="020B0604020202020204" pitchFamily="34" charset="0"/>
              </a:rPr>
              <a:t>&lt;</a:t>
            </a:r>
            <a:r>
              <a:rPr lang="es-MX" sz="2000" dirty="0" err="1">
                <a:latin typeface="Arial" panose="020B0604020202020204" pitchFamily="34" charset="0"/>
                <a:cs typeface="Arial" panose="020B0604020202020204" pitchFamily="34" charset="0"/>
              </a:rPr>
              <a:t>Node</a:t>
            </a:r>
            <a:r>
              <a:rPr lang="es-MX" sz="2000" dirty="0">
                <a:latin typeface="Arial" panose="020B0604020202020204" pitchFamily="34" charset="0"/>
                <a:cs typeface="Arial" panose="020B0604020202020204" pitchFamily="34" charset="0"/>
              </a:rPr>
              <a:t>&gt; nodo = </a:t>
            </a:r>
            <a:r>
              <a:rPr lang="es-MX" sz="2000" dirty="0" err="1">
                <a:latin typeface="Arial" panose="020B0604020202020204" pitchFamily="34" charset="0"/>
                <a:cs typeface="Arial" panose="020B0604020202020204" pitchFamily="34" charset="0"/>
              </a:rPr>
              <a:t>CreateObject</a:t>
            </a:r>
            <a:r>
              <a:rPr lang="es-MX" sz="2000" dirty="0">
                <a:latin typeface="Arial" panose="020B0604020202020204" pitchFamily="34" charset="0"/>
                <a:cs typeface="Arial" panose="020B0604020202020204" pitchFamily="34" charset="0"/>
              </a:rPr>
              <a:t>&lt;</a:t>
            </a:r>
            <a:r>
              <a:rPr lang="es-MX" sz="2000" dirty="0" err="1">
                <a:latin typeface="Arial" panose="020B0604020202020204" pitchFamily="34" charset="0"/>
                <a:cs typeface="Arial" panose="020B0604020202020204" pitchFamily="34" charset="0"/>
              </a:rPr>
              <a:t>Node</a:t>
            </a:r>
            <a:r>
              <a:rPr lang="es-MX" sz="2000" dirty="0">
                <a:latin typeface="Arial" panose="020B0604020202020204" pitchFamily="34" charset="0"/>
                <a:cs typeface="Arial" panose="020B0604020202020204" pitchFamily="34" charset="0"/>
              </a:rPr>
              <a:t>&gt; (); </a:t>
            </a:r>
            <a:endParaRPr lang="es-MX" sz="2000" dirty="0" smtClean="0">
              <a:latin typeface="Arial" panose="020B0604020202020204" pitchFamily="34" charset="0"/>
              <a:cs typeface="Arial" panose="020B0604020202020204" pitchFamily="34" charset="0"/>
            </a:endParaRPr>
          </a:p>
          <a:p>
            <a:endParaRPr lang="es-MX" sz="2000" dirty="0">
              <a:latin typeface="Arial" panose="020B0604020202020204" pitchFamily="34" charset="0"/>
              <a:cs typeface="Arial" panose="020B0604020202020204" pitchFamily="34" charset="0"/>
            </a:endParaRPr>
          </a:p>
          <a:p>
            <a:r>
              <a:rPr lang="es-MX" sz="2000" dirty="0" smtClean="0">
                <a:latin typeface="Arial" panose="020B0604020202020204" pitchFamily="34" charset="0"/>
                <a:cs typeface="Arial" panose="020B0604020202020204" pitchFamily="34" charset="0"/>
              </a:rPr>
              <a:t>Adicionalmente</a:t>
            </a:r>
            <a:r>
              <a:rPr lang="es-MX" sz="2000" dirty="0">
                <a:latin typeface="Arial" panose="020B0604020202020204" pitchFamily="34" charset="0"/>
                <a:cs typeface="Arial" panose="020B0604020202020204" pitchFamily="34" charset="0"/>
              </a:rPr>
              <a:t> los objetos pueden ser agregados entre si, esto evita la construcción de grandes clases  que cumplan todas las posibles funcionalidades. Al contrario, cada clase posee una función específica y limitada.  Así, por ejemplo, cuando creamos un nodo, este se crea vacío y a el se deben agregar los objetos necesarios  para el caso específico de la simulación</a:t>
            </a:r>
            <a:r>
              <a:rPr lang="es-MX" sz="2000" dirty="0" smtClean="0">
                <a:latin typeface="Arial" panose="020B0604020202020204" pitchFamily="34" charset="0"/>
                <a:cs typeface="Arial" panose="020B0604020202020204" pitchFamily="34" charset="0"/>
              </a:rPr>
              <a:t>.</a:t>
            </a:r>
            <a:endParaRPr lang="es-MX" sz="2000" dirty="0">
              <a:latin typeface="Arial" panose="020B0604020202020204" pitchFamily="34" charset="0"/>
              <a:cs typeface="Arial" panose="020B0604020202020204" pitchFamily="34" charset="0"/>
            </a:endParaRPr>
          </a:p>
        </p:txBody>
      </p:sp>
      <p:sp>
        <p:nvSpPr>
          <p:cNvPr id="3" name="Rectángulo 2"/>
          <p:cNvSpPr/>
          <p:nvPr/>
        </p:nvSpPr>
        <p:spPr>
          <a:xfrm>
            <a:off x="5812415" y="1093562"/>
            <a:ext cx="744114" cy="461665"/>
          </a:xfrm>
          <a:prstGeom prst="rect">
            <a:avLst/>
          </a:prstGeom>
        </p:spPr>
        <p:txBody>
          <a:bodyPr wrap="none">
            <a:spAutoFit/>
          </a:bodyPr>
          <a:lstStyle/>
          <a:p>
            <a:r>
              <a:rPr lang="es-MX" sz="2400" b="1" dirty="0" smtClean="0"/>
              <a:t>NS3</a:t>
            </a:r>
            <a:endParaRPr lang="es-MX" sz="2400" b="1" dirty="0"/>
          </a:p>
        </p:txBody>
      </p:sp>
      <p:sp>
        <p:nvSpPr>
          <p:cNvPr id="4" name="Marcador de número de diapositiva 3"/>
          <p:cNvSpPr>
            <a:spLocks noGrp="1"/>
          </p:cNvSpPr>
          <p:nvPr>
            <p:ph type="sldNum" sz="quarter" idx="12"/>
          </p:nvPr>
        </p:nvSpPr>
        <p:spPr/>
        <p:txBody>
          <a:bodyPr/>
          <a:lstStyle/>
          <a:p>
            <a:fld id="{69E57DC2-970A-4B3E-BB1C-7A09969E49DF}" type="slidenum">
              <a:rPr lang="en-US" smtClean="0"/>
              <a:t>20</a:t>
            </a:fld>
            <a:endParaRPr lang="en-US" dirty="0"/>
          </a:p>
        </p:txBody>
      </p:sp>
    </p:spTree>
    <p:extLst>
      <p:ext uri="{BB962C8B-B14F-4D97-AF65-F5344CB8AC3E}">
        <p14:creationId xmlns:p14="http://schemas.microsoft.com/office/powerpoint/2010/main" val="3797804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02783" y="938714"/>
            <a:ext cx="6941712" cy="4832092"/>
          </a:xfrm>
          <a:prstGeom prst="rect">
            <a:avLst/>
          </a:prstGeom>
        </p:spPr>
        <p:txBody>
          <a:bodyPr wrap="square">
            <a:spAutoFit/>
          </a:bodyPr>
          <a:lstStyle/>
          <a:p>
            <a:r>
              <a:rPr lang="es-MX" sz="2400" b="1" i="1" dirty="0">
                <a:latin typeface="Arial" panose="020B0604020202020204" pitchFamily="34" charset="0"/>
                <a:cs typeface="Arial" panose="020B0604020202020204" pitchFamily="34" charset="0"/>
              </a:rPr>
              <a:t> Estructura general de los programas de </a:t>
            </a:r>
            <a:r>
              <a:rPr lang="es-MX" sz="2400" b="1" i="1" dirty="0" smtClean="0">
                <a:latin typeface="Arial" panose="020B0604020202020204" pitchFamily="34" charset="0"/>
                <a:cs typeface="Arial" panose="020B0604020202020204" pitchFamily="34" charset="0"/>
              </a:rPr>
              <a:t>simulación</a:t>
            </a:r>
          </a:p>
          <a:p>
            <a:r>
              <a:rPr lang="es-MX" sz="2000" dirty="0" smtClean="0">
                <a:latin typeface="Arial" panose="020B0604020202020204" pitchFamily="34" charset="0"/>
                <a:cs typeface="Arial" panose="020B0604020202020204" pitchFamily="34" charset="0"/>
              </a:rPr>
              <a:t> </a:t>
            </a:r>
          </a:p>
          <a:p>
            <a:pPr marL="457200" indent="-457200" algn="just">
              <a:buAutoNum type="arabicPeriod"/>
            </a:pPr>
            <a:r>
              <a:rPr lang="es-MX" sz="2000" dirty="0" smtClean="0">
                <a:latin typeface="Arial" panose="020B0604020202020204" pitchFamily="34" charset="0"/>
                <a:cs typeface="Arial" panose="020B0604020202020204" pitchFamily="34" charset="0"/>
              </a:rPr>
              <a:t>Manejar</a:t>
            </a:r>
            <a:r>
              <a:rPr lang="es-MX" sz="2000" dirty="0">
                <a:latin typeface="Arial" panose="020B0604020202020204" pitchFamily="34" charset="0"/>
                <a:cs typeface="Arial" panose="020B0604020202020204" pitchFamily="34" charset="0"/>
              </a:rPr>
              <a:t> parámetros pasados por la línea de comandos</a:t>
            </a:r>
            <a:r>
              <a:rPr lang="es-MX" sz="2000" dirty="0" smtClean="0">
                <a:latin typeface="Arial" panose="020B0604020202020204" pitchFamily="34" charset="0"/>
                <a:cs typeface="Arial" panose="020B0604020202020204" pitchFamily="34" charset="0"/>
              </a:rPr>
              <a:t>.</a:t>
            </a:r>
          </a:p>
          <a:p>
            <a:pPr marL="457200" indent="-457200" algn="just">
              <a:buAutoNum type="arabicPeriod"/>
            </a:pPr>
            <a:r>
              <a:rPr lang="es-MX" sz="2000" dirty="0" smtClean="0">
                <a:latin typeface="Arial" panose="020B0604020202020204" pitchFamily="34" charset="0"/>
                <a:cs typeface="Arial" panose="020B0604020202020204" pitchFamily="34" charset="0"/>
              </a:rPr>
              <a:t>Asignar</a:t>
            </a:r>
            <a:r>
              <a:rPr lang="es-MX" sz="2000" dirty="0">
                <a:latin typeface="Arial" panose="020B0604020202020204" pitchFamily="34" charset="0"/>
                <a:cs typeface="Arial" panose="020B0604020202020204" pitchFamily="34" charset="0"/>
              </a:rPr>
              <a:t> valores por defecto de atributos y semillas aleatorias. </a:t>
            </a:r>
            <a:endParaRPr lang="es-MX" sz="2000" dirty="0" smtClean="0">
              <a:latin typeface="Arial" panose="020B0604020202020204" pitchFamily="34" charset="0"/>
              <a:cs typeface="Arial" panose="020B0604020202020204" pitchFamily="34" charset="0"/>
            </a:endParaRPr>
          </a:p>
          <a:p>
            <a:pPr marL="457200" indent="-457200" algn="just">
              <a:buAutoNum type="arabicPeriod"/>
            </a:pPr>
            <a:r>
              <a:rPr lang="es-MX" sz="2000" dirty="0" smtClean="0">
                <a:latin typeface="Arial" panose="020B0604020202020204" pitchFamily="34" charset="0"/>
                <a:cs typeface="Arial" panose="020B0604020202020204" pitchFamily="34" charset="0"/>
              </a:rPr>
              <a:t>Crear</a:t>
            </a:r>
            <a:r>
              <a:rPr lang="es-MX" sz="2000" dirty="0">
                <a:latin typeface="Arial" panose="020B0604020202020204" pitchFamily="34" charset="0"/>
                <a:cs typeface="Arial" panose="020B0604020202020204" pitchFamily="34" charset="0"/>
              </a:rPr>
              <a:t> nodos. </a:t>
            </a:r>
            <a:endParaRPr lang="es-MX" sz="2000" dirty="0" smtClean="0">
              <a:latin typeface="Arial" panose="020B0604020202020204" pitchFamily="34" charset="0"/>
              <a:cs typeface="Arial" panose="020B0604020202020204" pitchFamily="34" charset="0"/>
            </a:endParaRPr>
          </a:p>
          <a:p>
            <a:pPr marL="457200" indent="-457200" algn="just">
              <a:buAutoNum type="arabicPeriod"/>
            </a:pPr>
            <a:r>
              <a:rPr lang="es-MX" sz="2000" dirty="0" smtClean="0">
                <a:latin typeface="Arial" panose="020B0604020202020204" pitchFamily="34" charset="0"/>
                <a:cs typeface="Arial" panose="020B0604020202020204" pitchFamily="34" charset="0"/>
              </a:rPr>
              <a:t>Configurar</a:t>
            </a:r>
            <a:r>
              <a:rPr lang="es-MX" sz="2000" dirty="0">
                <a:latin typeface="Arial" panose="020B0604020202020204" pitchFamily="34" charset="0"/>
                <a:cs typeface="Arial" panose="020B0604020202020204" pitchFamily="34" charset="0"/>
              </a:rPr>
              <a:t> capa física y enlace de datos</a:t>
            </a:r>
            <a:r>
              <a:rPr lang="es-MX" sz="2000" dirty="0" smtClean="0">
                <a:latin typeface="Arial" panose="020B0604020202020204" pitchFamily="34" charset="0"/>
                <a:cs typeface="Arial" panose="020B0604020202020204" pitchFamily="34" charset="0"/>
              </a:rPr>
              <a:t>.</a:t>
            </a:r>
          </a:p>
          <a:p>
            <a:pPr marL="457200" indent="-457200" algn="just">
              <a:buAutoNum type="arabicPeriod"/>
            </a:pPr>
            <a:r>
              <a:rPr lang="es-MX" sz="2000" dirty="0" smtClean="0">
                <a:latin typeface="Arial" panose="020B0604020202020204" pitchFamily="34" charset="0"/>
                <a:cs typeface="Arial" panose="020B0604020202020204" pitchFamily="34" charset="0"/>
              </a:rPr>
              <a:t> Habilitar</a:t>
            </a:r>
            <a:r>
              <a:rPr lang="es-MX" sz="2000" dirty="0">
                <a:latin typeface="Arial" panose="020B0604020202020204" pitchFamily="34" charset="0"/>
                <a:cs typeface="Arial" panose="020B0604020202020204" pitchFamily="34" charset="0"/>
              </a:rPr>
              <a:t> registro PCAP (</a:t>
            </a:r>
            <a:r>
              <a:rPr lang="es-MX" sz="2000" dirty="0" err="1">
                <a:latin typeface="Arial" panose="020B0604020202020204" pitchFamily="34" charset="0"/>
                <a:cs typeface="Arial" panose="020B0604020202020204" pitchFamily="34" charset="0"/>
              </a:rPr>
              <a:t>packet</a:t>
            </a:r>
            <a:r>
              <a:rPr lang="es-MX" sz="2000" dirty="0">
                <a:latin typeface="Arial" panose="020B0604020202020204" pitchFamily="34" charset="0"/>
                <a:cs typeface="Arial" panose="020B0604020202020204" pitchFamily="34" charset="0"/>
              </a:rPr>
              <a:t> capture). </a:t>
            </a:r>
            <a:endParaRPr lang="es-MX" sz="2000" dirty="0" smtClean="0">
              <a:latin typeface="Arial" panose="020B0604020202020204" pitchFamily="34" charset="0"/>
              <a:cs typeface="Arial" panose="020B0604020202020204" pitchFamily="34" charset="0"/>
            </a:endParaRPr>
          </a:p>
          <a:p>
            <a:pPr marL="457200" indent="-457200" algn="just">
              <a:buAutoNum type="arabicPeriod"/>
            </a:pPr>
            <a:r>
              <a:rPr lang="es-MX" sz="2000" dirty="0" smtClean="0">
                <a:latin typeface="Arial" panose="020B0604020202020204" pitchFamily="34" charset="0"/>
                <a:cs typeface="Arial" panose="020B0604020202020204" pitchFamily="34" charset="0"/>
              </a:rPr>
              <a:t>Configurar</a:t>
            </a:r>
            <a:r>
              <a:rPr lang="es-MX" sz="2000" dirty="0">
                <a:latin typeface="Arial" panose="020B0604020202020204" pitchFamily="34" charset="0"/>
                <a:cs typeface="Arial" panose="020B0604020202020204" pitchFamily="34" charset="0"/>
              </a:rPr>
              <a:t> capa de red (direcciones y rutas). </a:t>
            </a:r>
            <a:endParaRPr lang="es-MX" sz="2000" dirty="0" smtClean="0">
              <a:latin typeface="Arial" panose="020B0604020202020204" pitchFamily="34" charset="0"/>
              <a:cs typeface="Arial" panose="020B0604020202020204" pitchFamily="34" charset="0"/>
            </a:endParaRPr>
          </a:p>
          <a:p>
            <a:pPr marL="457200" indent="-457200" algn="just">
              <a:buAutoNum type="arabicPeriod"/>
            </a:pPr>
            <a:r>
              <a:rPr lang="es-MX" sz="2000" dirty="0" smtClean="0">
                <a:latin typeface="Arial" panose="020B0604020202020204" pitchFamily="34" charset="0"/>
                <a:cs typeface="Arial" panose="020B0604020202020204" pitchFamily="34" charset="0"/>
              </a:rPr>
              <a:t>Instalar</a:t>
            </a:r>
            <a:r>
              <a:rPr lang="es-MX" sz="2000" dirty="0">
                <a:latin typeface="Arial" panose="020B0604020202020204" pitchFamily="34" charset="0"/>
                <a:cs typeface="Arial" panose="020B0604020202020204" pitchFamily="34" charset="0"/>
              </a:rPr>
              <a:t> y configurar aplicaciones. </a:t>
            </a:r>
            <a:endParaRPr lang="es-MX" sz="2000" dirty="0" smtClean="0">
              <a:latin typeface="Arial" panose="020B0604020202020204" pitchFamily="34" charset="0"/>
              <a:cs typeface="Arial" panose="020B0604020202020204" pitchFamily="34" charset="0"/>
            </a:endParaRPr>
          </a:p>
          <a:p>
            <a:pPr marL="457200" indent="-457200" algn="just">
              <a:buAutoNum type="arabicPeriod"/>
            </a:pPr>
            <a:r>
              <a:rPr lang="es-MX" sz="2000" dirty="0" smtClean="0">
                <a:latin typeface="Arial" panose="020B0604020202020204" pitchFamily="34" charset="0"/>
                <a:cs typeface="Arial" panose="020B0604020202020204" pitchFamily="34" charset="0"/>
              </a:rPr>
              <a:t>Asignar</a:t>
            </a:r>
            <a:r>
              <a:rPr lang="es-MX" sz="2000" dirty="0">
                <a:latin typeface="Arial" panose="020B0604020202020204" pitchFamily="34" charset="0"/>
                <a:cs typeface="Arial" panose="020B0604020202020204" pitchFamily="34" charset="0"/>
              </a:rPr>
              <a:t> posiciones iniciales y movilidad. </a:t>
            </a:r>
            <a:endParaRPr lang="es-MX" sz="2000" dirty="0" smtClean="0">
              <a:latin typeface="Arial" panose="020B0604020202020204" pitchFamily="34" charset="0"/>
              <a:cs typeface="Arial" panose="020B0604020202020204" pitchFamily="34" charset="0"/>
            </a:endParaRPr>
          </a:p>
          <a:p>
            <a:pPr marL="457200" indent="-457200" algn="just">
              <a:buAutoNum type="arabicPeriod"/>
            </a:pPr>
            <a:r>
              <a:rPr lang="es-MX" sz="2000" dirty="0" smtClean="0">
                <a:latin typeface="Arial" panose="020B0604020202020204" pitchFamily="34" charset="0"/>
                <a:cs typeface="Arial" panose="020B0604020202020204" pitchFamily="34" charset="0"/>
              </a:rPr>
              <a:t>Conectar</a:t>
            </a:r>
            <a:r>
              <a:rPr lang="es-MX" sz="2000" dirty="0">
                <a:latin typeface="Arial" panose="020B0604020202020204" pitchFamily="34" charset="0"/>
                <a:cs typeface="Arial" panose="020B0604020202020204" pitchFamily="34" charset="0"/>
              </a:rPr>
              <a:t> fuentes y recolectores de trazas (registros). </a:t>
            </a:r>
            <a:endParaRPr lang="es-MX" sz="2000" dirty="0" smtClean="0">
              <a:latin typeface="Arial" panose="020B0604020202020204" pitchFamily="34" charset="0"/>
              <a:cs typeface="Arial" panose="020B0604020202020204" pitchFamily="34" charset="0"/>
            </a:endParaRPr>
          </a:p>
          <a:p>
            <a:pPr marL="457200" indent="-457200" algn="just">
              <a:buAutoNum type="arabicPeriod"/>
            </a:pPr>
            <a:r>
              <a:rPr lang="es-MX" sz="2000" dirty="0" smtClean="0">
                <a:latin typeface="Arial" panose="020B0604020202020204" pitchFamily="34" charset="0"/>
                <a:cs typeface="Arial" panose="020B0604020202020204" pitchFamily="34" charset="0"/>
              </a:rPr>
              <a:t>Programar</a:t>
            </a:r>
            <a:r>
              <a:rPr lang="es-MX" sz="2000" dirty="0">
                <a:latin typeface="Arial" panose="020B0604020202020204" pitchFamily="34" charset="0"/>
                <a:cs typeface="Arial" panose="020B0604020202020204" pitchFamily="34" charset="0"/>
              </a:rPr>
              <a:t> eventos definidos por el usuario e iniciar la </a:t>
            </a:r>
          </a:p>
          <a:p>
            <a:pPr algn="just"/>
            <a:r>
              <a:rPr lang="es-MX" sz="2000" dirty="0" smtClean="0">
                <a:latin typeface="Arial" panose="020B0604020202020204" pitchFamily="34" charset="0"/>
                <a:cs typeface="Arial" panose="020B0604020202020204" pitchFamily="34" charset="0"/>
              </a:rPr>
              <a:t>       simulación</a:t>
            </a:r>
            <a:r>
              <a:rPr lang="es-MX" dirty="0" smtClean="0"/>
              <a:t>.</a:t>
            </a:r>
          </a:p>
        </p:txBody>
      </p:sp>
      <p:pic>
        <p:nvPicPr>
          <p:cNvPr id="3" name="Imagen 2"/>
          <p:cNvPicPr>
            <a:picLocks noChangeAspect="1"/>
          </p:cNvPicPr>
          <p:nvPr/>
        </p:nvPicPr>
        <p:blipFill rotWithShape="1">
          <a:blip r:embed="rId2"/>
          <a:srcRect l="35157" t="50834" r="35468" b="29712"/>
          <a:stretch/>
        </p:blipFill>
        <p:spPr>
          <a:xfrm>
            <a:off x="7744495" y="682146"/>
            <a:ext cx="4696495" cy="3576940"/>
          </a:xfrm>
          <a:prstGeom prst="rect">
            <a:avLst/>
          </a:prstGeom>
        </p:spPr>
      </p:pic>
      <p:sp>
        <p:nvSpPr>
          <p:cNvPr id="4" name="Rectángulo 3"/>
          <p:cNvSpPr/>
          <p:nvPr/>
        </p:nvSpPr>
        <p:spPr>
          <a:xfrm>
            <a:off x="7922634" y="4694516"/>
            <a:ext cx="4269366" cy="1323439"/>
          </a:xfrm>
          <a:prstGeom prst="rect">
            <a:avLst/>
          </a:prstGeom>
        </p:spPr>
        <p:txBody>
          <a:bodyPr wrap="square">
            <a:spAutoFit/>
          </a:bodyPr>
          <a:lstStyle/>
          <a:p>
            <a:pPr algn="just"/>
            <a:r>
              <a:rPr lang="es-MX" sz="2000" dirty="0">
                <a:latin typeface="Arial" panose="020B0604020202020204" pitchFamily="34" charset="0"/>
                <a:cs typeface="Arial" panose="020B0604020202020204" pitchFamily="34" charset="0"/>
              </a:rPr>
              <a:t>Con ns3 se crean un dispositivos o nodos que puede tener distintas interfaces, aplicaciones, </a:t>
            </a:r>
          </a:p>
          <a:p>
            <a:pPr algn="just"/>
            <a:r>
              <a:rPr lang="es-MX" sz="2000" dirty="0">
                <a:latin typeface="Arial" panose="020B0604020202020204" pitchFamily="34" charset="0"/>
                <a:cs typeface="Arial" panose="020B0604020202020204" pitchFamily="34" charset="0"/>
              </a:rPr>
              <a:t>direcciones IP, </a:t>
            </a:r>
            <a:r>
              <a:rPr lang="es-MX" sz="2000" dirty="0" err="1">
                <a:latin typeface="Arial" panose="020B0604020202020204" pitchFamily="34" charset="0"/>
                <a:cs typeface="Arial" panose="020B0604020202020204" pitchFamily="34" charset="0"/>
              </a:rPr>
              <a:t>etc</a:t>
            </a:r>
            <a:r>
              <a:rPr lang="es-MX" sz="2000" dirty="0">
                <a:latin typeface="Arial" panose="020B0604020202020204" pitchFamily="34" charset="0"/>
                <a:cs typeface="Arial" panose="020B0604020202020204" pitchFamily="34" charset="0"/>
              </a:rPr>
              <a:t> </a:t>
            </a:r>
          </a:p>
        </p:txBody>
      </p:sp>
      <p:sp>
        <p:nvSpPr>
          <p:cNvPr id="5" name="Marcador de número de diapositiva 4"/>
          <p:cNvSpPr>
            <a:spLocks noGrp="1"/>
          </p:cNvSpPr>
          <p:nvPr>
            <p:ph type="sldNum" sz="quarter" idx="12"/>
          </p:nvPr>
        </p:nvSpPr>
        <p:spPr/>
        <p:txBody>
          <a:bodyPr/>
          <a:lstStyle/>
          <a:p>
            <a:fld id="{69E57DC2-970A-4B3E-BB1C-7A09969E49DF}" type="slidenum">
              <a:rPr lang="en-US" smtClean="0"/>
              <a:t>21</a:t>
            </a:fld>
            <a:endParaRPr lang="en-US" dirty="0"/>
          </a:p>
        </p:txBody>
      </p:sp>
    </p:spTree>
    <p:extLst>
      <p:ext uri="{BB962C8B-B14F-4D97-AF65-F5344CB8AC3E}">
        <p14:creationId xmlns:p14="http://schemas.microsoft.com/office/powerpoint/2010/main" val="41594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17431" y="793768"/>
            <a:ext cx="11037193" cy="5693866"/>
          </a:xfrm>
          <a:prstGeom prst="rect">
            <a:avLst/>
          </a:prstGeom>
        </p:spPr>
        <p:txBody>
          <a:bodyPr wrap="square">
            <a:spAutoFit/>
          </a:bodyPr>
          <a:lstStyle/>
          <a:p>
            <a:r>
              <a:rPr lang="es-MX" sz="2400" b="1" dirty="0">
                <a:latin typeface="Arial" panose="020B0604020202020204" pitchFamily="34" charset="0"/>
                <a:cs typeface="Arial" panose="020B0604020202020204" pitchFamily="34" charset="0"/>
              </a:rPr>
              <a:t>Existen una variedad de plataformas de simulación para Redes </a:t>
            </a:r>
            <a:r>
              <a:rPr lang="es-MX" sz="2400" b="1" dirty="0" smtClean="0">
                <a:latin typeface="Arial" panose="020B0604020202020204" pitchFamily="34" charset="0"/>
                <a:cs typeface="Arial" panose="020B0604020202020204" pitchFamily="34" charset="0"/>
              </a:rPr>
              <a:t>como</a:t>
            </a:r>
            <a:r>
              <a:rPr lang="es-MX" sz="2000" dirty="0" smtClean="0">
                <a:latin typeface="Arial" panose="020B0604020202020204" pitchFamily="34" charset="0"/>
                <a:cs typeface="Arial" panose="020B0604020202020204" pitchFamily="34" charset="0"/>
              </a:rPr>
              <a:t>: </a:t>
            </a:r>
            <a:endParaRPr lang="es-MX" sz="2000" dirty="0">
              <a:latin typeface="Arial" panose="020B0604020202020204" pitchFamily="34" charset="0"/>
              <a:cs typeface="Arial" panose="020B0604020202020204" pitchFamily="34" charset="0"/>
            </a:endParaRPr>
          </a:p>
          <a:p>
            <a:pPr algn="just"/>
            <a:endParaRPr lang="es-MX" sz="2000" dirty="0" smtClean="0">
              <a:latin typeface="Arial" panose="020B0604020202020204" pitchFamily="34" charset="0"/>
              <a:cs typeface="Arial" panose="020B0604020202020204" pitchFamily="34" charset="0"/>
            </a:endParaRPr>
          </a:p>
          <a:p>
            <a:pPr algn="just"/>
            <a:r>
              <a:rPr lang="es-MX" sz="2000" dirty="0" smtClean="0">
                <a:latin typeface="Arial" panose="020B0604020202020204" pitchFamily="34" charset="0"/>
                <a:cs typeface="Arial" panose="020B0604020202020204" pitchFamily="34" charset="0"/>
              </a:rPr>
              <a:t>NS-2, </a:t>
            </a:r>
            <a:r>
              <a:rPr lang="es-MX" sz="2000" dirty="0" err="1">
                <a:latin typeface="Arial" panose="020B0604020202020204" pitchFamily="34" charset="0"/>
                <a:cs typeface="Arial" panose="020B0604020202020204" pitchFamily="34" charset="0"/>
              </a:rPr>
              <a:t>OMNeT</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Riverbed</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Modeler</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Academic</a:t>
            </a:r>
            <a:r>
              <a:rPr lang="es-MX" sz="2000" dirty="0">
                <a:latin typeface="Arial" panose="020B0604020202020204" pitchFamily="34" charset="0"/>
                <a:cs typeface="Arial" panose="020B0604020202020204" pitchFamily="34" charset="0"/>
              </a:rPr>
              <a:t> y </a:t>
            </a:r>
            <a:r>
              <a:rPr lang="es-MX" sz="2000" dirty="0" err="1">
                <a:latin typeface="Arial" panose="020B0604020202020204" pitchFamily="34" charset="0"/>
                <a:cs typeface="Arial" panose="020B0604020202020204" pitchFamily="34" charset="0"/>
              </a:rPr>
              <a:t>Opnet</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Modeler</a:t>
            </a:r>
            <a:r>
              <a:rPr lang="es-MX" sz="2000" dirty="0">
                <a:latin typeface="Arial" panose="020B0604020202020204" pitchFamily="34" charset="0"/>
                <a:cs typeface="Arial" panose="020B0604020202020204" pitchFamily="34" charset="0"/>
              </a:rPr>
              <a:t>, pero después del estudio realizado se empleó OPNET por las mejores prestaciones brindadas como la alta flexibilidad, escalabilidad y no es tan complejo lo que permite que los usuarios trabajen en procesos de investigación y desarrollo. </a:t>
            </a:r>
            <a:endParaRPr lang="es-MX" sz="2000" dirty="0" smtClean="0">
              <a:latin typeface="Arial" panose="020B0604020202020204" pitchFamily="34" charset="0"/>
              <a:cs typeface="Arial" panose="020B0604020202020204" pitchFamily="34" charset="0"/>
            </a:endParaRPr>
          </a:p>
          <a:p>
            <a:pPr algn="just"/>
            <a:endParaRPr lang="es-MX" sz="2000" dirty="0">
              <a:latin typeface="Arial" panose="020B0604020202020204" pitchFamily="34" charset="0"/>
              <a:cs typeface="Arial" panose="020B0604020202020204" pitchFamily="34" charset="0"/>
            </a:endParaRPr>
          </a:p>
          <a:p>
            <a:pPr algn="just"/>
            <a:r>
              <a:rPr lang="es-MX" sz="2000" dirty="0" smtClean="0">
                <a:latin typeface="Arial" panose="020B0604020202020204" pitchFamily="34" charset="0"/>
                <a:cs typeface="Arial" panose="020B0604020202020204" pitchFamily="34" charset="0"/>
              </a:rPr>
              <a:t>NS-3 nos </a:t>
            </a:r>
            <a:r>
              <a:rPr lang="es-MX" sz="2000" dirty="0">
                <a:latin typeface="Arial" panose="020B0604020202020204" pitchFamily="34" charset="0"/>
                <a:cs typeface="Arial" panose="020B0604020202020204" pitchFamily="34" charset="0"/>
              </a:rPr>
              <a:t>da una idea sobre qué aspectos se han mejorado respecto a ns-2. Entre sus mejoras destacamos que tiene unos modelos rediseñados para acercarlos más a la realidad. El haber nacido cómo una síntesis de otros simuladores le permite aprovechar los puntos fuertes de cada uno. Por ejemplo, el </a:t>
            </a:r>
            <a:r>
              <a:rPr lang="es-MX" sz="2000" dirty="0" err="1">
                <a:latin typeface="Arial" panose="020B0604020202020204" pitchFamily="34" charset="0"/>
                <a:cs typeface="Arial" panose="020B0604020202020204" pitchFamily="34" charset="0"/>
              </a:rPr>
              <a:t>debugging</a:t>
            </a:r>
            <a:r>
              <a:rPr lang="es-MX" sz="2000" dirty="0">
                <a:latin typeface="Arial" panose="020B0604020202020204" pitchFamily="34" charset="0"/>
                <a:cs typeface="Arial" panose="020B0604020202020204" pitchFamily="34" charset="0"/>
              </a:rPr>
              <a:t> es mucho más eficaz en esta versión. </a:t>
            </a:r>
            <a:endParaRPr lang="es-MX" sz="2000" dirty="0" smtClean="0">
              <a:latin typeface="Arial" panose="020B0604020202020204" pitchFamily="34" charset="0"/>
              <a:cs typeface="Arial" panose="020B0604020202020204" pitchFamily="34" charset="0"/>
            </a:endParaRP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El proceso de instalación se encuentra detallado en su web oficial, teniendo como prerrequisitos la instalación de ciertas librerías, así como algunas herramientas necesarias para su despliegue.  </a:t>
            </a:r>
          </a:p>
          <a:p>
            <a:pPr algn="just"/>
            <a:r>
              <a:rPr lang="es-MX" sz="2000" dirty="0">
                <a:latin typeface="Arial" panose="020B0604020202020204" pitchFamily="34" charset="0"/>
                <a:cs typeface="Arial" panose="020B0604020202020204" pitchFamily="34" charset="0"/>
              </a:rPr>
              <a:t>Una vez instalado, se nos facilita la herramienta </a:t>
            </a:r>
            <a:r>
              <a:rPr lang="es-MX" sz="2000" dirty="0" err="1">
                <a:latin typeface="Arial" panose="020B0604020202020204" pitchFamily="34" charset="0"/>
                <a:cs typeface="Arial" panose="020B0604020202020204" pitchFamily="34" charset="0"/>
              </a:rPr>
              <a:t>waf</a:t>
            </a:r>
            <a:r>
              <a:rPr lang="es-MX" sz="2000" dirty="0">
                <a:latin typeface="Arial" panose="020B0604020202020204" pitchFamily="34" charset="0"/>
                <a:cs typeface="Arial" panose="020B0604020202020204" pitchFamily="34" charset="0"/>
              </a:rPr>
              <a:t>, que nos permite hacer un </a:t>
            </a:r>
            <a:r>
              <a:rPr lang="es-MX" sz="2000" dirty="0" err="1">
                <a:latin typeface="Arial" panose="020B0604020202020204" pitchFamily="34" charset="0"/>
                <a:cs typeface="Arial" panose="020B0604020202020204" pitchFamily="34" charset="0"/>
              </a:rPr>
              <a:t>build</a:t>
            </a:r>
            <a:r>
              <a:rPr lang="es-MX" sz="2000" dirty="0">
                <a:latin typeface="Arial" panose="020B0604020202020204" pitchFamily="34" charset="0"/>
                <a:cs typeface="Arial" panose="020B0604020202020204" pitchFamily="34" charset="0"/>
              </a:rPr>
              <a:t> correcto de los módulos y scripts que deseemos del simulador de manera sencilla e intuitiva. </a:t>
            </a:r>
          </a:p>
          <a:p>
            <a:pPr algn="just"/>
            <a:r>
              <a:rPr lang="es-MX" sz="2000" dirty="0">
                <a:latin typeface="Arial" panose="020B0604020202020204" pitchFamily="34" charset="0"/>
                <a:cs typeface="Arial" panose="020B0604020202020204" pitchFamily="34" charset="0"/>
              </a:rPr>
              <a:t>Con </a:t>
            </a:r>
            <a:r>
              <a:rPr lang="es-MX" sz="2000" dirty="0" err="1">
                <a:latin typeface="Arial" panose="020B0604020202020204" pitchFamily="34" charset="0"/>
                <a:cs typeface="Arial" panose="020B0604020202020204" pitchFamily="34" charset="0"/>
              </a:rPr>
              <a:t>waf</a:t>
            </a:r>
            <a:r>
              <a:rPr lang="es-MX" sz="2000" dirty="0">
                <a:latin typeface="Arial" panose="020B0604020202020204" pitchFamily="34" charset="0"/>
                <a:cs typeface="Arial" panose="020B0604020202020204" pitchFamily="34" charset="0"/>
              </a:rPr>
              <a:t> también lanzaremos nuestros scripts de simulación. </a:t>
            </a:r>
          </a:p>
        </p:txBody>
      </p:sp>
      <p:sp>
        <p:nvSpPr>
          <p:cNvPr id="3" name="Marcador de número de diapositiva 2"/>
          <p:cNvSpPr>
            <a:spLocks noGrp="1"/>
          </p:cNvSpPr>
          <p:nvPr>
            <p:ph type="sldNum" sz="quarter" idx="12"/>
          </p:nvPr>
        </p:nvSpPr>
        <p:spPr/>
        <p:txBody>
          <a:bodyPr/>
          <a:lstStyle/>
          <a:p>
            <a:fld id="{69E57DC2-970A-4B3E-BB1C-7A09969E49DF}" type="slidenum">
              <a:rPr lang="en-US" smtClean="0"/>
              <a:t>22</a:t>
            </a:fld>
            <a:endParaRPr lang="en-US" dirty="0"/>
          </a:p>
        </p:txBody>
      </p:sp>
    </p:spTree>
    <p:extLst>
      <p:ext uri="{BB962C8B-B14F-4D97-AF65-F5344CB8AC3E}">
        <p14:creationId xmlns:p14="http://schemas.microsoft.com/office/powerpoint/2010/main" val="3983585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875763" y="792330"/>
            <a:ext cx="11316237" cy="5632311"/>
          </a:xfrm>
          <a:prstGeom prst="rect">
            <a:avLst/>
          </a:prstGeom>
        </p:spPr>
        <p:txBody>
          <a:bodyPr wrap="square">
            <a:spAutoFit/>
          </a:bodyPr>
          <a:lstStyle/>
          <a:p>
            <a:pPr algn="just"/>
            <a:r>
              <a:rPr lang="es-MX" sz="2000" b="1" dirty="0">
                <a:latin typeface="Arial" panose="020B0604020202020204" pitchFamily="34" charset="0"/>
                <a:cs typeface="Arial" panose="020B0604020202020204" pitchFamily="34" charset="0"/>
              </a:rPr>
              <a:t>Módulos de inclusión: </a:t>
            </a:r>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Al inicio del código es apropiado declarar los </a:t>
            </a:r>
            <a:r>
              <a:rPr lang="es-MX" sz="2000" dirty="0" smtClean="0">
                <a:latin typeface="Arial" panose="020B0604020202020204" pitchFamily="34" charset="0"/>
                <a:cs typeface="Arial" panose="020B0604020202020204" pitchFamily="34" charset="0"/>
              </a:rPr>
              <a:t>módulos de </a:t>
            </a:r>
          </a:p>
          <a:p>
            <a:pPr algn="just"/>
            <a:r>
              <a:rPr lang="es-MX" sz="2000" dirty="0" smtClean="0">
                <a:latin typeface="Arial" panose="020B0604020202020204" pitchFamily="34" charset="0"/>
                <a:cs typeface="Arial" panose="020B0604020202020204" pitchFamily="34" charset="0"/>
              </a:rPr>
              <a:t>inclusión que </a:t>
            </a:r>
            <a:r>
              <a:rPr lang="es-MX" sz="2000" dirty="0">
                <a:latin typeface="Arial" panose="020B0604020202020204" pitchFamily="34" charset="0"/>
                <a:cs typeface="Arial" panose="020B0604020202020204" pitchFamily="34" charset="0"/>
              </a:rPr>
              <a:t>se van a necesitar en el código y que se </a:t>
            </a:r>
            <a:endParaRPr lang="es-MX" sz="2000" dirty="0" smtClean="0">
              <a:latin typeface="Arial" panose="020B0604020202020204" pitchFamily="34" charset="0"/>
              <a:cs typeface="Arial" panose="020B0604020202020204" pitchFamily="34" charset="0"/>
            </a:endParaRPr>
          </a:p>
          <a:p>
            <a:pPr algn="just"/>
            <a:r>
              <a:rPr lang="es-MX" sz="2000" dirty="0" smtClean="0">
                <a:latin typeface="Arial" panose="020B0604020202020204" pitchFamily="34" charset="0"/>
                <a:cs typeface="Arial" panose="020B0604020202020204" pitchFamily="34" charset="0"/>
              </a:rPr>
              <a:t>encuentran </a:t>
            </a:r>
            <a:r>
              <a:rPr lang="es-MX" sz="2000" dirty="0">
                <a:latin typeface="Arial" panose="020B0604020202020204" pitchFamily="34" charset="0"/>
                <a:cs typeface="Arial" panose="020B0604020202020204" pitchFamily="34" charset="0"/>
              </a:rPr>
              <a:t>en el </a:t>
            </a:r>
            <a:r>
              <a:rPr lang="es-MX" sz="2000" dirty="0" smtClean="0">
                <a:latin typeface="Arial" panose="020B0604020202020204" pitchFamily="34" charset="0"/>
                <a:cs typeface="Arial" panose="020B0604020202020204" pitchFamily="34" charset="0"/>
              </a:rPr>
              <a:t>directorio </a:t>
            </a:r>
            <a:r>
              <a:rPr lang="es-MX" sz="2000" dirty="0">
                <a:latin typeface="Arial" panose="020B0604020202020204" pitchFamily="34" charset="0"/>
                <a:cs typeface="Arial" panose="020B0604020202020204" pitchFamily="34" charset="0"/>
              </a:rPr>
              <a:t>de </a:t>
            </a:r>
            <a:r>
              <a:rPr lang="es-MX" sz="2000" dirty="0" err="1">
                <a:latin typeface="Arial" panose="020B0604020202020204" pitchFamily="34" charset="0"/>
                <a:cs typeface="Arial" panose="020B0604020202020204" pitchFamily="34" charset="0"/>
              </a:rPr>
              <a:t>src</a:t>
            </a:r>
            <a:r>
              <a:rPr lang="es-MX" sz="2000" dirty="0">
                <a:latin typeface="Arial" panose="020B0604020202020204" pitchFamily="34" charset="0"/>
                <a:cs typeface="Arial" panose="020B0604020202020204" pitchFamily="34" charset="0"/>
              </a:rPr>
              <a:t>, se los escribe de la </a:t>
            </a:r>
            <a:endParaRPr lang="es-MX" sz="2000" dirty="0" smtClean="0">
              <a:latin typeface="Arial" panose="020B0604020202020204" pitchFamily="34" charset="0"/>
              <a:cs typeface="Arial" panose="020B0604020202020204" pitchFamily="34" charset="0"/>
            </a:endParaRPr>
          </a:p>
          <a:p>
            <a:pPr algn="just"/>
            <a:r>
              <a:rPr lang="es-MX" sz="2000" dirty="0" smtClean="0">
                <a:latin typeface="Arial" panose="020B0604020202020204" pitchFamily="34" charset="0"/>
                <a:cs typeface="Arial" panose="020B0604020202020204" pitchFamily="34" charset="0"/>
              </a:rPr>
              <a:t>siguiente </a:t>
            </a:r>
            <a:r>
              <a:rPr lang="es-MX" sz="2000" dirty="0">
                <a:latin typeface="Arial" panose="020B0604020202020204" pitchFamily="34" charset="0"/>
                <a:cs typeface="Arial" panose="020B0604020202020204" pitchFamily="34" charset="0"/>
              </a:rPr>
              <a:t>manera</a:t>
            </a:r>
            <a:r>
              <a:rPr lang="es-MX" sz="2000" dirty="0" smtClean="0">
                <a:latin typeface="Arial" panose="020B0604020202020204" pitchFamily="34" charset="0"/>
                <a:cs typeface="Arial" panose="020B0604020202020204" pitchFamily="34" charset="0"/>
              </a:rPr>
              <a:t>:</a:t>
            </a:r>
            <a:endParaRPr lang="es-MX" sz="2000" dirty="0">
              <a:latin typeface="Arial" panose="020B0604020202020204" pitchFamily="34" charset="0"/>
              <a:cs typeface="Arial" panose="020B0604020202020204" pitchFamily="34" charset="0"/>
            </a:endParaRPr>
          </a:p>
          <a:p>
            <a:pPr algn="just"/>
            <a:endParaRPr lang="es-MX" sz="2000" dirty="0" smtClean="0">
              <a:latin typeface="Arial" panose="020B0604020202020204" pitchFamily="34" charset="0"/>
              <a:cs typeface="Arial" panose="020B0604020202020204" pitchFamily="34" charset="0"/>
            </a:endParaRPr>
          </a:p>
          <a:p>
            <a:pPr algn="just"/>
            <a:endParaRPr lang="es-MX" sz="2000" dirty="0" smtClean="0">
              <a:latin typeface="Arial" panose="020B0604020202020204" pitchFamily="34" charset="0"/>
              <a:cs typeface="Arial" panose="020B0604020202020204" pitchFamily="34" charset="0"/>
            </a:endParaRPr>
          </a:p>
          <a:p>
            <a:pPr algn="just"/>
            <a:endParaRPr lang="es-MX" sz="2000" dirty="0">
              <a:latin typeface="Arial" panose="020B0604020202020204" pitchFamily="34" charset="0"/>
              <a:cs typeface="Arial" panose="020B0604020202020204" pitchFamily="34" charset="0"/>
            </a:endParaRPr>
          </a:p>
          <a:p>
            <a:pPr algn="just"/>
            <a:r>
              <a:rPr lang="es-MX" sz="2000" b="1" dirty="0">
                <a:latin typeface="Arial" panose="020B0604020202020204" pitchFamily="34" charset="0"/>
                <a:cs typeface="Arial" panose="020B0604020202020204" pitchFamily="34" charset="0"/>
              </a:rPr>
              <a:t>Descripción de nombres </a:t>
            </a:r>
          </a:p>
          <a:p>
            <a:pPr algn="just"/>
            <a:r>
              <a:rPr lang="es-MX" sz="2000" dirty="0">
                <a:latin typeface="Arial" panose="020B0604020202020204" pitchFamily="34" charset="0"/>
                <a:cs typeface="Arial" panose="020B0604020202020204" pitchFamily="34" charset="0"/>
              </a:rPr>
              <a:t>Por medio de la siguiente línea se implementa un espacio de nombres de C++ permite el manejo global de las variables descritas en el código e incluso se pueden integrar funciones de otros códigos </a:t>
            </a:r>
            <a:r>
              <a:rPr lang="es-MX" sz="2000" dirty="0" smtClean="0">
                <a:latin typeface="Arial" panose="020B0604020202020204" pitchFamily="34" charset="0"/>
                <a:cs typeface="Arial" panose="020B0604020202020204" pitchFamily="34" charset="0"/>
              </a:rPr>
              <a:t>:</a:t>
            </a:r>
            <a:endParaRPr lang="es-MX" sz="2000" dirty="0">
              <a:latin typeface="Arial" panose="020B0604020202020204" pitchFamily="34" charset="0"/>
              <a:cs typeface="Arial" panose="020B0604020202020204" pitchFamily="34" charset="0"/>
            </a:endParaRPr>
          </a:p>
          <a:p>
            <a:pPr algn="just"/>
            <a:r>
              <a:rPr lang="es-MX" sz="2000" dirty="0" err="1">
                <a:latin typeface="Arial" panose="020B0604020202020204" pitchFamily="34" charset="0"/>
                <a:cs typeface="Arial" panose="020B0604020202020204" pitchFamily="34" charset="0"/>
              </a:rPr>
              <a:t>using</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namespace</a:t>
            </a:r>
            <a:r>
              <a:rPr lang="es-MX" sz="2000" dirty="0">
                <a:latin typeface="Arial" panose="020B0604020202020204" pitchFamily="34" charset="0"/>
                <a:cs typeface="Arial" panose="020B0604020202020204" pitchFamily="34" charset="0"/>
              </a:rPr>
              <a:t> ns3</a:t>
            </a:r>
            <a:r>
              <a:rPr lang="es-MX" sz="2000" dirty="0" smtClean="0">
                <a:latin typeface="Arial" panose="020B0604020202020204" pitchFamily="34" charset="0"/>
                <a:cs typeface="Arial" panose="020B0604020202020204" pitchFamily="34" charset="0"/>
              </a:rPr>
              <a:t>; </a:t>
            </a:r>
          </a:p>
          <a:p>
            <a:pPr algn="just"/>
            <a:endParaRPr lang="es-MX" sz="2000" dirty="0" smtClean="0">
              <a:latin typeface="Arial" panose="020B0604020202020204" pitchFamily="34" charset="0"/>
              <a:cs typeface="Arial" panose="020B0604020202020204" pitchFamily="34" charset="0"/>
            </a:endParaRPr>
          </a:p>
          <a:p>
            <a:pPr algn="just"/>
            <a:r>
              <a:rPr lang="es-MX" sz="2000" b="1" dirty="0">
                <a:latin typeface="Arial" panose="020B0604020202020204" pitchFamily="34" charset="0"/>
                <a:cs typeface="Arial" panose="020B0604020202020204" pitchFamily="34" charset="0"/>
              </a:rPr>
              <a:t>Registro </a:t>
            </a:r>
          </a:p>
          <a:p>
            <a:pPr algn="just"/>
            <a:r>
              <a:rPr lang="es-MX" sz="2000" dirty="0">
                <a:latin typeface="Arial" panose="020B0604020202020204" pitchFamily="34" charset="0"/>
                <a:cs typeface="Arial" panose="020B0604020202020204" pitchFamily="34" charset="0"/>
              </a:rPr>
              <a:t>Utilizado la siguiente línea del código se declara un componente de registro de llamada, por ejemplo, </a:t>
            </a:r>
            <a:r>
              <a:rPr lang="es-MX" sz="2000" dirty="0" err="1">
                <a:latin typeface="Arial" panose="020B0604020202020204" pitchFamily="34" charset="0"/>
                <a:cs typeface="Arial" panose="020B0604020202020204" pitchFamily="34" charset="0"/>
              </a:rPr>
              <a:t>FirstScriptExample</a:t>
            </a:r>
            <a:r>
              <a:rPr lang="es-MX" sz="2000" dirty="0">
                <a:latin typeface="Arial" panose="020B0604020202020204" pitchFamily="34" charset="0"/>
                <a:cs typeface="Arial" panose="020B0604020202020204" pitchFamily="34" charset="0"/>
              </a:rPr>
              <a:t> activa y desactiva el registro de mensajes en la </a:t>
            </a:r>
            <a:r>
              <a:rPr lang="es-MX" sz="2000" dirty="0" smtClean="0">
                <a:latin typeface="Arial" panose="020B0604020202020204" pitchFamily="34" charset="0"/>
                <a:cs typeface="Arial" panose="020B0604020202020204" pitchFamily="34" charset="0"/>
              </a:rPr>
              <a:t>consola</a:t>
            </a:r>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NS_LOG_COMPONENT_DEFINE ( "</a:t>
            </a:r>
            <a:r>
              <a:rPr lang="es-MX" sz="2000" dirty="0" err="1">
                <a:latin typeface="Arial" panose="020B0604020202020204" pitchFamily="34" charset="0"/>
                <a:cs typeface="Arial" panose="020B0604020202020204" pitchFamily="34" charset="0"/>
              </a:rPr>
              <a:t>FirstScriptExample</a:t>
            </a:r>
            <a:r>
              <a:rPr lang="es-MX" sz="2000" dirty="0">
                <a:latin typeface="Arial" panose="020B0604020202020204" pitchFamily="34" charset="0"/>
                <a:cs typeface="Arial" panose="020B0604020202020204" pitchFamily="34" charset="0"/>
              </a:rPr>
              <a:t>"); </a:t>
            </a:r>
          </a:p>
        </p:txBody>
      </p:sp>
      <p:pic>
        <p:nvPicPr>
          <p:cNvPr id="4" name="Imagen 3"/>
          <p:cNvPicPr>
            <a:picLocks noChangeAspect="1"/>
          </p:cNvPicPr>
          <p:nvPr/>
        </p:nvPicPr>
        <p:blipFill rotWithShape="1">
          <a:blip r:embed="rId2"/>
          <a:srcRect l="7391" t="20236" r="54772" b="35952"/>
          <a:stretch/>
        </p:blipFill>
        <p:spPr>
          <a:xfrm>
            <a:off x="7572777" y="0"/>
            <a:ext cx="4619223" cy="3412902"/>
          </a:xfrm>
          <a:prstGeom prst="rect">
            <a:avLst/>
          </a:prstGeom>
        </p:spPr>
      </p:pic>
      <p:sp>
        <p:nvSpPr>
          <p:cNvPr id="2" name="Marcador de número de diapositiva 1"/>
          <p:cNvSpPr>
            <a:spLocks noGrp="1"/>
          </p:cNvSpPr>
          <p:nvPr>
            <p:ph type="sldNum" sz="quarter" idx="12"/>
          </p:nvPr>
        </p:nvSpPr>
        <p:spPr/>
        <p:txBody>
          <a:bodyPr/>
          <a:lstStyle/>
          <a:p>
            <a:fld id="{69E57DC2-970A-4B3E-BB1C-7A09969E49DF}" type="slidenum">
              <a:rPr lang="en-US" smtClean="0"/>
              <a:t>23</a:t>
            </a:fld>
            <a:endParaRPr lang="en-US" dirty="0"/>
          </a:p>
        </p:txBody>
      </p:sp>
    </p:spTree>
    <p:extLst>
      <p:ext uri="{BB962C8B-B14F-4D97-AF65-F5344CB8AC3E}">
        <p14:creationId xmlns:p14="http://schemas.microsoft.com/office/powerpoint/2010/main" val="600352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4851779" y="3181082"/>
            <a:ext cx="7340220" cy="3676918"/>
          </a:xfrm>
          <a:prstGeom prst="rect">
            <a:avLst/>
          </a:prstGeom>
        </p:spPr>
      </p:pic>
      <p:sp>
        <p:nvSpPr>
          <p:cNvPr id="4" name="Rectángulo 3"/>
          <p:cNvSpPr/>
          <p:nvPr/>
        </p:nvSpPr>
        <p:spPr>
          <a:xfrm>
            <a:off x="811370" y="0"/>
            <a:ext cx="11277599" cy="5324535"/>
          </a:xfrm>
          <a:prstGeom prst="rect">
            <a:avLst/>
          </a:prstGeom>
        </p:spPr>
        <p:txBody>
          <a:bodyPr wrap="square">
            <a:spAutoFit/>
          </a:bodyPr>
          <a:lstStyle/>
          <a:p>
            <a:pPr algn="just"/>
            <a:r>
              <a:rPr lang="es-MX" sz="2000" b="1" dirty="0" smtClean="0">
                <a:latin typeface="Arial" panose="020B0604020202020204" pitchFamily="34" charset="0"/>
                <a:cs typeface="Arial" panose="020B0604020202020204" pitchFamily="34" charset="0"/>
              </a:rPr>
              <a:t>Función </a:t>
            </a:r>
            <a:r>
              <a:rPr lang="es-MX" sz="2000" b="1" dirty="0">
                <a:latin typeface="Arial" panose="020B0604020202020204" pitchFamily="34" charset="0"/>
                <a:cs typeface="Arial" panose="020B0604020202020204" pitchFamily="34" charset="0"/>
              </a:rPr>
              <a:t>principal </a:t>
            </a:r>
          </a:p>
          <a:p>
            <a:pPr algn="just"/>
            <a:r>
              <a:rPr lang="es-MX" sz="2000" dirty="0">
                <a:latin typeface="Arial" panose="020B0604020202020204" pitchFamily="34" charset="0"/>
                <a:cs typeface="Arial" panose="020B0604020202020204" pitchFamily="34" charset="0"/>
              </a:rPr>
              <a:t>En esta parte del código se declara la función principal activando los componentes del registro, de la misma forma como se inicia un programa en C</a:t>
            </a:r>
            <a:r>
              <a:rPr lang="es-MX" sz="2000" dirty="0" smtClean="0">
                <a:latin typeface="Arial" panose="020B0604020202020204" pitchFamily="34" charset="0"/>
                <a:cs typeface="Arial" panose="020B0604020202020204" pitchFamily="34" charset="0"/>
              </a:rPr>
              <a:t>++.</a:t>
            </a:r>
          </a:p>
          <a:p>
            <a:pPr algn="just"/>
            <a:endParaRPr lang="es-MX" sz="2000" dirty="0">
              <a:latin typeface="Arial" panose="020B0604020202020204" pitchFamily="34" charset="0"/>
              <a:cs typeface="Arial" panose="020B0604020202020204" pitchFamily="34" charset="0"/>
            </a:endParaRPr>
          </a:p>
          <a:p>
            <a:pPr algn="just"/>
            <a:r>
              <a:rPr lang="es-MX" sz="2000" dirty="0" err="1">
                <a:latin typeface="Arial" panose="020B0604020202020204" pitchFamily="34" charset="0"/>
                <a:cs typeface="Arial" panose="020B0604020202020204" pitchFamily="34" charset="0"/>
              </a:rPr>
              <a:t>int</a:t>
            </a:r>
            <a:r>
              <a:rPr lang="es-MX" sz="2000" dirty="0">
                <a:latin typeface="Arial" panose="020B0604020202020204" pitchFamily="34" charset="0"/>
                <a:cs typeface="Arial" panose="020B0604020202020204" pitchFamily="34" charset="0"/>
              </a:rPr>
              <a:t>  </a:t>
            </a:r>
            <a:r>
              <a:rPr lang="es-MX" sz="2000" dirty="0" err="1" smtClean="0">
                <a:latin typeface="Arial" panose="020B0604020202020204" pitchFamily="34" charset="0"/>
                <a:cs typeface="Arial" panose="020B0604020202020204" pitchFamily="34" charset="0"/>
              </a:rPr>
              <a:t>Main</a:t>
            </a:r>
            <a:r>
              <a:rPr lang="es-MX" sz="2000" dirty="0" smtClean="0">
                <a:latin typeface="Arial" panose="020B0604020202020204" pitchFamily="34" charset="0"/>
                <a:cs typeface="Arial" panose="020B0604020202020204" pitchFamily="34" charset="0"/>
              </a:rPr>
              <a:t> </a:t>
            </a:r>
            <a:r>
              <a:rPr lang="es-MX" sz="2000" dirty="0">
                <a:latin typeface="Arial" panose="020B0604020202020204" pitchFamily="34" charset="0"/>
                <a:cs typeface="Arial" panose="020B0604020202020204" pitchFamily="34" charset="0"/>
              </a:rPr>
              <a:t>(</a:t>
            </a:r>
            <a:r>
              <a:rPr lang="es-MX" sz="2000" dirty="0" err="1">
                <a:latin typeface="Arial" panose="020B0604020202020204" pitchFamily="34" charset="0"/>
                <a:cs typeface="Arial" panose="020B0604020202020204" pitchFamily="34" charset="0"/>
              </a:rPr>
              <a:t>int</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argc</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char</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argv</a:t>
            </a:r>
            <a:r>
              <a:rPr lang="es-MX" sz="2000" dirty="0">
                <a:latin typeface="Arial" panose="020B0604020202020204" pitchFamily="34" charset="0"/>
                <a:cs typeface="Arial" panose="020B0604020202020204" pitchFamily="34" charset="0"/>
              </a:rPr>
              <a:t>[]) { </a:t>
            </a:r>
            <a:r>
              <a:rPr lang="es-MX" sz="2000" dirty="0" err="1">
                <a:latin typeface="Arial" panose="020B0604020202020204" pitchFamily="34" charset="0"/>
                <a:cs typeface="Arial" panose="020B0604020202020204" pitchFamily="34" charset="0"/>
              </a:rPr>
              <a:t>LogComponentEnable</a:t>
            </a:r>
            <a:r>
              <a:rPr lang="es-MX" sz="2000" dirty="0">
                <a:latin typeface="Arial" panose="020B0604020202020204" pitchFamily="34" charset="0"/>
                <a:cs typeface="Arial" panose="020B0604020202020204" pitchFamily="34" charset="0"/>
              </a:rPr>
              <a:t>(“</a:t>
            </a:r>
            <a:r>
              <a:rPr lang="es-MX" sz="2000" dirty="0" err="1">
                <a:latin typeface="Arial" panose="020B0604020202020204" pitchFamily="34" charset="0"/>
                <a:cs typeface="Arial" panose="020B0604020202020204" pitchFamily="34" charset="0"/>
              </a:rPr>
              <a:t>UdpEchoClientApplication</a:t>
            </a:r>
            <a:r>
              <a:rPr lang="es-MX" sz="2000" dirty="0">
                <a:latin typeface="Arial" panose="020B0604020202020204" pitchFamily="34" charset="0"/>
                <a:cs typeface="Arial" panose="020B0604020202020204" pitchFamily="34" charset="0"/>
              </a:rPr>
              <a:t>”, LOG_LEVEL_INFO); </a:t>
            </a:r>
            <a:r>
              <a:rPr lang="es-MX" sz="2000" dirty="0" err="1">
                <a:latin typeface="Arial" panose="020B0604020202020204" pitchFamily="34" charset="0"/>
                <a:cs typeface="Arial" panose="020B0604020202020204" pitchFamily="34" charset="0"/>
              </a:rPr>
              <a:t>LogComponentEnable</a:t>
            </a:r>
            <a:r>
              <a:rPr lang="es-MX" sz="2000" dirty="0">
                <a:latin typeface="Arial" panose="020B0604020202020204" pitchFamily="34" charset="0"/>
                <a:cs typeface="Arial" panose="020B0604020202020204" pitchFamily="34" charset="0"/>
              </a:rPr>
              <a:t> ( “</a:t>
            </a:r>
            <a:r>
              <a:rPr lang="es-MX" sz="2000" dirty="0" err="1">
                <a:latin typeface="Arial" panose="020B0604020202020204" pitchFamily="34" charset="0"/>
                <a:cs typeface="Arial" panose="020B0604020202020204" pitchFamily="34" charset="0"/>
              </a:rPr>
              <a:t>UdpEchoServerApplication</a:t>
            </a:r>
            <a:r>
              <a:rPr lang="es-MX" sz="2000" dirty="0">
                <a:latin typeface="Arial" panose="020B0604020202020204" pitchFamily="34" charset="0"/>
                <a:cs typeface="Arial" panose="020B0604020202020204" pitchFamily="34" charset="0"/>
              </a:rPr>
              <a:t>”, LOG_LEVEL_INFO); </a:t>
            </a:r>
            <a:endParaRPr lang="es-MX" sz="2000" dirty="0" smtClean="0">
              <a:latin typeface="Arial" panose="020B0604020202020204" pitchFamily="34" charset="0"/>
              <a:cs typeface="Arial" panose="020B0604020202020204" pitchFamily="34" charset="0"/>
            </a:endParaRPr>
          </a:p>
          <a:p>
            <a:pPr algn="just"/>
            <a:endParaRPr lang="es-MX" sz="2000" dirty="0">
              <a:latin typeface="Arial" panose="020B0604020202020204" pitchFamily="34" charset="0"/>
              <a:cs typeface="Arial" panose="020B0604020202020204" pitchFamily="34" charset="0"/>
            </a:endParaRPr>
          </a:p>
          <a:p>
            <a:pPr algn="just"/>
            <a:r>
              <a:rPr lang="es-MX" sz="2000" b="1" dirty="0">
                <a:latin typeface="Arial" panose="020B0604020202020204" pitchFamily="34" charset="0"/>
                <a:cs typeface="Arial" panose="020B0604020202020204" pitchFamily="34" charset="0"/>
              </a:rPr>
              <a:t>Aplicaciones </a:t>
            </a:r>
          </a:p>
          <a:p>
            <a:pPr algn="just"/>
            <a:r>
              <a:rPr lang="es-MX" sz="2000" dirty="0">
                <a:latin typeface="Arial" panose="020B0604020202020204" pitchFamily="34" charset="0"/>
                <a:cs typeface="Arial" panose="020B0604020202020204" pitchFamily="34" charset="0"/>
              </a:rPr>
              <a:t>Otro componente del simulador de </a:t>
            </a:r>
            <a:r>
              <a:rPr lang="es-MX" sz="2000" dirty="0" smtClean="0">
                <a:latin typeface="Arial" panose="020B0604020202020204" pitchFamily="34" charset="0"/>
                <a:cs typeface="Arial" panose="020B0604020202020204" pitchFamily="34" charset="0"/>
              </a:rPr>
              <a:t>red </a:t>
            </a:r>
            <a:r>
              <a:rPr lang="es-MX" sz="2000" dirty="0">
                <a:latin typeface="Arial" panose="020B0604020202020204" pitchFamily="34" charset="0"/>
                <a:cs typeface="Arial" panose="020B0604020202020204" pitchFamily="34" charset="0"/>
              </a:rPr>
              <a:t>ns-3 es la Aplicación. </a:t>
            </a:r>
            <a:endParaRPr lang="es-MX" sz="2000" dirty="0" smtClean="0">
              <a:latin typeface="Arial" panose="020B0604020202020204" pitchFamily="34" charset="0"/>
              <a:cs typeface="Arial" panose="020B0604020202020204" pitchFamily="34" charset="0"/>
            </a:endParaRPr>
          </a:p>
          <a:p>
            <a:pPr algn="just"/>
            <a:r>
              <a:rPr lang="es-MX" sz="2000" dirty="0" smtClean="0">
                <a:latin typeface="Arial" panose="020B0604020202020204" pitchFamily="34" charset="0"/>
                <a:cs typeface="Arial" panose="020B0604020202020204" pitchFamily="34" charset="0"/>
              </a:rPr>
              <a:t>Existen </a:t>
            </a:r>
            <a:r>
              <a:rPr lang="es-MX" sz="2000" dirty="0">
                <a:latin typeface="Arial" panose="020B0604020202020204" pitchFamily="34" charset="0"/>
                <a:cs typeface="Arial" panose="020B0604020202020204" pitchFamily="34" charset="0"/>
              </a:rPr>
              <a:t>varios tipos de aplicaciones que se utilizan para configurar </a:t>
            </a:r>
            <a:r>
              <a:rPr lang="es-MX" sz="2000" dirty="0" smtClean="0">
                <a:latin typeface="Arial" panose="020B0604020202020204" pitchFamily="34" charset="0"/>
                <a:cs typeface="Arial" panose="020B0604020202020204" pitchFamily="34" charset="0"/>
              </a:rPr>
              <a:t>como se </a:t>
            </a:r>
            <a:r>
              <a:rPr lang="es-MX" sz="2000" dirty="0">
                <a:latin typeface="Arial" panose="020B0604020202020204" pitchFamily="34" charset="0"/>
                <a:cs typeface="Arial" panose="020B0604020202020204" pitchFamily="34" charset="0"/>
              </a:rPr>
              <a:t>transmiten los </a:t>
            </a:r>
            <a:r>
              <a:rPr lang="es-MX" sz="2000" dirty="0" smtClean="0">
                <a:latin typeface="Arial" panose="020B0604020202020204" pitchFamily="34" charset="0"/>
                <a:cs typeface="Arial" panose="020B0604020202020204" pitchFamily="34" charset="0"/>
              </a:rPr>
              <a:t>datos. </a:t>
            </a:r>
          </a:p>
          <a:p>
            <a:pPr algn="just"/>
            <a:r>
              <a:rPr lang="es-MX" sz="2000" dirty="0" smtClean="0">
                <a:latin typeface="Arial" panose="020B0604020202020204" pitchFamily="34" charset="0"/>
                <a:cs typeface="Arial" panose="020B0604020202020204" pitchFamily="34" charset="0"/>
              </a:rPr>
              <a:t>por </a:t>
            </a:r>
            <a:r>
              <a:rPr lang="es-MX" sz="2000" dirty="0">
                <a:latin typeface="Arial" panose="020B0604020202020204" pitchFamily="34" charset="0"/>
                <a:cs typeface="Arial" panose="020B0604020202020204" pitchFamily="34" charset="0"/>
              </a:rPr>
              <a:t>ejemplo UDP o TCP. </a:t>
            </a:r>
            <a:endParaRPr lang="es-MX" sz="2000" dirty="0" smtClean="0">
              <a:latin typeface="Arial" panose="020B0604020202020204" pitchFamily="34" charset="0"/>
              <a:cs typeface="Arial" panose="020B0604020202020204" pitchFamily="34" charset="0"/>
            </a:endParaRPr>
          </a:p>
          <a:p>
            <a:pPr algn="just"/>
            <a:r>
              <a:rPr lang="es-MX" sz="2000" dirty="0" smtClean="0">
                <a:latin typeface="Arial" panose="020B0604020202020204" pitchFamily="34" charset="0"/>
                <a:cs typeface="Arial" panose="020B0604020202020204" pitchFamily="34" charset="0"/>
              </a:rPr>
              <a:t>Es </a:t>
            </a:r>
            <a:r>
              <a:rPr lang="es-MX" sz="2000" dirty="0">
                <a:latin typeface="Arial" panose="020B0604020202020204" pitchFamily="34" charset="0"/>
                <a:cs typeface="Arial" panose="020B0604020202020204" pitchFamily="34" charset="0"/>
              </a:rPr>
              <a:t>decir, se utilizan protocolos </a:t>
            </a:r>
            <a:endParaRPr lang="es-MX" sz="2000" dirty="0" smtClean="0">
              <a:latin typeface="Arial" panose="020B0604020202020204" pitchFamily="34" charset="0"/>
              <a:cs typeface="Arial" panose="020B0604020202020204" pitchFamily="34" charset="0"/>
            </a:endParaRPr>
          </a:p>
          <a:p>
            <a:pPr algn="just"/>
            <a:r>
              <a:rPr lang="es-MX" sz="2000" dirty="0" smtClean="0">
                <a:latin typeface="Arial" panose="020B0604020202020204" pitchFamily="34" charset="0"/>
                <a:cs typeface="Arial" panose="020B0604020202020204" pitchFamily="34" charset="0"/>
              </a:rPr>
              <a:t>comunicaciones </a:t>
            </a:r>
            <a:r>
              <a:rPr lang="es-MX" sz="2000" dirty="0">
                <a:latin typeface="Arial" panose="020B0604020202020204" pitchFamily="34" charset="0"/>
                <a:cs typeface="Arial" panose="020B0604020202020204" pitchFamily="34" charset="0"/>
              </a:rPr>
              <a:t>y formas </a:t>
            </a:r>
            <a:r>
              <a:rPr lang="es-MX" sz="2000" dirty="0" smtClean="0">
                <a:latin typeface="Arial" panose="020B0604020202020204" pitchFamily="34" charset="0"/>
                <a:cs typeface="Arial" panose="020B0604020202020204" pitchFamily="34" charset="0"/>
              </a:rPr>
              <a:t>de</a:t>
            </a:r>
          </a:p>
          <a:p>
            <a:pPr algn="just"/>
            <a:r>
              <a:rPr lang="es-MX" sz="2000" dirty="0" smtClean="0">
                <a:latin typeface="Arial" panose="020B0604020202020204" pitchFamily="34" charset="0"/>
                <a:cs typeface="Arial" panose="020B0604020202020204" pitchFamily="34" charset="0"/>
              </a:rPr>
              <a:t>transmisión </a:t>
            </a:r>
            <a:r>
              <a:rPr lang="es-MX" sz="2000" dirty="0">
                <a:latin typeface="Arial" panose="020B0604020202020204" pitchFamily="34" charset="0"/>
                <a:cs typeface="Arial" panose="020B0604020202020204" pitchFamily="34" charset="0"/>
              </a:rPr>
              <a:t>de </a:t>
            </a:r>
            <a:r>
              <a:rPr lang="es-MX" sz="2000" dirty="0" smtClean="0">
                <a:latin typeface="Arial" panose="020B0604020202020204" pitchFamily="34" charset="0"/>
                <a:cs typeface="Arial" panose="020B0604020202020204" pitchFamily="34" charset="0"/>
              </a:rPr>
              <a:t>datos.</a:t>
            </a:r>
          </a:p>
          <a:p>
            <a:pPr algn="just"/>
            <a:r>
              <a:rPr lang="es-MX" sz="2000" dirty="0" smtClean="0">
                <a:latin typeface="Arial" panose="020B0604020202020204" pitchFamily="34" charset="0"/>
                <a:cs typeface="Arial" panose="020B0604020202020204" pitchFamily="34" charset="0"/>
              </a:rPr>
              <a:t>por </a:t>
            </a:r>
            <a:r>
              <a:rPr lang="es-MX" sz="2000" dirty="0">
                <a:latin typeface="Arial" panose="020B0604020202020204" pitchFamily="34" charset="0"/>
                <a:cs typeface="Arial" panose="020B0604020202020204" pitchFamily="34" charset="0"/>
              </a:rPr>
              <a:t>ejemplo: </a:t>
            </a:r>
            <a:endParaRPr lang="es-MX" sz="2000" dirty="0" smtClean="0">
              <a:latin typeface="Arial" panose="020B0604020202020204" pitchFamily="34" charset="0"/>
              <a:cs typeface="Arial" panose="020B0604020202020204" pitchFamily="34" charset="0"/>
            </a:endParaRPr>
          </a:p>
          <a:p>
            <a:pPr algn="just"/>
            <a:r>
              <a:rPr lang="es-MX" sz="2000" dirty="0" err="1" smtClean="0">
                <a:latin typeface="Arial" panose="020B0604020202020204" pitchFamily="34" charset="0"/>
                <a:cs typeface="Arial" panose="020B0604020202020204" pitchFamily="34" charset="0"/>
              </a:rPr>
              <a:t>OnOffApplication</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UdpClientServer</a:t>
            </a:r>
            <a:r>
              <a:rPr lang="es-MX" sz="2000" dirty="0">
                <a:latin typeface="Arial" panose="020B0604020202020204" pitchFamily="34" charset="0"/>
                <a:cs typeface="Arial" panose="020B0604020202020204" pitchFamily="34" charset="0"/>
              </a:rPr>
              <a:t>, </a:t>
            </a:r>
            <a:endParaRPr lang="es-MX" sz="2000" dirty="0" smtClean="0">
              <a:latin typeface="Arial" panose="020B0604020202020204" pitchFamily="34" charset="0"/>
              <a:cs typeface="Arial" panose="020B0604020202020204" pitchFamily="34" charset="0"/>
            </a:endParaRPr>
          </a:p>
          <a:p>
            <a:pPr algn="just"/>
            <a:r>
              <a:rPr lang="es-MX" sz="2000" dirty="0" err="1" smtClean="0">
                <a:latin typeface="Arial" panose="020B0604020202020204" pitchFamily="34" charset="0"/>
                <a:cs typeface="Arial" panose="020B0604020202020204" pitchFamily="34" charset="0"/>
              </a:rPr>
              <a:t>PacketSink</a:t>
            </a:r>
            <a:r>
              <a:rPr lang="es-MX" sz="2000" dirty="0">
                <a:latin typeface="Arial" panose="020B0604020202020204" pitchFamily="34" charset="0"/>
                <a:cs typeface="Arial" panose="020B0604020202020204" pitchFamily="34" charset="0"/>
              </a:rPr>
              <a:t>, Ping6, </a:t>
            </a:r>
            <a:r>
              <a:rPr lang="es-MX" sz="2000" dirty="0" err="1" smtClean="0">
                <a:latin typeface="Arial" panose="020B0604020202020204" pitchFamily="34" charset="0"/>
                <a:cs typeface="Arial" panose="020B0604020202020204" pitchFamily="34" charset="0"/>
              </a:rPr>
              <a:t>UdpEcho</a:t>
            </a:r>
            <a:r>
              <a:rPr lang="es-MX" sz="2000" dirty="0" smtClean="0">
                <a:latin typeface="Arial" panose="020B0604020202020204" pitchFamily="34" charset="0"/>
                <a:cs typeface="Arial" panose="020B0604020202020204" pitchFamily="34" charset="0"/>
              </a:rPr>
              <a:t>.</a:t>
            </a:r>
            <a:endParaRPr lang="es-MX" sz="2000" dirty="0">
              <a:latin typeface="Arial" panose="020B0604020202020204" pitchFamily="34" charset="0"/>
              <a:cs typeface="Arial" panose="020B0604020202020204" pitchFamily="34" charset="0"/>
            </a:endParaRPr>
          </a:p>
        </p:txBody>
      </p:sp>
      <p:sp>
        <p:nvSpPr>
          <p:cNvPr id="2" name="Marcador de número de diapositiva 1"/>
          <p:cNvSpPr>
            <a:spLocks noGrp="1"/>
          </p:cNvSpPr>
          <p:nvPr>
            <p:ph type="sldNum" sz="quarter" idx="12"/>
          </p:nvPr>
        </p:nvSpPr>
        <p:spPr/>
        <p:txBody>
          <a:bodyPr/>
          <a:lstStyle/>
          <a:p>
            <a:fld id="{69E57DC2-970A-4B3E-BB1C-7A09969E49DF}" type="slidenum">
              <a:rPr lang="en-US" smtClean="0"/>
              <a:t>24</a:t>
            </a:fld>
            <a:endParaRPr lang="en-US" dirty="0"/>
          </a:p>
        </p:txBody>
      </p:sp>
    </p:spTree>
    <p:extLst>
      <p:ext uri="{BB962C8B-B14F-4D97-AF65-F5344CB8AC3E}">
        <p14:creationId xmlns:p14="http://schemas.microsoft.com/office/powerpoint/2010/main" val="464004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38491" y="820262"/>
            <a:ext cx="10751128" cy="369332"/>
          </a:xfrm>
          <a:prstGeom prst="rect">
            <a:avLst/>
          </a:prstGeom>
        </p:spPr>
        <p:txBody>
          <a:bodyPr wrap="square">
            <a:spAutoFit/>
          </a:bodyPr>
          <a:lstStyle/>
          <a:p>
            <a:r>
              <a:rPr lang="es-MX" dirty="0" smtClean="0"/>
              <a:t> </a:t>
            </a:r>
            <a:endParaRPr lang="es-MX" dirty="0"/>
          </a:p>
        </p:txBody>
      </p:sp>
      <p:sp>
        <p:nvSpPr>
          <p:cNvPr id="3" name="Rectángulo 2"/>
          <p:cNvSpPr/>
          <p:nvPr/>
        </p:nvSpPr>
        <p:spPr>
          <a:xfrm>
            <a:off x="991673" y="1563126"/>
            <a:ext cx="10921286" cy="3600986"/>
          </a:xfrm>
          <a:prstGeom prst="rect">
            <a:avLst/>
          </a:prstGeom>
        </p:spPr>
        <p:txBody>
          <a:bodyPr wrap="square">
            <a:spAutoFit/>
          </a:bodyPr>
          <a:lstStyle/>
          <a:p>
            <a:pPr algn="ctr"/>
            <a:r>
              <a:rPr lang="es-MX" sz="2400" b="1" dirty="0" smtClean="0">
                <a:latin typeface="Arial" panose="020B0604020202020204" pitchFamily="34" charset="0"/>
                <a:cs typeface="Arial" panose="020B0604020202020204" pitchFamily="34" charset="0"/>
              </a:rPr>
              <a:t>Simulador </a:t>
            </a:r>
            <a:endParaRPr lang="es-MX" sz="2400" b="1" dirty="0">
              <a:latin typeface="Arial" panose="020B0604020202020204" pitchFamily="34" charset="0"/>
              <a:cs typeface="Arial" panose="020B0604020202020204" pitchFamily="34" charset="0"/>
            </a:endParaRPr>
          </a:p>
          <a:p>
            <a:endParaRPr lang="es-MX" sz="2400" b="1"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Se lo escribe al final del script es usado para ejecutar la simulación, el fin es ejecutar cada instrucción escrita o programada siguiendo el orden establecido. Esto se realiza con </a:t>
            </a:r>
            <a:r>
              <a:rPr lang="es-MX" sz="2000" dirty="0" smtClean="0">
                <a:latin typeface="Arial" panose="020B0604020202020204" pitchFamily="34" charset="0"/>
                <a:cs typeface="Arial" panose="020B0604020202020204" pitchFamily="34" charset="0"/>
              </a:rPr>
              <a:t>la siguiente </a:t>
            </a:r>
            <a:r>
              <a:rPr lang="es-MX" sz="2000" dirty="0">
                <a:latin typeface="Arial" panose="020B0604020202020204" pitchFamily="34" charset="0"/>
                <a:cs typeface="Arial" panose="020B0604020202020204" pitchFamily="34" charset="0"/>
              </a:rPr>
              <a:t>línea de </a:t>
            </a:r>
            <a:r>
              <a:rPr lang="es-MX" sz="2000" dirty="0" smtClean="0">
                <a:latin typeface="Arial" panose="020B0604020202020204" pitchFamily="34" charset="0"/>
                <a:cs typeface="Arial" panose="020B0604020202020204" pitchFamily="34" charset="0"/>
              </a:rPr>
              <a:t>código:</a:t>
            </a:r>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Simulator:: Run </a:t>
            </a:r>
            <a:r>
              <a:rPr lang="es-MX" sz="2000" dirty="0" smtClean="0">
                <a:latin typeface="Arial" panose="020B0604020202020204" pitchFamily="34" charset="0"/>
                <a:cs typeface="Arial" panose="020B0604020202020204" pitchFamily="34" charset="0"/>
              </a:rPr>
              <a:t>();</a:t>
            </a: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Es necesario limpiar todos los procesos creados y ejecutados anteriormente para que se puedan ejecutar los procesos siguientes, para ello se escriben las siguientes líneas de </a:t>
            </a:r>
            <a:r>
              <a:rPr lang="es-MX" sz="2000" dirty="0" err="1">
                <a:latin typeface="Arial" panose="020B0604020202020204" pitchFamily="34" charset="0"/>
                <a:cs typeface="Arial" panose="020B0604020202020204" pitchFamily="34" charset="0"/>
              </a:rPr>
              <a:t>codigo</a:t>
            </a:r>
            <a:r>
              <a:rPr lang="es-MX" sz="2000" dirty="0">
                <a:latin typeface="Arial" panose="020B0604020202020204" pitchFamily="34" charset="0"/>
                <a:cs typeface="Arial" panose="020B0604020202020204" pitchFamily="34" charset="0"/>
              </a:rPr>
              <a:t>: </a:t>
            </a:r>
          </a:p>
          <a:p>
            <a:pPr algn="just"/>
            <a:r>
              <a:rPr lang="es-MX" sz="2000" dirty="0">
                <a:latin typeface="Arial" panose="020B0604020202020204" pitchFamily="34" charset="0"/>
                <a:cs typeface="Arial" panose="020B0604020202020204" pitchFamily="34" charset="0"/>
              </a:rPr>
              <a:t>Simulator :: </a:t>
            </a:r>
            <a:r>
              <a:rPr lang="es-MX" sz="2000" dirty="0" err="1">
                <a:latin typeface="Arial" panose="020B0604020202020204" pitchFamily="34" charset="0"/>
                <a:cs typeface="Arial" panose="020B0604020202020204" pitchFamily="34" charset="0"/>
              </a:rPr>
              <a:t>Destroy</a:t>
            </a:r>
            <a:r>
              <a:rPr lang="es-MX" sz="2000" dirty="0">
                <a:latin typeface="Arial" panose="020B0604020202020204" pitchFamily="34" charset="0"/>
                <a:cs typeface="Arial" panose="020B0604020202020204" pitchFamily="34" charset="0"/>
              </a:rPr>
              <a:t> (); </a:t>
            </a:r>
          </a:p>
          <a:p>
            <a:pPr algn="just"/>
            <a:r>
              <a:rPr lang="es-MX" sz="2000" dirty="0" err="1">
                <a:latin typeface="Arial" panose="020B0604020202020204" pitchFamily="34" charset="0"/>
                <a:cs typeface="Arial" panose="020B0604020202020204" pitchFamily="34" charset="0"/>
              </a:rPr>
              <a:t>Return</a:t>
            </a:r>
            <a:r>
              <a:rPr lang="es-MX" sz="2000" dirty="0">
                <a:latin typeface="Arial" panose="020B0604020202020204" pitchFamily="34" charset="0"/>
                <a:cs typeface="Arial" panose="020B0604020202020204" pitchFamily="34" charset="0"/>
              </a:rPr>
              <a:t> 0; </a:t>
            </a:r>
          </a:p>
        </p:txBody>
      </p:sp>
      <p:sp>
        <p:nvSpPr>
          <p:cNvPr id="4" name="Marcador de número de diapositiva 3"/>
          <p:cNvSpPr>
            <a:spLocks noGrp="1"/>
          </p:cNvSpPr>
          <p:nvPr>
            <p:ph type="sldNum" sz="quarter" idx="12"/>
          </p:nvPr>
        </p:nvSpPr>
        <p:spPr/>
        <p:txBody>
          <a:bodyPr/>
          <a:lstStyle/>
          <a:p>
            <a:fld id="{69E57DC2-970A-4B3E-BB1C-7A09969E49DF}" type="slidenum">
              <a:rPr lang="en-US" smtClean="0"/>
              <a:t>25</a:t>
            </a:fld>
            <a:endParaRPr lang="en-US" dirty="0"/>
          </a:p>
        </p:txBody>
      </p:sp>
    </p:spTree>
    <p:extLst>
      <p:ext uri="{BB962C8B-B14F-4D97-AF65-F5344CB8AC3E}">
        <p14:creationId xmlns:p14="http://schemas.microsoft.com/office/powerpoint/2010/main" val="1083728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27279" y="1585509"/>
            <a:ext cx="11114468" cy="3847207"/>
          </a:xfrm>
          <a:prstGeom prst="rect">
            <a:avLst/>
          </a:prstGeom>
        </p:spPr>
        <p:txBody>
          <a:bodyPr wrap="square">
            <a:spAutoFit/>
          </a:bodyPr>
          <a:lstStyle/>
          <a:p>
            <a:pPr algn="ctr"/>
            <a:r>
              <a:rPr lang="es-MX" sz="2400" b="1" dirty="0">
                <a:latin typeface="Arial" panose="020B0604020202020204" pitchFamily="34" charset="0"/>
                <a:cs typeface="Arial" panose="020B0604020202020204" pitchFamily="34" charset="0"/>
              </a:rPr>
              <a:t>Tipos de ayudantes de topologías </a:t>
            </a:r>
            <a:endParaRPr lang="es-MX" sz="2400" b="1" dirty="0" smtClean="0">
              <a:latin typeface="Arial" panose="020B0604020202020204" pitchFamily="34" charset="0"/>
              <a:cs typeface="Arial" panose="020B0604020202020204" pitchFamily="34" charset="0"/>
            </a:endParaRPr>
          </a:p>
          <a:p>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Se definen varios tipos de ayudantes de topologías, son utilizados por el simulador para declarar variables, crear, gestionar y acceder nodos objetos, tipos de comunicación y redes de datos a ser configuradas, protocolos, crear las topologías, conectar los nodos entre sí, agrupar los dispositivos y nodos de la red </a:t>
            </a:r>
          </a:p>
          <a:p>
            <a:pPr algn="just"/>
            <a:endParaRPr lang="es-MX"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MX" sz="2000" dirty="0" err="1">
                <a:latin typeface="Arial" panose="020B0604020202020204" pitchFamily="34" charset="0"/>
                <a:cs typeface="Arial" panose="020B0604020202020204" pitchFamily="34" charset="0"/>
              </a:rPr>
              <a:t>NodeContainer</a:t>
            </a:r>
            <a:r>
              <a:rPr lang="es-MX" sz="2000" dirty="0">
                <a:latin typeface="Arial" panose="020B0604020202020204" pitchFamily="34" charset="0"/>
                <a:cs typeface="Arial" panose="020B0604020202020204" pitchFamily="34" charset="0"/>
              </a:rPr>
              <a:t> </a:t>
            </a:r>
          </a:p>
          <a:p>
            <a:pPr marL="342900" indent="-342900" algn="just">
              <a:buFont typeface="Arial" panose="020B0604020202020204" pitchFamily="34" charset="0"/>
              <a:buChar char="•"/>
            </a:pPr>
            <a:r>
              <a:rPr lang="es-MX" sz="2000" dirty="0" err="1">
                <a:latin typeface="Arial" panose="020B0604020202020204" pitchFamily="34" charset="0"/>
                <a:cs typeface="Arial" panose="020B0604020202020204" pitchFamily="34" charset="0"/>
              </a:rPr>
              <a:t>PointToPointHelper</a:t>
            </a:r>
            <a:endParaRPr lang="es-MX"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MX" sz="2000" dirty="0" err="1">
                <a:latin typeface="Arial" panose="020B0604020202020204" pitchFamily="34" charset="0"/>
                <a:cs typeface="Arial" panose="020B0604020202020204" pitchFamily="34" charset="0"/>
              </a:rPr>
              <a:t>NetDeviceContainer</a:t>
            </a:r>
            <a:endParaRPr lang="es-MX"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MX" sz="2000" dirty="0" err="1">
                <a:latin typeface="Arial" panose="020B0604020202020204" pitchFamily="34" charset="0"/>
                <a:cs typeface="Arial" panose="020B0604020202020204" pitchFamily="34" charset="0"/>
              </a:rPr>
              <a:t>InternetStackHelper</a:t>
            </a:r>
            <a:endParaRPr lang="es-MX"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MX" sz="2000" dirty="0">
                <a:latin typeface="Arial" panose="020B0604020202020204" pitchFamily="34" charset="0"/>
                <a:cs typeface="Arial" panose="020B0604020202020204" pitchFamily="34" charset="0"/>
              </a:rPr>
              <a:t>Ipv4AddressHelper </a:t>
            </a:r>
          </a:p>
        </p:txBody>
      </p:sp>
      <p:sp>
        <p:nvSpPr>
          <p:cNvPr id="3" name="Marcador de número de diapositiva 2"/>
          <p:cNvSpPr>
            <a:spLocks noGrp="1"/>
          </p:cNvSpPr>
          <p:nvPr>
            <p:ph type="sldNum" sz="quarter" idx="12"/>
          </p:nvPr>
        </p:nvSpPr>
        <p:spPr/>
        <p:txBody>
          <a:bodyPr/>
          <a:lstStyle/>
          <a:p>
            <a:fld id="{69E57DC2-970A-4B3E-BB1C-7A09969E49DF}" type="slidenum">
              <a:rPr lang="en-US" smtClean="0"/>
              <a:t>26</a:t>
            </a:fld>
            <a:endParaRPr lang="en-US" dirty="0"/>
          </a:p>
        </p:txBody>
      </p:sp>
    </p:spTree>
    <p:extLst>
      <p:ext uri="{BB962C8B-B14F-4D97-AF65-F5344CB8AC3E}">
        <p14:creationId xmlns:p14="http://schemas.microsoft.com/office/powerpoint/2010/main" val="239852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34773" t="19581" r="33750" b="13518"/>
          <a:stretch/>
        </p:blipFill>
        <p:spPr>
          <a:xfrm>
            <a:off x="1519707" y="296213"/>
            <a:ext cx="9646276" cy="6407240"/>
          </a:xfrm>
          <a:prstGeom prst="rect">
            <a:avLst/>
          </a:prstGeom>
        </p:spPr>
      </p:pic>
      <p:sp>
        <p:nvSpPr>
          <p:cNvPr id="3" name="Marcador de número de diapositiva 2"/>
          <p:cNvSpPr>
            <a:spLocks noGrp="1"/>
          </p:cNvSpPr>
          <p:nvPr>
            <p:ph type="sldNum" sz="quarter" idx="12"/>
          </p:nvPr>
        </p:nvSpPr>
        <p:spPr/>
        <p:txBody>
          <a:bodyPr/>
          <a:lstStyle/>
          <a:p>
            <a:fld id="{69E57DC2-970A-4B3E-BB1C-7A09969E49DF}" type="slidenum">
              <a:rPr lang="en-US" smtClean="0"/>
              <a:t>27</a:t>
            </a:fld>
            <a:endParaRPr lang="en-US" dirty="0"/>
          </a:p>
        </p:txBody>
      </p:sp>
    </p:spTree>
    <p:extLst>
      <p:ext uri="{BB962C8B-B14F-4D97-AF65-F5344CB8AC3E}">
        <p14:creationId xmlns:p14="http://schemas.microsoft.com/office/powerpoint/2010/main" val="2904231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96155" y="1582341"/>
            <a:ext cx="11295845" cy="3539430"/>
          </a:xfrm>
          <a:prstGeom prst="rect">
            <a:avLst/>
          </a:prstGeom>
        </p:spPr>
        <p:txBody>
          <a:bodyPr wrap="square">
            <a:spAutoFit/>
          </a:bodyPr>
          <a:lstStyle/>
          <a:p>
            <a:pPr algn="ctr"/>
            <a:r>
              <a:rPr lang="es-MX" sz="2400" b="1" i="1" dirty="0">
                <a:latin typeface="Arial" panose="020B0604020202020204" pitchFamily="34" charset="0"/>
                <a:cs typeface="Arial" panose="020B0604020202020204" pitchFamily="34" charset="0"/>
              </a:rPr>
              <a:t>Participación de la </a:t>
            </a:r>
            <a:r>
              <a:rPr lang="es-MX" sz="2400" b="1" i="1" dirty="0" smtClean="0">
                <a:latin typeface="Arial" panose="020B0604020202020204" pitchFamily="34" charset="0"/>
                <a:cs typeface="Arial" panose="020B0604020202020204" pitchFamily="34" charset="0"/>
              </a:rPr>
              <a:t>comunidad</a:t>
            </a:r>
          </a:p>
          <a:p>
            <a:endParaRPr lang="es-MX" sz="2000" dirty="0">
              <a:latin typeface="Arial" panose="020B0604020202020204" pitchFamily="34" charset="0"/>
              <a:cs typeface="Arial" panose="020B0604020202020204" pitchFamily="34" charset="0"/>
            </a:endParaRPr>
          </a:p>
          <a:p>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Debido a que la creación de un simulador de red con una cantidad suficiente de modelos validados y de alta calidad requiere mucho trabajo, ns-3 intenta distribuir esta carga de trabajo en una gran comunidad de usuarios y desarrolladores.</a:t>
            </a: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Cada tres meses, enviamos una nueva versión estable de ns-3 con nuevos modelos desarrollados, documentados, validados y mantenidos por investigadores entusiastas. Alentamos la validación abierta de estos modelos por parte de terceros en nuestras listas de correo para garantizar que los modelos que enviamos sean de la mejor calidad posible.</a:t>
            </a:r>
          </a:p>
        </p:txBody>
      </p:sp>
      <p:sp>
        <p:nvSpPr>
          <p:cNvPr id="3" name="Marcador de número de diapositiva 2"/>
          <p:cNvSpPr>
            <a:spLocks noGrp="1"/>
          </p:cNvSpPr>
          <p:nvPr>
            <p:ph type="sldNum" sz="quarter" idx="12"/>
          </p:nvPr>
        </p:nvSpPr>
        <p:spPr/>
        <p:txBody>
          <a:bodyPr/>
          <a:lstStyle/>
          <a:p>
            <a:fld id="{69E57DC2-970A-4B3E-BB1C-7A09969E49DF}" type="slidenum">
              <a:rPr lang="en-US" smtClean="0"/>
              <a:t>28</a:t>
            </a:fld>
            <a:endParaRPr lang="en-US" dirty="0"/>
          </a:p>
        </p:txBody>
      </p:sp>
    </p:spTree>
    <p:extLst>
      <p:ext uri="{BB962C8B-B14F-4D97-AF65-F5344CB8AC3E}">
        <p14:creationId xmlns:p14="http://schemas.microsoft.com/office/powerpoint/2010/main" val="30234524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78793" y="2311394"/>
            <a:ext cx="10677123" cy="2862322"/>
          </a:xfrm>
          <a:prstGeom prst="rect">
            <a:avLst/>
          </a:prstGeom>
        </p:spPr>
        <p:txBody>
          <a:bodyPr wrap="square">
            <a:spAutoFit/>
          </a:bodyPr>
          <a:lstStyle/>
          <a:p>
            <a:pPr algn="just"/>
            <a:r>
              <a:rPr lang="es-MX" sz="2000" dirty="0" smtClean="0">
                <a:latin typeface="Arial" panose="020B0604020202020204" pitchFamily="34" charset="0"/>
                <a:cs typeface="Arial" panose="020B0604020202020204" pitchFamily="34" charset="0"/>
              </a:rPr>
              <a:t>En </a:t>
            </a:r>
            <a:r>
              <a:rPr lang="es-MX" sz="2000" dirty="0">
                <a:latin typeface="Arial" panose="020B0604020202020204" pitchFamily="34" charset="0"/>
                <a:cs typeface="Arial" panose="020B0604020202020204" pitchFamily="34" charset="0"/>
              </a:rPr>
              <a:t>resumen, ns-3 proporciona modelos de cómo funcionan y funcionan las redes de paquetes de datos, y proporciona un motor de simulación para que los usuarios realicen experimentos de simulación. Algunas de las razones para usar ns-3 incluyen realizar estudios que son más difíciles o imposibles de realizar con sistemas reales, estudiar el comportamiento del sistema en un entorno altamente controlado y reproducible, y aprender cómo funcionan las redes. Los usuarios notarán que el conjunto de modelos disponible en ns-3 se enfoca en modelar cómo funcionan los protocolos y redes de Internet, pero ns-3 no está limitado a los sistemas de Internet; varios usuarios están usando ns-3 para modelar sistemas no basados ​​en Internet</a:t>
            </a:r>
            <a:r>
              <a:rPr lang="es-MX" sz="2000" dirty="0" smtClean="0">
                <a:latin typeface="Arial" panose="020B0604020202020204" pitchFamily="34" charset="0"/>
                <a:cs typeface="Arial" panose="020B0604020202020204" pitchFamily="34" charset="0"/>
              </a:rPr>
              <a:t>.  </a:t>
            </a:r>
          </a:p>
        </p:txBody>
      </p:sp>
      <p:sp>
        <p:nvSpPr>
          <p:cNvPr id="2" name="Rectángulo 1"/>
          <p:cNvSpPr/>
          <p:nvPr/>
        </p:nvSpPr>
        <p:spPr>
          <a:xfrm>
            <a:off x="5461734" y="1093562"/>
            <a:ext cx="1973745" cy="461665"/>
          </a:xfrm>
          <a:prstGeom prst="rect">
            <a:avLst/>
          </a:prstGeom>
        </p:spPr>
        <p:txBody>
          <a:bodyPr wrap="none">
            <a:spAutoFit/>
          </a:bodyPr>
          <a:lstStyle/>
          <a:p>
            <a:r>
              <a:rPr lang="es-MX" sz="2400" b="1" dirty="0" smtClean="0"/>
              <a:t>CONCLUSION</a:t>
            </a:r>
            <a:r>
              <a:rPr lang="es-MX" dirty="0" smtClean="0"/>
              <a:t>.</a:t>
            </a:r>
            <a:endParaRPr lang="es-MX" dirty="0"/>
          </a:p>
        </p:txBody>
      </p:sp>
      <p:sp>
        <p:nvSpPr>
          <p:cNvPr id="3" name="Marcador de número de diapositiva 2"/>
          <p:cNvSpPr>
            <a:spLocks noGrp="1"/>
          </p:cNvSpPr>
          <p:nvPr>
            <p:ph type="sldNum" sz="quarter" idx="12"/>
          </p:nvPr>
        </p:nvSpPr>
        <p:spPr/>
        <p:txBody>
          <a:bodyPr/>
          <a:lstStyle/>
          <a:p>
            <a:fld id="{69E57DC2-970A-4B3E-BB1C-7A09969E49DF}" type="slidenum">
              <a:rPr lang="en-US" smtClean="0"/>
              <a:t>29</a:t>
            </a:fld>
            <a:endParaRPr lang="en-US" dirty="0"/>
          </a:p>
        </p:txBody>
      </p:sp>
    </p:spTree>
    <p:extLst>
      <p:ext uri="{BB962C8B-B14F-4D97-AF65-F5344CB8AC3E}">
        <p14:creationId xmlns:p14="http://schemas.microsoft.com/office/powerpoint/2010/main" val="293697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85611" y="1189586"/>
            <a:ext cx="10830327" cy="4154984"/>
          </a:xfrm>
          <a:prstGeom prst="rect">
            <a:avLst/>
          </a:prstGeom>
        </p:spPr>
        <p:txBody>
          <a:bodyPr wrap="square">
            <a:spAutoFit/>
          </a:bodyPr>
          <a:lstStyle/>
          <a:p>
            <a:pPr algn="ctr"/>
            <a:r>
              <a:rPr lang="es-MX" sz="2400" b="1" i="1" dirty="0">
                <a:latin typeface="Arial" panose="020B0604020202020204" pitchFamily="34" charset="0"/>
                <a:cs typeface="Arial" panose="020B0604020202020204" pitchFamily="34" charset="0"/>
              </a:rPr>
              <a:t>¿Qué es ns-3</a:t>
            </a:r>
            <a:r>
              <a:rPr lang="es-MX" sz="2400" b="1" i="1" dirty="0" smtClean="0">
                <a:latin typeface="Arial" panose="020B0604020202020204" pitchFamily="34" charset="0"/>
                <a:cs typeface="Arial" panose="020B0604020202020204" pitchFamily="34" charset="0"/>
              </a:rPr>
              <a:t>?</a:t>
            </a:r>
            <a:endParaRPr lang="es-MX" sz="2000" b="1" i="1" dirty="0">
              <a:latin typeface="Arial" panose="020B0604020202020204" pitchFamily="34" charset="0"/>
              <a:cs typeface="Arial" panose="020B0604020202020204" pitchFamily="34" charset="0"/>
            </a:endParaRPr>
          </a:p>
          <a:p>
            <a:pPr algn="just"/>
            <a:endParaRPr lang="es-MX" sz="2000" b="1" i="1"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ns-3 es un simulador de red de eventos discretos, dirigido principalmente para investigación y uso </a:t>
            </a:r>
            <a:r>
              <a:rPr lang="es-MX" sz="2000" dirty="0" smtClean="0">
                <a:latin typeface="Arial" panose="020B0604020202020204" pitchFamily="34" charset="0"/>
                <a:cs typeface="Arial" panose="020B0604020202020204" pitchFamily="34" charset="0"/>
              </a:rPr>
              <a:t>educativo de redes telemáticas. NS proporciona soporte para la simulación de multitud de protocolos de las capas de aplicación, transporte, protocolos de enrutamiento </a:t>
            </a:r>
            <a:r>
              <a:rPr lang="es-MX" sz="2000" dirty="0" err="1" smtClean="0">
                <a:latin typeface="Arial" panose="020B0604020202020204" pitchFamily="34" charset="0"/>
                <a:cs typeface="Arial" panose="020B0604020202020204" pitchFamily="34" charset="0"/>
              </a:rPr>
              <a:t>monodifusion</a:t>
            </a:r>
            <a:r>
              <a:rPr lang="es-MX" sz="2000" dirty="0" smtClean="0">
                <a:latin typeface="Arial" panose="020B0604020202020204" pitchFamily="34" charset="0"/>
                <a:cs typeface="Arial" panose="020B0604020202020204" pitchFamily="34" charset="0"/>
              </a:rPr>
              <a:t> y multidifusión etc. Tanto para redes cableadas como para no cableadas locales o </a:t>
            </a:r>
            <a:r>
              <a:rPr lang="es-MX" sz="2000" dirty="0" err="1" smtClean="0">
                <a:latin typeface="Arial" panose="020B0604020202020204" pitchFamily="34" charset="0"/>
                <a:cs typeface="Arial" panose="020B0604020202020204" pitchFamily="34" charset="0"/>
              </a:rPr>
              <a:t>via</a:t>
            </a:r>
            <a:r>
              <a:rPr lang="es-MX" sz="2000" dirty="0" smtClean="0">
                <a:latin typeface="Arial" panose="020B0604020202020204" pitchFamily="34" charset="0"/>
                <a:cs typeface="Arial" panose="020B0604020202020204" pitchFamily="34" charset="0"/>
              </a:rPr>
              <a:t> satélite.</a:t>
            </a:r>
          </a:p>
          <a:p>
            <a:pPr algn="just"/>
            <a:endParaRPr lang="es-MX" sz="2000" dirty="0">
              <a:latin typeface="Arial" panose="020B0604020202020204" pitchFamily="34" charset="0"/>
              <a:cs typeface="Arial" panose="020B0604020202020204" pitchFamily="34" charset="0"/>
            </a:endParaRPr>
          </a:p>
          <a:p>
            <a:pPr algn="just"/>
            <a:r>
              <a:rPr lang="es-MX" sz="2000" dirty="0" smtClean="0">
                <a:latin typeface="Arial" panose="020B0604020202020204" pitchFamily="34" charset="0"/>
                <a:cs typeface="Arial" panose="020B0604020202020204" pitchFamily="34" charset="0"/>
              </a:rPr>
              <a:t> </a:t>
            </a:r>
            <a:r>
              <a:rPr lang="es-MX" sz="2000" dirty="0">
                <a:latin typeface="Arial" panose="020B0604020202020204" pitchFamily="34" charset="0"/>
                <a:cs typeface="Arial" panose="020B0604020202020204" pitchFamily="34" charset="0"/>
              </a:rPr>
              <a:t>ns-3 es software libre, licenciado bajo la licencia GNU GPLv2, y está disponible públicamente para investigación, desarrollo y uso.</a:t>
            </a:r>
          </a:p>
          <a:p>
            <a:pPr algn="just"/>
            <a:endParaRPr lang="es-MX" sz="2000" dirty="0" smtClean="0">
              <a:latin typeface="Arial" panose="020B0604020202020204" pitchFamily="34" charset="0"/>
              <a:cs typeface="Arial" panose="020B0604020202020204" pitchFamily="34" charset="0"/>
            </a:endParaRPr>
          </a:p>
          <a:p>
            <a:pPr algn="just"/>
            <a:r>
              <a:rPr lang="es-MX" sz="2000" dirty="0" smtClean="0">
                <a:latin typeface="Arial" panose="020B0604020202020204" pitchFamily="34" charset="0"/>
                <a:cs typeface="Arial" panose="020B0604020202020204" pitchFamily="34" charset="0"/>
              </a:rPr>
              <a:t>También complementa mecanismos referentes a la capa de Enlace de Datos en </a:t>
            </a:r>
          </a:p>
          <a:p>
            <a:pPr algn="just"/>
            <a:r>
              <a:rPr lang="es-MX" sz="2000" dirty="0" smtClean="0">
                <a:latin typeface="Arial" panose="020B0604020202020204" pitchFamily="34" charset="0"/>
                <a:cs typeface="Arial" panose="020B0604020202020204" pitchFamily="34" charset="0"/>
              </a:rPr>
              <a:t>Redes de Área Local(LAN), tales como protocolos MAC (control de acceso al medio).</a:t>
            </a:r>
          </a:p>
          <a:p>
            <a:pPr algn="just"/>
            <a:r>
              <a:rPr lang="es-MX" sz="2000" dirty="0" err="1" smtClean="0">
                <a:latin typeface="Arial" panose="020B0604020202020204" pitchFamily="34" charset="0"/>
                <a:cs typeface="Arial" panose="020B0604020202020204" pitchFamily="34" charset="0"/>
              </a:rPr>
              <a:t>Asi</a:t>
            </a:r>
            <a:r>
              <a:rPr lang="es-MX" sz="2000" dirty="0" smtClean="0">
                <a:latin typeface="Arial" panose="020B0604020202020204" pitchFamily="34" charset="0"/>
                <a:cs typeface="Arial" panose="020B0604020202020204" pitchFamily="34" charset="0"/>
              </a:rPr>
              <a:t> mismo, incluye diversos algoritmos para la planificación de colas</a:t>
            </a:r>
            <a:endParaRPr lang="es-MX" sz="2000"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3"/>
          <a:stretch>
            <a:fillRect/>
          </a:stretch>
        </p:blipFill>
        <p:spPr>
          <a:xfrm>
            <a:off x="10615278" y="4140395"/>
            <a:ext cx="1323438" cy="1204175"/>
          </a:xfrm>
          <a:prstGeom prst="rect">
            <a:avLst/>
          </a:prstGeom>
        </p:spPr>
      </p:pic>
      <p:pic>
        <p:nvPicPr>
          <p:cNvPr id="6" name="Imagen 5"/>
          <p:cNvPicPr>
            <a:picLocks noChangeAspect="1"/>
          </p:cNvPicPr>
          <p:nvPr/>
        </p:nvPicPr>
        <p:blipFill>
          <a:blip r:embed="rId4"/>
          <a:stretch>
            <a:fillRect/>
          </a:stretch>
        </p:blipFill>
        <p:spPr>
          <a:xfrm>
            <a:off x="688415" y="0"/>
            <a:ext cx="1223493" cy="1164465"/>
          </a:xfrm>
          <a:prstGeom prst="rect">
            <a:avLst/>
          </a:prstGeom>
        </p:spPr>
      </p:pic>
      <p:sp>
        <p:nvSpPr>
          <p:cNvPr id="3" name="Marcador de número de diapositiva 2"/>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1862183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59854" y="922886"/>
            <a:ext cx="10722734" cy="5078313"/>
          </a:xfrm>
          <a:prstGeom prst="rect">
            <a:avLst/>
          </a:prstGeom>
        </p:spPr>
        <p:txBody>
          <a:bodyPr wrap="square">
            <a:spAutoFit/>
          </a:bodyPr>
          <a:lstStyle/>
          <a:p>
            <a:pPr algn="ctr"/>
            <a:r>
              <a:rPr lang="es-MX" sz="2400" b="1" i="1" dirty="0">
                <a:latin typeface="Arial" panose="020B0604020202020204" pitchFamily="34" charset="0"/>
                <a:cs typeface="Arial" panose="020B0604020202020204" pitchFamily="34" charset="0"/>
              </a:rPr>
              <a:t>¿Qué es ns-3</a:t>
            </a:r>
            <a:r>
              <a:rPr lang="es-MX" sz="2400" b="1" i="1" dirty="0" smtClean="0">
                <a:latin typeface="Arial" panose="020B0604020202020204" pitchFamily="34" charset="0"/>
                <a:cs typeface="Arial" panose="020B0604020202020204" pitchFamily="34" charset="0"/>
              </a:rPr>
              <a:t>?</a:t>
            </a:r>
          </a:p>
          <a:p>
            <a:pPr algn="just"/>
            <a:endParaRPr lang="es-MX" sz="2000" b="1" i="1" dirty="0">
              <a:latin typeface="Arial" panose="020B0604020202020204" pitchFamily="34" charset="0"/>
              <a:cs typeface="Arial" panose="020B0604020202020204" pitchFamily="34" charset="0"/>
            </a:endParaRPr>
          </a:p>
          <a:p>
            <a:pPr algn="just"/>
            <a:endParaRPr lang="es-MX" sz="2000" b="1" i="1" dirty="0">
              <a:latin typeface="Arial" panose="020B0604020202020204" pitchFamily="34" charset="0"/>
              <a:cs typeface="Arial" panose="020B0604020202020204" pitchFamily="34" charset="0"/>
            </a:endParaRPr>
          </a:p>
          <a:p>
            <a:pPr algn="just"/>
            <a:r>
              <a:rPr lang="es-MX" sz="2000" dirty="0" smtClean="0">
                <a:latin typeface="Arial" panose="020B0604020202020204" pitchFamily="34" charset="0"/>
                <a:cs typeface="Arial" panose="020B0604020202020204" pitchFamily="34" charset="0"/>
              </a:rPr>
              <a:t>NS es básicamente un simulador orientado a objetos, escrito en </a:t>
            </a:r>
            <a:r>
              <a:rPr lang="es-MX" sz="2000" dirty="0" err="1" smtClean="0">
                <a:latin typeface="Arial" panose="020B0604020202020204" pitchFamily="34" charset="0"/>
                <a:cs typeface="Arial" panose="020B0604020202020204" pitchFamily="34" charset="0"/>
              </a:rPr>
              <a:t>c++</a:t>
            </a:r>
            <a:r>
              <a:rPr lang="es-MX" sz="2000" dirty="0" smtClean="0">
                <a:latin typeface="Arial" panose="020B0604020202020204" pitchFamily="34" charset="0"/>
                <a:cs typeface="Arial" panose="020B0604020202020204" pitchFamily="34" charset="0"/>
              </a:rPr>
              <a:t>, cuya interfaz de usuario se presenta como un interprete de lenguaje  orientado a objetos. El simulador soporta una jerarquía de clases escritas en C++, también llamada jerarquía compilada.</a:t>
            </a:r>
          </a:p>
          <a:p>
            <a:pPr algn="just"/>
            <a:endParaRPr lang="es-MX" sz="2000" dirty="0">
              <a:latin typeface="Arial" panose="020B0604020202020204" pitchFamily="34" charset="0"/>
              <a:cs typeface="Arial" panose="020B0604020202020204" pitchFamily="34" charset="0"/>
            </a:endParaRPr>
          </a:p>
          <a:p>
            <a:pPr algn="just"/>
            <a:r>
              <a:rPr lang="es-MX" sz="2000" dirty="0" smtClean="0">
                <a:latin typeface="Arial" panose="020B0604020202020204" pitchFamily="34" charset="0"/>
                <a:cs typeface="Arial" panose="020B0604020202020204" pitchFamily="34" charset="0"/>
              </a:rPr>
              <a:t>Cuando el usuario crea un objeto simulador desde el interprete, cosa con la que generalmente se comienza un script, este objeto es creado dentro del interprete y se crea una estrecha relación con otro objeto idéntico, pero dentro de la jerarquía compilada. </a:t>
            </a:r>
          </a:p>
          <a:p>
            <a:pPr algn="just"/>
            <a:endParaRPr lang="es-MX" sz="2000" dirty="0">
              <a:latin typeface="Arial" panose="020B0604020202020204" pitchFamily="34" charset="0"/>
              <a:cs typeface="Arial" panose="020B0604020202020204" pitchFamily="34" charset="0"/>
            </a:endParaRPr>
          </a:p>
          <a:p>
            <a:pPr algn="just"/>
            <a:r>
              <a:rPr lang="es-MX" sz="2000" dirty="0" smtClean="0">
                <a:latin typeface="Arial" panose="020B0604020202020204" pitchFamily="34" charset="0"/>
                <a:cs typeface="Arial" panose="020B0604020202020204" pitchFamily="34" charset="0"/>
              </a:rPr>
              <a:t>Es muy importante hacer notar que, para trabajar a fondo con NS, usted debe construirse sus propias clases, así como sus propios protocolos y modificar según sus necesidades los ya existentes. Todo ello lo conlleva hacerlo en el programa fuente del propio simulador NS, escrito en </a:t>
            </a:r>
            <a:r>
              <a:rPr lang="es-MX" sz="2000" dirty="0" err="1" smtClean="0">
                <a:latin typeface="Arial" panose="020B0604020202020204" pitchFamily="34" charset="0"/>
                <a:cs typeface="Arial" panose="020B0604020202020204" pitchFamily="34" charset="0"/>
              </a:rPr>
              <a:t>c++</a:t>
            </a:r>
            <a:r>
              <a:rPr lang="es-MX" sz="2000" dirty="0" smtClean="0">
                <a:latin typeface="Arial" panose="020B0604020202020204" pitchFamily="34" charset="0"/>
                <a:cs typeface="Arial" panose="020B0604020202020204" pitchFamily="34" charset="0"/>
              </a:rPr>
              <a:t>, y luego volver a compilar y vincular todos los </a:t>
            </a:r>
            <a:r>
              <a:rPr lang="es-MX" sz="2000" dirty="0" err="1" smtClean="0">
                <a:latin typeface="Arial" panose="020B0604020202020204" pitchFamily="34" charset="0"/>
                <a:cs typeface="Arial" panose="020B0604020202020204" pitchFamily="34" charset="0"/>
              </a:rPr>
              <a:t>modulos</a:t>
            </a:r>
            <a:r>
              <a:rPr lang="es-MX" sz="2000" dirty="0" smtClean="0">
                <a:latin typeface="Arial" panose="020B0604020202020204" pitchFamily="34" charset="0"/>
                <a:cs typeface="Arial" panose="020B0604020202020204" pitchFamily="34" charset="0"/>
              </a:rPr>
              <a:t> para crear un nuevo ejecutable de NS. </a:t>
            </a:r>
            <a:endParaRPr lang="es-MX" sz="2000"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rotWithShape="1">
          <a:blip r:embed="rId2"/>
          <a:srcRect l="32216" t="22935" r="34530" b="19052"/>
          <a:stretch/>
        </p:blipFill>
        <p:spPr>
          <a:xfrm>
            <a:off x="10896599" y="624304"/>
            <a:ext cx="1171978" cy="1017752"/>
          </a:xfrm>
          <a:prstGeom prst="rect">
            <a:avLst/>
          </a:prstGeom>
        </p:spPr>
      </p:pic>
      <p:sp>
        <p:nvSpPr>
          <p:cNvPr id="3" name="Marcador de número de diapositiva 2"/>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1007004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638706" y="1085058"/>
            <a:ext cx="4074962" cy="4761950"/>
          </a:xfrm>
          <a:prstGeom prst="rect">
            <a:avLst/>
          </a:prstGeom>
        </p:spPr>
      </p:pic>
      <p:sp>
        <p:nvSpPr>
          <p:cNvPr id="5" name="Marcador de número de diapositiva 4"/>
          <p:cNvSpPr>
            <a:spLocks noGrp="1"/>
          </p:cNvSpPr>
          <p:nvPr>
            <p:ph type="sldNum" sz="quarter" idx="12"/>
          </p:nvPr>
        </p:nvSpPr>
        <p:spPr/>
        <p:txBody>
          <a:bodyPr/>
          <a:lstStyle/>
          <a:p>
            <a:fld id="{69E57DC2-970A-4B3E-BB1C-7A09969E49DF}" type="slidenum">
              <a:rPr lang="en-US" smtClean="0"/>
              <a:pPr/>
              <a:t>5</a:t>
            </a:fld>
            <a:endParaRPr lang="en-US" dirty="0"/>
          </a:p>
        </p:txBody>
      </p:sp>
      <p:sp>
        <p:nvSpPr>
          <p:cNvPr id="9" name="Rectángulo 8"/>
          <p:cNvSpPr/>
          <p:nvPr/>
        </p:nvSpPr>
        <p:spPr>
          <a:xfrm>
            <a:off x="5752562" y="1447216"/>
            <a:ext cx="6186153" cy="3785652"/>
          </a:xfrm>
          <a:prstGeom prst="rect">
            <a:avLst/>
          </a:prstGeom>
        </p:spPr>
        <p:txBody>
          <a:bodyPr wrap="square">
            <a:spAutoFit/>
          </a:bodyPr>
          <a:lstStyle/>
          <a:p>
            <a:pPr algn="ctr"/>
            <a:r>
              <a:rPr lang="es-MX" sz="2400" b="1" dirty="0">
                <a:latin typeface="Arial" panose="020B0604020202020204" pitchFamily="34" charset="0"/>
                <a:cs typeface="Arial" panose="020B0604020202020204" pitchFamily="34" charset="0"/>
              </a:rPr>
              <a:t>Objetivo </a:t>
            </a:r>
          </a:p>
          <a:p>
            <a:endParaRPr lang="es-MX" dirty="0">
              <a:latin typeface="Arial" panose="020B0604020202020204" pitchFamily="34" charset="0"/>
              <a:cs typeface="Arial" panose="020B0604020202020204" pitchFamily="34" charset="0"/>
            </a:endParaRPr>
          </a:p>
          <a:p>
            <a:endParaRPr lang="es-MX"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2000" dirty="0">
                <a:latin typeface="Arial" panose="020B0604020202020204" pitchFamily="34" charset="0"/>
                <a:cs typeface="Arial" panose="020B0604020202020204" pitchFamily="34" charset="0"/>
              </a:rPr>
              <a:t>El objetivo del proyecto ns-3 es desarrollar un entorno de simulación abierto y preferido para la investigación de redes: debe estar alineado con las necesidades de simulación de la investigación de redes modernas.</a:t>
            </a:r>
          </a:p>
          <a:p>
            <a:pPr marL="285750" indent="-285750" algn="just">
              <a:buFont typeface="Arial" panose="020B0604020202020204" pitchFamily="34" charset="0"/>
              <a:buChar char="•"/>
            </a:pPr>
            <a:endParaRPr lang="es-MX"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2000" dirty="0">
                <a:latin typeface="Arial" panose="020B0604020202020204" pitchFamily="34" charset="0"/>
                <a:cs typeface="Arial" panose="020B0604020202020204" pitchFamily="34" charset="0"/>
              </a:rPr>
              <a:t>Diseño e implementación de diferentes topologías, donde se deberá elegir el modo que mejor  se adapte a cada situación</a:t>
            </a:r>
          </a:p>
        </p:txBody>
      </p:sp>
    </p:spTree>
    <p:extLst>
      <p:ext uri="{BB962C8B-B14F-4D97-AF65-F5344CB8AC3E}">
        <p14:creationId xmlns:p14="http://schemas.microsoft.com/office/powerpoint/2010/main" val="1034032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85611" y="1230875"/>
            <a:ext cx="11266331" cy="4770537"/>
          </a:xfrm>
          <a:prstGeom prst="rect">
            <a:avLst/>
          </a:prstGeom>
        </p:spPr>
        <p:txBody>
          <a:bodyPr wrap="square">
            <a:spAutoFit/>
          </a:bodyPr>
          <a:lstStyle/>
          <a:p>
            <a:pPr algn="ctr"/>
            <a:r>
              <a:rPr lang="es-MX" sz="2400" b="1" i="1" dirty="0">
                <a:latin typeface="Arial" panose="020B0604020202020204" pitchFamily="34" charset="0"/>
                <a:cs typeface="Arial" panose="020B0604020202020204" pitchFamily="34" charset="0"/>
              </a:rPr>
              <a:t>C</a:t>
            </a:r>
            <a:r>
              <a:rPr lang="es-MX" sz="2400" b="1" i="1" dirty="0" smtClean="0">
                <a:latin typeface="Arial" panose="020B0604020202020204" pitchFamily="34" charset="0"/>
                <a:cs typeface="Arial" panose="020B0604020202020204" pitchFamily="34" charset="0"/>
              </a:rPr>
              <a:t>aracterísticas</a:t>
            </a:r>
          </a:p>
          <a:p>
            <a:endParaRPr lang="es-MX"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q"/>
            </a:pPr>
            <a:r>
              <a:rPr lang="es-MX" sz="2000" dirty="0" smtClean="0">
                <a:latin typeface="Arial" panose="020B0604020202020204" pitchFamily="34" charset="0"/>
                <a:cs typeface="Arial" panose="020B0604020202020204" pitchFamily="34" charset="0"/>
              </a:rPr>
              <a:t>ns-3 </a:t>
            </a:r>
            <a:r>
              <a:rPr lang="es-MX" sz="2000" dirty="0">
                <a:latin typeface="Arial" panose="020B0604020202020204" pitchFamily="34" charset="0"/>
                <a:cs typeface="Arial" panose="020B0604020202020204" pitchFamily="34" charset="0"/>
              </a:rPr>
              <a:t>está diseñado como un conjunto de bibliotecas que se pueden combinar entre sí y también con otras bibliotecas de software externas. Si bien algunas plataformas de simulación proporcionan a los usuarios un entorno de interfaz de usuario gráfico único e integrado en el que se llevan a cabo todas las tareas, ns-3 es más modular a este respecto. Se pueden usar varios animadores externos y herramientas de análisis y visualización de datos con ns-3 . Sin embargo, los usuarios deben esperar trabajar en la línea de comandos y con las herramientas de desarrollo de software de C ++ y / o Python</a:t>
            </a:r>
            <a:r>
              <a:rPr lang="es-MX" sz="2000" dirty="0" smtClean="0">
                <a:latin typeface="Arial" panose="020B0604020202020204" pitchFamily="34" charset="0"/>
                <a:cs typeface="Arial" panose="020B0604020202020204" pitchFamily="34" charset="0"/>
              </a:rPr>
              <a:t>.</a:t>
            </a:r>
          </a:p>
          <a:p>
            <a:pPr marL="342900" indent="-342900" algn="just">
              <a:buFont typeface="Wingdings" panose="05000000000000000000" pitchFamily="2" charset="2"/>
              <a:buChar char="q"/>
            </a:pPr>
            <a:endParaRPr lang="es-MX"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q"/>
            </a:pPr>
            <a:r>
              <a:rPr lang="es-MX" sz="2000" dirty="0">
                <a:latin typeface="Arial" panose="020B0604020202020204" pitchFamily="34" charset="0"/>
                <a:cs typeface="Arial" panose="020B0604020202020204" pitchFamily="34" charset="0"/>
              </a:rPr>
              <a:t>ns-3 se usa principalmente en sistemas Linux o </a:t>
            </a:r>
            <a:r>
              <a:rPr lang="es-MX" sz="2000" dirty="0" err="1">
                <a:latin typeface="Arial" panose="020B0604020202020204" pitchFamily="34" charset="0"/>
                <a:cs typeface="Arial" panose="020B0604020202020204" pitchFamily="34" charset="0"/>
              </a:rPr>
              <a:t>macOS</a:t>
            </a:r>
            <a:r>
              <a:rPr lang="es-MX" sz="2000" dirty="0">
                <a:latin typeface="Arial" panose="020B0604020202020204" pitchFamily="34" charset="0"/>
                <a:cs typeface="Arial" panose="020B0604020202020204" pitchFamily="34" charset="0"/>
              </a:rPr>
              <a:t>, aunque existe soporte para sistemas BSD y también para marcos de trabajo de Windows que pueden construir código de Linux, como el subsistema de Windows para Linux o </a:t>
            </a:r>
            <a:r>
              <a:rPr lang="es-MX" sz="2000" dirty="0" err="1">
                <a:latin typeface="Arial" panose="020B0604020202020204" pitchFamily="34" charset="0"/>
                <a:cs typeface="Arial" panose="020B0604020202020204" pitchFamily="34" charset="0"/>
              </a:rPr>
              <a:t>Cygwin</a:t>
            </a:r>
            <a:r>
              <a:rPr lang="es-MX" sz="2000" dirty="0">
                <a:latin typeface="Arial" panose="020B0604020202020204" pitchFamily="34" charset="0"/>
                <a:cs typeface="Arial" panose="020B0604020202020204" pitchFamily="34" charset="0"/>
              </a:rPr>
              <a:t>. Actualmente no se admite Windows Visual Studio nativo, aunque un desarrollador está trabajando en la compatibilidad futura. Los usuarios de Windows también pueden usar una máquina virtual de Linux</a:t>
            </a:r>
            <a:r>
              <a:rPr lang="es-MX" sz="2000" dirty="0" smtClean="0">
                <a:latin typeface="Arial" panose="020B0604020202020204" pitchFamily="34" charset="0"/>
                <a:cs typeface="Arial" panose="020B0604020202020204" pitchFamily="34" charset="0"/>
              </a:rPr>
              <a:t>.</a:t>
            </a:r>
          </a:p>
        </p:txBody>
      </p:sp>
      <p:sp>
        <p:nvSpPr>
          <p:cNvPr id="3" name="Marcador de número de diapositiva 2"/>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2512132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98490" y="1220914"/>
            <a:ext cx="11281893" cy="4770537"/>
          </a:xfrm>
          <a:prstGeom prst="rect">
            <a:avLst/>
          </a:prstGeom>
        </p:spPr>
        <p:txBody>
          <a:bodyPr wrap="square">
            <a:spAutoFit/>
          </a:bodyPr>
          <a:lstStyle/>
          <a:p>
            <a:pPr algn="ctr"/>
            <a:r>
              <a:rPr lang="es-MX" sz="2400" b="1" i="1" dirty="0">
                <a:latin typeface="Arial" panose="020B0604020202020204" pitchFamily="34" charset="0"/>
                <a:cs typeface="Arial" panose="020B0604020202020204" pitchFamily="34" charset="0"/>
              </a:rPr>
              <a:t>Modelos de </a:t>
            </a:r>
            <a:r>
              <a:rPr lang="es-MX" sz="2400" b="1" i="1" dirty="0" smtClean="0">
                <a:latin typeface="Arial" panose="020B0604020202020204" pitchFamily="34" charset="0"/>
                <a:cs typeface="Arial" panose="020B0604020202020204" pitchFamily="34" charset="0"/>
              </a:rPr>
              <a:t>simulación</a:t>
            </a:r>
          </a:p>
          <a:p>
            <a:endParaRPr lang="es-MX"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s-MX" sz="2000" dirty="0">
                <a:latin typeface="Arial" panose="020B0604020202020204" pitchFamily="34" charset="0"/>
                <a:cs typeface="Arial" panose="020B0604020202020204" pitchFamily="34" charset="0"/>
              </a:rPr>
              <a:t>El proyecto ns-3 se compromete a construir un núcleo de simulación sólido, bien documentado, fácil de usar y depurar, y que se adapte a las necesidades de todo el flujo de trabajo de simulación, desde la configuración de la simulación hasta la recopilación y el análisis del rastreo</a:t>
            </a:r>
            <a:r>
              <a:rPr lang="es-MX" sz="2000" dirty="0" smtClean="0">
                <a:latin typeface="Arial" panose="020B0604020202020204" pitchFamily="34" charset="0"/>
                <a:cs typeface="Arial" panose="020B0604020202020204" pitchFamily="34" charset="0"/>
              </a:rPr>
              <a:t>.</a:t>
            </a:r>
          </a:p>
          <a:p>
            <a:pPr marL="342900" indent="-34290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s-MX" sz="2000" dirty="0">
                <a:latin typeface="Arial" panose="020B0604020202020204" pitchFamily="34" charset="0"/>
                <a:cs typeface="Arial" panose="020B0604020202020204" pitchFamily="34" charset="0"/>
              </a:rPr>
              <a:t>Además, la infraestructura de software ns-3 fomenta el desarrollo de modelos de simulación que sean lo suficientemente realistas para permitir que ns-3 se use como un emulador de red en tiempo real, interconectado con el mundo real y que permita la reutilización de muchas implementaciones existentes de protocolos del mundo </a:t>
            </a:r>
            <a:r>
              <a:rPr lang="es-MX" sz="2000" dirty="0" smtClean="0">
                <a:latin typeface="Arial" panose="020B0604020202020204" pitchFamily="34" charset="0"/>
                <a:cs typeface="Arial" panose="020B0604020202020204" pitchFamily="34" charset="0"/>
              </a:rPr>
              <a:t>real </a:t>
            </a:r>
            <a:r>
              <a:rPr lang="es-MX" sz="2000" dirty="0">
                <a:latin typeface="Arial" panose="020B0604020202020204" pitchFamily="34" charset="0"/>
                <a:cs typeface="Arial" panose="020B0604020202020204" pitchFamily="34" charset="0"/>
              </a:rPr>
              <a:t>dentro de ns-3</a:t>
            </a:r>
            <a:r>
              <a:rPr lang="es-MX" sz="2000" dirty="0" smtClean="0">
                <a:latin typeface="Arial" panose="020B0604020202020204" pitchFamily="34" charset="0"/>
                <a:cs typeface="Arial" panose="020B0604020202020204" pitchFamily="34" charset="0"/>
              </a:rPr>
              <a:t>.</a:t>
            </a:r>
          </a:p>
          <a:p>
            <a:pPr marL="342900" indent="-34290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s-MX" sz="2000" dirty="0">
                <a:latin typeface="Arial" panose="020B0604020202020204" pitchFamily="34" charset="0"/>
                <a:cs typeface="Arial" panose="020B0604020202020204" pitchFamily="34" charset="0"/>
              </a:rPr>
              <a:t>El núcleo de simulación ns-3 admite la investigación en redes basadas tanto en IP como no basadas en IP. </a:t>
            </a:r>
            <a:endParaRPr lang="es-MX" sz="2000" dirty="0" smtClean="0">
              <a:latin typeface="Arial" panose="020B0604020202020204" pitchFamily="34" charset="0"/>
              <a:cs typeface="Arial" panose="020B0604020202020204" pitchFamily="34" charset="0"/>
            </a:endParaRPr>
          </a:p>
        </p:txBody>
      </p:sp>
      <p:sp>
        <p:nvSpPr>
          <p:cNvPr id="3" name="Marcador de número de diapositiva 2"/>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3117467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11369" y="1993434"/>
            <a:ext cx="11281893" cy="2616101"/>
          </a:xfrm>
          <a:prstGeom prst="rect">
            <a:avLst/>
          </a:prstGeom>
        </p:spPr>
        <p:txBody>
          <a:bodyPr wrap="square">
            <a:spAutoFit/>
          </a:bodyPr>
          <a:lstStyle/>
          <a:p>
            <a:pPr algn="ctr"/>
            <a:r>
              <a:rPr lang="es-MX" sz="2400" b="1" i="1" dirty="0">
                <a:latin typeface="Arial" panose="020B0604020202020204" pitchFamily="34" charset="0"/>
                <a:cs typeface="Arial" panose="020B0604020202020204" pitchFamily="34" charset="0"/>
              </a:rPr>
              <a:t>Modelos de </a:t>
            </a:r>
            <a:r>
              <a:rPr lang="es-MX" sz="2400" b="1" i="1" dirty="0" smtClean="0">
                <a:latin typeface="Arial" panose="020B0604020202020204" pitchFamily="34" charset="0"/>
                <a:cs typeface="Arial" panose="020B0604020202020204" pitchFamily="34" charset="0"/>
              </a:rPr>
              <a:t>simulación</a:t>
            </a:r>
            <a:endParaRPr lang="es-MX" sz="2000" dirty="0">
              <a:latin typeface="Arial" panose="020B0604020202020204" pitchFamily="34" charset="0"/>
              <a:cs typeface="Arial" panose="020B0604020202020204" pitchFamily="34" charset="0"/>
            </a:endParaRPr>
          </a:p>
          <a:p>
            <a:pPr algn="just"/>
            <a:endParaRPr lang="es-MX"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s-MX" sz="2000" dirty="0">
                <a:latin typeface="Arial" panose="020B0604020202020204" pitchFamily="34" charset="0"/>
                <a:cs typeface="Arial" panose="020B0604020202020204" pitchFamily="34" charset="0"/>
              </a:rPr>
              <a:t>ns-3 también es compatible con un planificador en tiempo real que facilita una serie de casos de uso de "simulación en el bucle" para interactuar con sistemas reales. </a:t>
            </a:r>
            <a:endParaRPr lang="es-MX" sz="2000" dirty="0" smtClean="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s-MX" sz="2000" dirty="0" smtClean="0">
                <a:latin typeface="Arial" panose="020B0604020202020204" pitchFamily="34" charset="0"/>
                <a:cs typeface="Arial" panose="020B0604020202020204" pitchFamily="34" charset="0"/>
              </a:rPr>
              <a:t>Por </a:t>
            </a:r>
            <a:r>
              <a:rPr lang="es-MX" sz="2000" dirty="0">
                <a:latin typeface="Arial" panose="020B0604020202020204" pitchFamily="34" charset="0"/>
                <a:cs typeface="Arial" panose="020B0604020202020204" pitchFamily="34" charset="0"/>
              </a:rPr>
              <a:t>ejemplo, los usuarios pueden emitir y recibir paquetes generados por ns-3 en dispositivos de red reales, y ns-3 puede servir como un marco de interconexión para agregar efectos de enlace entre máquinas virtuales</a:t>
            </a:r>
            <a:r>
              <a:rPr lang="es-MX" sz="2000" dirty="0" smtClean="0">
                <a:latin typeface="Arial" panose="020B0604020202020204" pitchFamily="34" charset="0"/>
                <a:cs typeface="Arial" panose="020B0604020202020204" pitchFamily="34" charset="0"/>
              </a:rPr>
              <a:t>.</a:t>
            </a:r>
          </a:p>
        </p:txBody>
      </p:sp>
      <p:sp>
        <p:nvSpPr>
          <p:cNvPr id="3" name="Marcador de número de diapositiva 2"/>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3377048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791200" y="1019122"/>
            <a:ext cx="6400800" cy="5078313"/>
          </a:xfrm>
          <a:prstGeom prst="rect">
            <a:avLst/>
          </a:prstGeom>
        </p:spPr>
        <p:txBody>
          <a:bodyPr wrap="square">
            <a:spAutoFit/>
          </a:bodyPr>
          <a:lstStyle/>
          <a:p>
            <a:pPr algn="ctr"/>
            <a:r>
              <a:rPr lang="es-MX" sz="2400" b="1" i="1" dirty="0" smtClean="0">
                <a:latin typeface="Arial" panose="020B0604020202020204" pitchFamily="34" charset="0"/>
                <a:cs typeface="Arial" panose="020B0604020202020204" pitchFamily="34" charset="0"/>
              </a:rPr>
              <a:t>Que podemos simular en ns3</a:t>
            </a:r>
          </a:p>
          <a:p>
            <a:pPr algn="just"/>
            <a:endParaRPr lang="es-MX"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r>
              <a:rPr lang="es-MX" sz="2000" dirty="0">
                <a:latin typeface="Arial" panose="020B0604020202020204" pitchFamily="34" charset="0"/>
                <a:cs typeface="Arial" panose="020B0604020202020204" pitchFamily="34" charset="0"/>
              </a:rPr>
              <a:t>Redes inalámbricas como WIFI, WIMAX, LTE, redes de sensores, redes ad hoc </a:t>
            </a:r>
            <a:endParaRPr lang="es-MX" sz="2000" dirty="0" smtClean="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endParaRPr lang="es-MX" sz="2000" dirty="0" smtClean="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r>
              <a:rPr lang="es-MX" sz="2000" dirty="0" smtClean="0">
                <a:latin typeface="Arial" panose="020B0604020202020204" pitchFamily="34" charset="0"/>
                <a:cs typeface="Arial" panose="020B0604020202020204" pitchFamily="34" charset="0"/>
              </a:rPr>
              <a:t>Redes </a:t>
            </a:r>
            <a:r>
              <a:rPr lang="es-MX" sz="2000" dirty="0">
                <a:latin typeface="Arial" panose="020B0604020202020204" pitchFamily="34" charset="0"/>
                <a:cs typeface="Arial" panose="020B0604020202020204" pitchFamily="34" charset="0"/>
              </a:rPr>
              <a:t>fijas basadas en TCP/IP </a:t>
            </a:r>
            <a:endParaRPr lang="es-MX" sz="2000" dirty="0" smtClean="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endParaRPr lang="es-MX" sz="2000" dirty="0" smtClean="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r>
              <a:rPr lang="es-MX" sz="2000" dirty="0" smtClean="0">
                <a:latin typeface="Arial" panose="020B0604020202020204" pitchFamily="34" charset="0"/>
                <a:cs typeface="Arial" panose="020B0604020202020204" pitchFamily="34" charset="0"/>
              </a:rPr>
              <a:t>Distintas </a:t>
            </a:r>
            <a:r>
              <a:rPr lang="es-MX" sz="2000" dirty="0">
                <a:latin typeface="Arial" panose="020B0604020202020204" pitchFamily="34" charset="0"/>
                <a:cs typeface="Arial" panose="020B0604020202020204" pitchFamily="34" charset="0"/>
              </a:rPr>
              <a:t>aplicaciones y </a:t>
            </a:r>
            <a:r>
              <a:rPr lang="es-MX" sz="2000" dirty="0" smtClean="0">
                <a:latin typeface="Arial" panose="020B0604020202020204" pitchFamily="34" charset="0"/>
                <a:cs typeface="Arial" panose="020B0604020202020204" pitchFamily="34" charset="0"/>
              </a:rPr>
              <a:t>protocolos (de </a:t>
            </a:r>
            <a:r>
              <a:rPr lang="es-MX" sz="2000" dirty="0">
                <a:latin typeface="Arial" panose="020B0604020202020204" pitchFamily="34" charset="0"/>
                <a:cs typeface="Arial" panose="020B0604020202020204" pitchFamily="34" charset="0"/>
              </a:rPr>
              <a:t>enrutamiento estático o dinámico como OLSR y AODV ).</a:t>
            </a:r>
            <a:endParaRPr lang="es-MX" sz="2000" dirty="0" smtClean="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endParaRPr lang="es-MX" sz="2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r>
              <a:rPr lang="es-MX" sz="2000" dirty="0">
                <a:latin typeface="Arial" panose="020B0604020202020204" pitchFamily="34" charset="0"/>
                <a:cs typeface="Arial" panose="020B0604020202020204" pitchFamily="34" charset="0"/>
              </a:rPr>
              <a:t>Para definir los escenarios de simulación y las redes a simular se usan scripts</a:t>
            </a:r>
            <a:r>
              <a:rPr lang="es-MX" sz="2000" dirty="0" smtClean="0">
                <a:latin typeface="Arial" panose="020B0604020202020204" pitchFamily="34" charset="0"/>
                <a:cs typeface="Arial" panose="020B0604020202020204" pitchFamily="34" charset="0"/>
              </a:rPr>
              <a:t>.</a:t>
            </a:r>
          </a:p>
          <a:p>
            <a:pPr marL="342900" indent="-342900" algn="just">
              <a:buFont typeface="Wingdings" panose="05000000000000000000" pitchFamily="2" charset="2"/>
              <a:buChar char="v"/>
            </a:pPr>
            <a:endParaRPr lang="es-MX" sz="2000" dirty="0" smtClean="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r>
              <a:rPr lang="es-MX" sz="2000" dirty="0">
                <a:latin typeface="Arial" panose="020B0604020202020204" pitchFamily="34" charset="0"/>
                <a:cs typeface="Arial" panose="020B0604020202020204" pitchFamily="34" charset="0"/>
              </a:rPr>
              <a:t>Se pueden desarrollar principalmente en dos lenguajes: </a:t>
            </a:r>
            <a:r>
              <a:rPr lang="es-MX" sz="2000" dirty="0" smtClean="0">
                <a:latin typeface="Arial" panose="020B0604020202020204" pitchFamily="34" charset="0"/>
                <a:cs typeface="Arial" panose="020B0604020202020204" pitchFamily="34" charset="0"/>
              </a:rPr>
              <a:t>C++ </a:t>
            </a:r>
            <a:r>
              <a:rPr lang="es-MX" sz="2000" dirty="0">
                <a:latin typeface="Arial" panose="020B0604020202020204" pitchFamily="34" charset="0"/>
                <a:cs typeface="Arial" panose="020B0604020202020204" pitchFamily="34" charset="0"/>
              </a:rPr>
              <a:t>y </a:t>
            </a:r>
            <a:r>
              <a:rPr lang="es-MX" sz="2000" dirty="0" smtClean="0">
                <a:latin typeface="Arial" panose="020B0604020202020204" pitchFamily="34" charset="0"/>
                <a:cs typeface="Arial" panose="020B0604020202020204" pitchFamily="34" charset="0"/>
              </a:rPr>
              <a:t>PYTHON</a:t>
            </a:r>
          </a:p>
          <a:p>
            <a:pPr algn="just"/>
            <a:endParaRPr lang="es-MX" sz="2000" dirty="0" smtClean="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218941" y="1526983"/>
            <a:ext cx="5031347" cy="4062590"/>
          </a:xfrm>
          <a:prstGeom prst="rect">
            <a:avLst/>
          </a:prstGeom>
        </p:spPr>
      </p:pic>
      <p:sp>
        <p:nvSpPr>
          <p:cNvPr id="3" name="Marcador de número de diapositiva 2"/>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2775214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TM10001105[[fn=Recorte]]</Template>
  <TotalTime>2689</TotalTime>
  <Words>2437</Words>
  <Application>Microsoft Office PowerPoint</Application>
  <PresentationFormat>Panorámica</PresentationFormat>
  <Paragraphs>240</Paragraphs>
  <Slides>29</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Calibri</vt:lpstr>
      <vt:lpstr>Franklin Gothic Book</vt:lpstr>
      <vt:lpstr>Wingdings</vt:lpstr>
      <vt:lpstr>Crop</vt:lpstr>
      <vt:lpstr>NS3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NS3</dc:title>
  <dc:creator>Keyra Salazar</dc:creator>
  <cp:lastModifiedBy>Keyra Salazar</cp:lastModifiedBy>
  <cp:revision>88</cp:revision>
  <dcterms:created xsi:type="dcterms:W3CDTF">2019-05-21T04:55:13Z</dcterms:created>
  <dcterms:modified xsi:type="dcterms:W3CDTF">2019-06-26T20:58:56Z</dcterms:modified>
</cp:coreProperties>
</file>