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 descr="河边城市的夜景&#10;&#10;描述已自动生成">
            <a:extLst>
              <a:ext uri="{FF2B5EF4-FFF2-40B4-BE49-F238E27FC236}">
                <a16:creationId xmlns:a16="http://schemas.microsoft.com/office/drawing/2014/main" id="{91365F89-1EA4-FC6F-D646-F171DBBD98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5709" r="-1" b="-1"/>
          <a:stretch/>
        </p:blipFill>
        <p:spPr>
          <a:xfrm>
            <a:off x="20" y="10"/>
            <a:ext cx="9141692" cy="51434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229743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5000">
                <a:solidFill>
                  <a:schemeClr val="bg1"/>
                </a:solidFill>
              </a:rPr>
              <a:t>Macao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5286" y="3449574"/>
            <a:ext cx="6858000" cy="1152144"/>
          </a:xfrm>
        </p:spPr>
        <p:txBody>
          <a:bodyPr>
            <a:normAutofit/>
          </a:bodyPr>
          <a:lstStyle/>
          <a:p>
            <a:pPr marL="0" lvl="0" indent="0">
              <a:lnSpc>
                <a:spcPct val="90000"/>
              </a:lnSpc>
              <a:buNone/>
            </a:pPr>
            <a:br>
              <a:rPr lang="en-US">
                <a:solidFill>
                  <a:schemeClr val="bg1"/>
                </a:solidFill>
              </a:rPr>
            </a:b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Keyu Feng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80654" y="3276467"/>
            <a:ext cx="3182692" cy="13716"/>
          </a:xfrm>
          <a:custGeom>
            <a:avLst/>
            <a:gdLst>
              <a:gd name="connsiteX0" fmla="*/ 0 w 3182692"/>
              <a:gd name="connsiteY0" fmla="*/ 0 h 13716"/>
              <a:gd name="connsiteX1" fmla="*/ 636538 w 3182692"/>
              <a:gd name="connsiteY1" fmla="*/ 0 h 13716"/>
              <a:gd name="connsiteX2" fmla="*/ 1273077 w 3182692"/>
              <a:gd name="connsiteY2" fmla="*/ 0 h 13716"/>
              <a:gd name="connsiteX3" fmla="*/ 1909615 w 3182692"/>
              <a:gd name="connsiteY3" fmla="*/ 0 h 13716"/>
              <a:gd name="connsiteX4" fmla="*/ 2482500 w 3182692"/>
              <a:gd name="connsiteY4" fmla="*/ 0 h 13716"/>
              <a:gd name="connsiteX5" fmla="*/ 3182692 w 3182692"/>
              <a:gd name="connsiteY5" fmla="*/ 0 h 13716"/>
              <a:gd name="connsiteX6" fmla="*/ 3182692 w 3182692"/>
              <a:gd name="connsiteY6" fmla="*/ 13716 h 13716"/>
              <a:gd name="connsiteX7" fmla="*/ 2609807 w 3182692"/>
              <a:gd name="connsiteY7" fmla="*/ 13716 h 13716"/>
              <a:gd name="connsiteX8" fmla="*/ 2068750 w 3182692"/>
              <a:gd name="connsiteY8" fmla="*/ 13716 h 13716"/>
              <a:gd name="connsiteX9" fmla="*/ 1432211 w 3182692"/>
              <a:gd name="connsiteY9" fmla="*/ 13716 h 13716"/>
              <a:gd name="connsiteX10" fmla="*/ 859327 w 3182692"/>
              <a:gd name="connsiteY10" fmla="*/ 13716 h 13716"/>
              <a:gd name="connsiteX11" fmla="*/ 0 w 3182692"/>
              <a:gd name="connsiteY11" fmla="*/ 13716 h 13716"/>
              <a:gd name="connsiteX12" fmla="*/ 0 w 3182692"/>
              <a:gd name="connsiteY12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3716" fill="none" extrusionOk="0">
                <a:moveTo>
                  <a:pt x="0" y="0"/>
                </a:moveTo>
                <a:cubicBezTo>
                  <a:pt x="253588" y="25878"/>
                  <a:pt x="409323" y="-5359"/>
                  <a:pt x="636538" y="0"/>
                </a:cubicBezTo>
                <a:cubicBezTo>
                  <a:pt x="863753" y="5359"/>
                  <a:pt x="1007727" y="-28"/>
                  <a:pt x="1273077" y="0"/>
                </a:cubicBezTo>
                <a:cubicBezTo>
                  <a:pt x="1538427" y="28"/>
                  <a:pt x="1698640" y="-12775"/>
                  <a:pt x="1909615" y="0"/>
                </a:cubicBezTo>
                <a:cubicBezTo>
                  <a:pt x="2120590" y="12775"/>
                  <a:pt x="2210293" y="-21823"/>
                  <a:pt x="2482500" y="0"/>
                </a:cubicBezTo>
                <a:cubicBezTo>
                  <a:pt x="2754708" y="21823"/>
                  <a:pt x="3004133" y="-28750"/>
                  <a:pt x="3182692" y="0"/>
                </a:cubicBezTo>
                <a:cubicBezTo>
                  <a:pt x="3182906" y="4075"/>
                  <a:pt x="3183008" y="9784"/>
                  <a:pt x="3182692" y="13716"/>
                </a:cubicBezTo>
                <a:cubicBezTo>
                  <a:pt x="2947402" y="17868"/>
                  <a:pt x="2876226" y="22619"/>
                  <a:pt x="2609807" y="13716"/>
                </a:cubicBezTo>
                <a:cubicBezTo>
                  <a:pt x="2343389" y="4813"/>
                  <a:pt x="2326689" y="21007"/>
                  <a:pt x="2068750" y="13716"/>
                </a:cubicBezTo>
                <a:cubicBezTo>
                  <a:pt x="1810811" y="6425"/>
                  <a:pt x="1713836" y="43647"/>
                  <a:pt x="1432211" y="13716"/>
                </a:cubicBezTo>
                <a:cubicBezTo>
                  <a:pt x="1150586" y="-16215"/>
                  <a:pt x="982765" y="-825"/>
                  <a:pt x="859327" y="13716"/>
                </a:cubicBezTo>
                <a:cubicBezTo>
                  <a:pt x="735889" y="28257"/>
                  <a:pt x="254183" y="30659"/>
                  <a:pt x="0" y="13716"/>
                </a:cubicBezTo>
                <a:cubicBezTo>
                  <a:pt x="-535" y="8247"/>
                  <a:pt x="-201" y="2959"/>
                  <a:pt x="0" y="0"/>
                </a:cubicBezTo>
                <a:close/>
              </a:path>
              <a:path w="3182692" h="13716" stroke="0" extrusionOk="0">
                <a:moveTo>
                  <a:pt x="0" y="0"/>
                </a:moveTo>
                <a:cubicBezTo>
                  <a:pt x="243108" y="-22426"/>
                  <a:pt x="387854" y="22949"/>
                  <a:pt x="572885" y="0"/>
                </a:cubicBezTo>
                <a:cubicBezTo>
                  <a:pt x="757916" y="-22949"/>
                  <a:pt x="923707" y="6797"/>
                  <a:pt x="1113942" y="0"/>
                </a:cubicBezTo>
                <a:cubicBezTo>
                  <a:pt x="1304177" y="-6797"/>
                  <a:pt x="1495991" y="20627"/>
                  <a:pt x="1686827" y="0"/>
                </a:cubicBezTo>
                <a:cubicBezTo>
                  <a:pt x="1877663" y="-20627"/>
                  <a:pt x="2170182" y="-20672"/>
                  <a:pt x="2323365" y="0"/>
                </a:cubicBezTo>
                <a:cubicBezTo>
                  <a:pt x="2476548" y="20672"/>
                  <a:pt x="2919164" y="6097"/>
                  <a:pt x="3182692" y="0"/>
                </a:cubicBezTo>
                <a:cubicBezTo>
                  <a:pt x="3182126" y="5320"/>
                  <a:pt x="3182368" y="9001"/>
                  <a:pt x="3182692" y="13716"/>
                </a:cubicBezTo>
                <a:cubicBezTo>
                  <a:pt x="3026065" y="-15421"/>
                  <a:pt x="2775006" y="18495"/>
                  <a:pt x="2546154" y="13716"/>
                </a:cubicBezTo>
                <a:cubicBezTo>
                  <a:pt x="2317302" y="8937"/>
                  <a:pt x="2168173" y="-13085"/>
                  <a:pt x="1845961" y="13716"/>
                </a:cubicBezTo>
                <a:cubicBezTo>
                  <a:pt x="1523749" y="40517"/>
                  <a:pt x="1450078" y="-5416"/>
                  <a:pt x="1304904" y="13716"/>
                </a:cubicBezTo>
                <a:cubicBezTo>
                  <a:pt x="1159730" y="32848"/>
                  <a:pt x="942635" y="-14593"/>
                  <a:pt x="604711" y="13716"/>
                </a:cubicBezTo>
                <a:cubicBezTo>
                  <a:pt x="266787" y="42025"/>
                  <a:pt x="141927" y="-12967"/>
                  <a:pt x="0" y="13716"/>
                </a:cubicBezTo>
                <a:cubicBezTo>
                  <a:pt x="58" y="7834"/>
                  <a:pt x="453" y="5833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8" y="410861"/>
            <a:ext cx="3875389" cy="126038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000"/>
              <a:t>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9964" y="410861"/>
            <a:ext cx="3884220" cy="1260389"/>
          </a:xfrm>
        </p:spPr>
        <p:txBody>
          <a:bodyPr anchor="ctr">
            <a:normAutofit/>
          </a:bodyPr>
          <a:lstStyle/>
          <a:p>
            <a:pPr lvl="0"/>
            <a:r>
              <a:rPr lang="en-US" sz="1500"/>
              <a:t>Overall lower GDP than Hong Kong.</a:t>
            </a:r>
          </a:p>
          <a:p>
            <a:pPr lvl="0"/>
            <a:r>
              <a:rPr lang="en-US" sz="1500"/>
              <a:t>Overall lower population than Hong Kong.</a:t>
            </a:r>
          </a:p>
        </p:txBody>
      </p:sp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24D61C22-99DA-E05D-0FAF-D8911B8D1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8" y="2006752"/>
            <a:ext cx="3875389" cy="2402741"/>
          </a:xfrm>
          <a:prstGeom prst="rect">
            <a:avLst/>
          </a:prstGeom>
        </p:spPr>
      </p:pic>
      <p:pic>
        <p:nvPicPr>
          <p:cNvPr id="7" name="图片 6" descr="图形用户界面, 应用程序, 表格, Excel&#10;&#10;描述已自动生成">
            <a:extLst>
              <a:ext uri="{FF2B5EF4-FFF2-40B4-BE49-F238E27FC236}">
                <a16:creationId xmlns:a16="http://schemas.microsoft.com/office/drawing/2014/main" id="{0200BEB1-2E56-747F-2269-E1F9CD9A4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795" y="2011596"/>
            <a:ext cx="3875389" cy="239305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SWOT Analysis Part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Strengths</a:t>
            </a:r>
          </a:p>
          <a:p>
            <a:pPr lvl="0"/>
            <a:r>
              <a:t>Global leader in gaming revenue.</a:t>
            </a:r>
          </a:p>
          <a:p>
            <a:pPr lvl="0"/>
            <a:r>
              <a:t>High GDP.</a:t>
            </a:r>
          </a:p>
          <a:p>
            <a:pPr lvl="0"/>
            <a:r>
              <a:t>Unique cultural blend of Portuguese and Chinese influences.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Weaknesses</a:t>
            </a:r>
          </a:p>
          <a:p>
            <a:pPr lvl="0"/>
            <a:r>
              <a:t>Rely on gaming and tourism.</a:t>
            </a:r>
          </a:p>
          <a:p>
            <a:pPr lvl="0"/>
            <a:r>
              <a:t>Limited land area.</a:t>
            </a:r>
          </a:p>
          <a:p>
            <a:pPr lvl="0"/>
            <a:r>
              <a:t>Population and workplace limit.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SWOT Analysis Part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Opportunities</a:t>
            </a:r>
          </a:p>
          <a:p>
            <a:pPr lvl="0"/>
            <a:r>
              <a:t>Diversification into financial services, technology, and cultural tourism.</a:t>
            </a:r>
          </a:p>
          <a:p>
            <a:pPr lvl="0"/>
            <a:r>
              <a:t>Enhanced regional cooperation with Mainland China.</a:t>
            </a:r>
          </a:p>
          <a:p>
            <a:pPr lvl="0"/>
            <a:r>
              <a:t>Growth in education and healthcare sectors to attract global talent.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Threats</a:t>
            </a:r>
          </a:p>
          <a:p>
            <a:pPr lvl="0"/>
            <a:r>
              <a:t>Global recessions.</a:t>
            </a:r>
          </a:p>
          <a:p>
            <a:pPr lvl="0"/>
            <a:r>
              <a:t>Rising competition from other gaming and entertainment hubs.</a:t>
            </a:r>
          </a:p>
          <a:p>
            <a:pPr lvl="0"/>
            <a:r>
              <a:t>Environmental concerns like land reclamation and climate change impacts.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8000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Macao: A Small Island Developing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Location</a:t>
            </a:r>
            <a:r>
              <a:t>:</a:t>
            </a:r>
          </a:p>
          <a:p>
            <a:pPr lvl="1"/>
            <a:r>
              <a:t>Officially the Macao Special Administrative Region (SAR) of China, located on the southern coast of China.</a:t>
            </a:r>
          </a:p>
          <a:p>
            <a:pPr lvl="0"/>
            <a:r>
              <a:rPr b="1"/>
              <a:t>Size and Population</a:t>
            </a:r>
            <a:r>
              <a:t>:</a:t>
            </a:r>
          </a:p>
          <a:p>
            <a:pPr lvl="1"/>
            <a:r>
              <a:t>Covers 32.9 square kilometers.</a:t>
            </a:r>
          </a:p>
          <a:p>
            <a:pPr lvl="1"/>
            <a:r>
              <a:t>Population: Approximately 684,000.</a:t>
            </a:r>
          </a:p>
          <a:p>
            <a:pPr lvl="1"/>
            <a:r>
              <a:t>One of the most densely populated regions in the world.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160" y="342900"/>
            <a:ext cx="8182230" cy="10264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 defTabSz="914400">
              <a:lnSpc>
                <a:spcPct val="90000"/>
              </a:lnSpc>
            </a:pPr>
            <a:r>
              <a:rPr lang="en-US" sz="5000"/>
              <a:t>The Location of Macao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37560" y="1388012"/>
            <a:ext cx="2468880" cy="13716"/>
          </a:xfrm>
          <a:custGeom>
            <a:avLst/>
            <a:gdLst>
              <a:gd name="connsiteX0" fmla="*/ 0 w 2468880"/>
              <a:gd name="connsiteY0" fmla="*/ 0 h 13716"/>
              <a:gd name="connsiteX1" fmla="*/ 592531 w 2468880"/>
              <a:gd name="connsiteY1" fmla="*/ 0 h 13716"/>
              <a:gd name="connsiteX2" fmla="*/ 1160374 w 2468880"/>
              <a:gd name="connsiteY2" fmla="*/ 0 h 13716"/>
              <a:gd name="connsiteX3" fmla="*/ 1728216 w 2468880"/>
              <a:gd name="connsiteY3" fmla="*/ 0 h 13716"/>
              <a:gd name="connsiteX4" fmla="*/ 2468880 w 2468880"/>
              <a:gd name="connsiteY4" fmla="*/ 0 h 13716"/>
              <a:gd name="connsiteX5" fmla="*/ 2468880 w 2468880"/>
              <a:gd name="connsiteY5" fmla="*/ 13716 h 13716"/>
              <a:gd name="connsiteX6" fmla="*/ 1802282 w 2468880"/>
              <a:gd name="connsiteY6" fmla="*/ 13716 h 13716"/>
              <a:gd name="connsiteX7" fmla="*/ 1209751 w 2468880"/>
              <a:gd name="connsiteY7" fmla="*/ 13716 h 13716"/>
              <a:gd name="connsiteX8" fmla="*/ 641909 w 2468880"/>
              <a:gd name="connsiteY8" fmla="*/ 13716 h 13716"/>
              <a:gd name="connsiteX9" fmla="*/ 0 w 2468880"/>
              <a:gd name="connsiteY9" fmla="*/ 13716 h 13716"/>
              <a:gd name="connsiteX10" fmla="*/ 0 w 2468880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68880" h="13716" fill="none" extrusionOk="0">
                <a:moveTo>
                  <a:pt x="0" y="0"/>
                </a:moveTo>
                <a:cubicBezTo>
                  <a:pt x="171523" y="-1510"/>
                  <a:pt x="416079" y="20036"/>
                  <a:pt x="592531" y="0"/>
                </a:cubicBezTo>
                <a:cubicBezTo>
                  <a:pt x="768983" y="-20036"/>
                  <a:pt x="878305" y="13110"/>
                  <a:pt x="1160374" y="0"/>
                </a:cubicBezTo>
                <a:cubicBezTo>
                  <a:pt x="1442443" y="-13110"/>
                  <a:pt x="1612108" y="24695"/>
                  <a:pt x="1728216" y="0"/>
                </a:cubicBezTo>
                <a:cubicBezTo>
                  <a:pt x="1844324" y="-24695"/>
                  <a:pt x="2271040" y="20667"/>
                  <a:pt x="2468880" y="0"/>
                </a:cubicBezTo>
                <a:cubicBezTo>
                  <a:pt x="2468530" y="5728"/>
                  <a:pt x="2468490" y="7624"/>
                  <a:pt x="2468880" y="13716"/>
                </a:cubicBezTo>
                <a:cubicBezTo>
                  <a:pt x="2229297" y="-19231"/>
                  <a:pt x="2066775" y="25681"/>
                  <a:pt x="1802282" y="13716"/>
                </a:cubicBezTo>
                <a:cubicBezTo>
                  <a:pt x="1537789" y="1751"/>
                  <a:pt x="1379930" y="17694"/>
                  <a:pt x="1209751" y="13716"/>
                </a:cubicBezTo>
                <a:cubicBezTo>
                  <a:pt x="1039572" y="9738"/>
                  <a:pt x="837025" y="8278"/>
                  <a:pt x="641909" y="13716"/>
                </a:cubicBezTo>
                <a:cubicBezTo>
                  <a:pt x="446793" y="19154"/>
                  <a:pt x="170561" y="13900"/>
                  <a:pt x="0" y="13716"/>
                </a:cubicBezTo>
                <a:cubicBezTo>
                  <a:pt x="-302" y="10335"/>
                  <a:pt x="417" y="4724"/>
                  <a:pt x="0" y="0"/>
                </a:cubicBezTo>
                <a:close/>
              </a:path>
              <a:path w="2468880" h="13716" stroke="0" extrusionOk="0">
                <a:moveTo>
                  <a:pt x="0" y="0"/>
                </a:moveTo>
                <a:cubicBezTo>
                  <a:pt x="190931" y="24910"/>
                  <a:pt x="333688" y="11559"/>
                  <a:pt x="567842" y="0"/>
                </a:cubicBezTo>
                <a:cubicBezTo>
                  <a:pt x="801996" y="-11559"/>
                  <a:pt x="939971" y="-5677"/>
                  <a:pt x="1234440" y="0"/>
                </a:cubicBezTo>
                <a:cubicBezTo>
                  <a:pt x="1528909" y="5677"/>
                  <a:pt x="1658539" y="5184"/>
                  <a:pt x="1777594" y="0"/>
                </a:cubicBezTo>
                <a:cubicBezTo>
                  <a:pt x="1896649" y="-5184"/>
                  <a:pt x="2186164" y="23915"/>
                  <a:pt x="2468880" y="0"/>
                </a:cubicBezTo>
                <a:cubicBezTo>
                  <a:pt x="2469409" y="5071"/>
                  <a:pt x="2469155" y="7437"/>
                  <a:pt x="2468880" y="13716"/>
                </a:cubicBezTo>
                <a:cubicBezTo>
                  <a:pt x="2271330" y="32027"/>
                  <a:pt x="2001027" y="26982"/>
                  <a:pt x="1876349" y="13716"/>
                </a:cubicBezTo>
                <a:cubicBezTo>
                  <a:pt x="1751671" y="450"/>
                  <a:pt x="1364652" y="10491"/>
                  <a:pt x="1209751" y="13716"/>
                </a:cubicBezTo>
                <a:cubicBezTo>
                  <a:pt x="1054850" y="16941"/>
                  <a:pt x="748438" y="15502"/>
                  <a:pt x="617220" y="13716"/>
                </a:cubicBezTo>
                <a:cubicBezTo>
                  <a:pt x="486002" y="11930"/>
                  <a:pt x="237432" y="22628"/>
                  <a:pt x="0" y="13716"/>
                </a:cubicBezTo>
                <a:cubicBezTo>
                  <a:pt x="198" y="8947"/>
                  <a:pt x="304" y="52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 descr="地图&#10;&#10;描述已自动生成">
            <a:extLst>
              <a:ext uri="{FF2B5EF4-FFF2-40B4-BE49-F238E27FC236}">
                <a16:creationId xmlns:a16="http://schemas.microsoft.com/office/drawing/2014/main" id="{81C8A45B-CC74-41B3-53E7-523C2D469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625" y="1981962"/>
            <a:ext cx="2413621" cy="2704338"/>
          </a:xfrm>
          <a:prstGeom prst="rect">
            <a:avLst/>
          </a:prstGeom>
        </p:spPr>
      </p:pic>
      <p:pic>
        <p:nvPicPr>
          <p:cNvPr id="6" name="图片 5" descr="地图&#10;&#10;描述已自动生成">
            <a:extLst>
              <a:ext uri="{FF2B5EF4-FFF2-40B4-BE49-F238E27FC236}">
                <a16:creationId xmlns:a16="http://schemas.microsoft.com/office/drawing/2014/main" id="{02C50AC6-B893-864E-0B21-C0EAE1F04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872" y="2023516"/>
            <a:ext cx="4210812" cy="26212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Historical Background</a:t>
            </a:r>
            <a:r>
              <a:t>:</a:t>
            </a:r>
          </a:p>
          <a:p>
            <a:pPr lvl="1"/>
            <a:r>
              <a:t>Macao was established as a Portuguese settlement in 1557.</a:t>
            </a:r>
          </a:p>
          <a:p>
            <a:pPr lvl="1"/>
            <a:r>
              <a:t>It was the first and last European colony in China.</a:t>
            </a:r>
          </a:p>
          <a:p>
            <a:pPr lvl="1"/>
            <a:r>
              <a:t>Served as a bridge between the East and West for centuries.</a:t>
            </a:r>
          </a:p>
          <a:p>
            <a:pPr lvl="0"/>
            <a:r>
              <a:rPr b="1"/>
              <a:t>Cultural Influence</a:t>
            </a:r>
            <a:r>
              <a:t>:</a:t>
            </a:r>
          </a:p>
          <a:p>
            <a:pPr lvl="1"/>
            <a:r>
              <a:t>Macao blends Chinese and Portuguese cultures, creating a unique multicultural identity.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UNESCO Heritage</a:t>
            </a:r>
            <a:r>
              <a:t>:</a:t>
            </a:r>
          </a:p>
          <a:p>
            <a:pPr lvl="1"/>
            <a:r>
              <a:t>Features notable sites like the Ruins of St. Paul’s and A-Ma Temple.</a:t>
            </a:r>
          </a:p>
          <a:p>
            <a:pPr lvl="0"/>
            <a:r>
              <a:rPr b="1"/>
              <a:t>Modern Status</a:t>
            </a:r>
            <a:r>
              <a:t>:</a:t>
            </a:r>
          </a:p>
          <a:p>
            <a:pPr lvl="1"/>
            <a:r>
              <a:t>Thrives as a global tourist and cultural destination.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Government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b="1"/>
              <a:t>Special Administrative Region (SAR) Status</a:t>
            </a:r>
            <a:r>
              <a:t>:</a:t>
            </a:r>
          </a:p>
          <a:p>
            <a:pPr lvl="1"/>
            <a:r>
              <a:t>“One Country, Two Systems” framework.</a:t>
            </a:r>
          </a:p>
          <a:p>
            <a:pPr lvl="0"/>
            <a:r>
              <a:rPr b="1"/>
              <a:t>Legal and Judicial System</a:t>
            </a:r>
            <a:r>
              <a:t>:</a:t>
            </a:r>
          </a:p>
          <a:p>
            <a:pPr lvl="1"/>
            <a:r>
              <a:t>Based on Portuguese civil law.</a:t>
            </a:r>
          </a:p>
          <a:p>
            <a:pPr lvl="1"/>
            <a:r>
              <a:t>Independent control over economy, taxation, immigration, and public security.</a:t>
            </a:r>
          </a:p>
          <a:p>
            <a:pPr lvl="0"/>
            <a:r>
              <a:rPr b="1"/>
              <a:t>Legislative Assembly</a:t>
            </a:r>
            <a:r>
              <a:t>:</a:t>
            </a:r>
          </a:p>
          <a:p>
            <a:pPr lvl="1"/>
            <a:r>
              <a:t>Law-making body with members selected through:</a:t>
            </a:r>
          </a:p>
          <a:p>
            <a:pPr lvl="2"/>
            <a:r>
              <a:t>Direct elections.</a:t>
            </a:r>
          </a:p>
          <a:p>
            <a:pPr lvl="2"/>
            <a:r>
              <a:t>Indirect elections.</a:t>
            </a:r>
          </a:p>
        </p:txBody>
      </p:sp>
      <p:pic>
        <p:nvPicPr>
          <p:cNvPr id="5" name="图片 4" descr="徽标&#10;&#10;描述已自动生成">
            <a:extLst>
              <a:ext uri="{FF2B5EF4-FFF2-40B4-BE49-F238E27FC236}">
                <a16:creationId xmlns:a16="http://schemas.microsoft.com/office/drawing/2014/main" id="{2ADF6B36-706D-7DEA-1DD0-05453AE66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92" y="205979"/>
            <a:ext cx="1285876" cy="857250"/>
          </a:xfrm>
          <a:prstGeom prst="rect">
            <a:avLst/>
          </a:prstGeom>
        </p:spPr>
      </p:pic>
      <p:pic>
        <p:nvPicPr>
          <p:cNvPr id="7" name="图片 6" descr="徽标&#10;&#10;描述已自动生成">
            <a:extLst>
              <a:ext uri="{FF2B5EF4-FFF2-40B4-BE49-F238E27FC236}">
                <a16:creationId xmlns:a16="http://schemas.microsoft.com/office/drawing/2014/main" id="{CD9BCBFB-F544-5CC0-962B-B3499D1BD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811" y="273041"/>
            <a:ext cx="857250" cy="8572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Economy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b="1"/>
              <a:t>Global Wealth Ranking</a:t>
            </a:r>
            <a:r>
              <a:t>:</a:t>
            </a:r>
          </a:p>
          <a:p>
            <a:pPr lvl="1"/>
            <a:r>
              <a:t>Consistently ranked among the wealthiest regions globally.</a:t>
            </a:r>
          </a:p>
          <a:p>
            <a:pPr lvl="1"/>
            <a:r>
              <a:t>GDP per capita exceeded $40,000 in 2021, top 10 globally.</a:t>
            </a:r>
          </a:p>
          <a:p>
            <a:pPr lvl="0"/>
            <a:r>
              <a:rPr b="1"/>
              <a:t>Gaming Industry</a:t>
            </a:r>
            <a:r>
              <a:t>:</a:t>
            </a:r>
          </a:p>
          <a:p>
            <a:pPr lvl="1"/>
            <a:r>
              <a:t>“Las Vegas of Asia.”</a:t>
            </a:r>
          </a:p>
          <a:p>
            <a:pPr lvl="1"/>
            <a:r>
              <a:t>No.1 globally in gaming revenue, billions annually.</a:t>
            </a:r>
          </a:p>
          <a:p>
            <a:pPr lvl="0"/>
            <a:r>
              <a:rPr b="1"/>
              <a:t>Tourism</a:t>
            </a:r>
            <a:r>
              <a:t>:</a:t>
            </a:r>
          </a:p>
          <a:p>
            <a:pPr lvl="1"/>
            <a:r>
              <a:t>Ranked in the top 20 globally for visitor numbers.</a:t>
            </a:r>
          </a:p>
          <a:p>
            <a:pPr lvl="1"/>
            <a:r>
              <a:t>Among the top 10 cities globally for tourism revenue.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635" y="420660"/>
            <a:ext cx="7346729" cy="8357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lvl="0" indent="0" defTabSz="914400">
              <a:lnSpc>
                <a:spcPct val="90000"/>
              </a:lnSpc>
            </a:pPr>
            <a:r>
              <a:rPr lang="en-US" sz="3900"/>
              <a:t>Graphs</a:t>
            </a:r>
          </a:p>
        </p:txBody>
      </p:sp>
      <p:pic>
        <p:nvPicPr>
          <p:cNvPr id="4" name="图片 3" descr="图表, 折线图&#10;&#10;描述已自动生成">
            <a:extLst>
              <a:ext uri="{FF2B5EF4-FFF2-40B4-BE49-F238E27FC236}">
                <a16:creationId xmlns:a16="http://schemas.microsoft.com/office/drawing/2014/main" id="{912E3080-57D3-53A3-D753-A7D628587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10" y="1859729"/>
            <a:ext cx="4064425" cy="2509782"/>
          </a:xfrm>
          <a:prstGeom prst="rect">
            <a:avLst/>
          </a:prstGeom>
        </p:spPr>
      </p:pic>
      <p:pic>
        <p:nvPicPr>
          <p:cNvPr id="6" name="图片 5" descr="图表, 折线图&#10;&#10;描述已自动生成">
            <a:extLst>
              <a:ext uri="{FF2B5EF4-FFF2-40B4-BE49-F238E27FC236}">
                <a16:creationId xmlns:a16="http://schemas.microsoft.com/office/drawing/2014/main" id="{64BCDF82-0D1C-DCA8-B1A3-551C88FC4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267" y="1859729"/>
            <a:ext cx="4080946" cy="250978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People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b="1"/>
              <a:t>Population</a:t>
            </a:r>
            <a:r>
              <a:t>:</a:t>
            </a:r>
          </a:p>
          <a:p>
            <a:pPr lvl="1"/>
            <a:r>
              <a:t>Approximately 684,000 populations.</a:t>
            </a:r>
          </a:p>
          <a:p>
            <a:pPr lvl="1"/>
            <a:r>
              <a:t>92% of residents are Chinese, others are Portuguese, Macanese and other ethics.</a:t>
            </a:r>
          </a:p>
          <a:p>
            <a:pPr lvl="0"/>
            <a:r>
              <a:rPr b="1"/>
              <a:t>Languages</a:t>
            </a:r>
            <a:r>
              <a:t>:</a:t>
            </a:r>
          </a:p>
          <a:p>
            <a:pPr lvl="1"/>
            <a:r>
              <a:t>Cantonese and Portuguese as official languages.</a:t>
            </a:r>
          </a:p>
          <a:p>
            <a:pPr lvl="1"/>
            <a:r>
              <a:t>English is commonly used in business and tourism.</a:t>
            </a:r>
          </a:p>
          <a:p>
            <a:pPr lvl="0"/>
            <a:r>
              <a:rPr b="1"/>
              <a:t>Education</a:t>
            </a:r>
            <a:r>
              <a:t>:</a:t>
            </a:r>
          </a:p>
          <a:p>
            <a:pPr lvl="1"/>
            <a:r>
              <a:t>Chinese and Portuguese curricula with highly regarded education system.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439</Words>
  <Application>Microsoft Office PowerPoint</Application>
  <PresentationFormat>全屏显示(16:9)</PresentationFormat>
  <Paragraphs>74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Macao</vt:lpstr>
      <vt:lpstr>Macao: A Small Island Developing State</vt:lpstr>
      <vt:lpstr>The Location of Macao</vt:lpstr>
      <vt:lpstr>History</vt:lpstr>
      <vt:lpstr>History</vt:lpstr>
      <vt:lpstr>Government</vt:lpstr>
      <vt:lpstr>Economy</vt:lpstr>
      <vt:lpstr>Graphs</vt:lpstr>
      <vt:lpstr>People</vt:lpstr>
      <vt:lpstr>Comparison</vt:lpstr>
      <vt:lpstr>SWOT Analysis Part 1</vt:lpstr>
      <vt:lpstr>SWOT Analysis Part 2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Macao</dc:title>
  <dc:creator>Keyu Feng</dc:creator>
  <cp:keywords/>
  <cp:lastModifiedBy>Feng, Keyu</cp:lastModifiedBy>
  <cp:revision>7</cp:revision>
  <dcterms:created xsi:type="dcterms:W3CDTF">2024-12-15T03:40:03Z</dcterms:created>
  <dcterms:modified xsi:type="dcterms:W3CDTF">2024-12-15T03:54:40Z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