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Macao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Keyu Feng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964" y="410861"/>
            <a:ext cx="3884220" cy="1260389"/>
          </a:xfrm>
        </p:spPr>
        <p:txBody>
          <a:bodyPr anchor="ctr">
            <a:normAutofit/>
          </a:bodyPr>
          <a:lstStyle/>
          <a:p>
            <a:pPr lvl="0"/>
            <a:r>
              <a:rPr lang="en-US" sz="1500"/>
              <a:t>Overall lower GDP than Hong Kong.</a:t>
            </a:r>
          </a:p>
          <a:p>
            <a:pPr lvl="0"/>
            <a:r>
              <a:rPr lang="en-US" sz="1500"/>
              <a:t>Overall lower population than Hong Kong.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24D61C22-99DA-E05D-0FAF-D8911B8D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2006752"/>
            <a:ext cx="3875389" cy="2402741"/>
          </a:xfrm>
          <a:prstGeom prst="rect">
            <a:avLst/>
          </a:prstGeom>
        </p:spPr>
      </p:pic>
      <p:pic>
        <p:nvPicPr>
          <p:cNvPr id="7" name="图片 6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0200BEB1-2E56-747F-2269-E1F9CD9A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95" y="2011596"/>
            <a:ext cx="3875389" cy="2393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SWOT Analysis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Strengths</a:t>
            </a:r>
          </a:p>
          <a:p>
            <a:pPr lvl="0"/>
            <a:r>
              <a:t>Global leader in gaming revenue.</a:t>
            </a:r>
          </a:p>
          <a:p>
            <a:pPr lvl="0"/>
            <a:r>
              <a:t>High GDP.</a:t>
            </a:r>
          </a:p>
          <a:p>
            <a:pPr lvl="0"/>
            <a:r>
              <a:t>Unique cultural blend of Portuguese and Chinese influences.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Weaknesses</a:t>
            </a:r>
          </a:p>
          <a:p>
            <a:pPr lvl="0"/>
            <a:r>
              <a:t>Rely on gaming and tourism.</a:t>
            </a:r>
          </a:p>
          <a:p>
            <a:pPr lvl="0"/>
            <a:r>
              <a:t>Limited land area.</a:t>
            </a:r>
          </a:p>
          <a:p>
            <a:pPr lvl="0"/>
            <a:r>
              <a:t>Population and workplace limit.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SWOT Analysis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Opportunities</a:t>
            </a:r>
          </a:p>
          <a:p>
            <a:pPr lvl="0"/>
            <a:r>
              <a:t>Diversification into financial services, technology, and cultural tourism.</a:t>
            </a:r>
          </a:p>
          <a:p>
            <a:pPr lvl="0"/>
            <a:r>
              <a:t>Enhanced regional cooperation with Mainland China.</a:t>
            </a:r>
          </a:p>
          <a:p>
            <a:pPr lvl="0"/>
            <a:r>
              <a:t>Growth in education and healthcare sectors to attract global talent.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Threats</a:t>
            </a:r>
          </a:p>
          <a:p>
            <a:pPr lvl="0"/>
            <a:r>
              <a:t>Global recessions.</a:t>
            </a:r>
          </a:p>
          <a:p>
            <a:pPr lvl="0"/>
            <a:r>
              <a:t>Rising competition from other gaming and entertainment hubs.</a:t>
            </a:r>
          </a:p>
          <a:p>
            <a:pPr lvl="0"/>
            <a:r>
              <a:t>Environmental concerns like land reclamation and climate change impacts.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Macao: A Small Island Developing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Location</a:t>
            </a:r>
            <a:r>
              <a:t>:</a:t>
            </a:r>
          </a:p>
          <a:p>
            <a:pPr lvl="1"/>
            <a:r>
              <a:t>Officially the Macao Special Administrative Region (SAR) of China, located on the southern coast of China.</a:t>
            </a:r>
          </a:p>
          <a:p>
            <a:pPr lvl="0"/>
            <a:r>
              <a:rPr b="1"/>
              <a:t>Size and Population</a:t>
            </a:r>
            <a:r>
              <a:t>:</a:t>
            </a:r>
          </a:p>
          <a:p>
            <a:pPr lvl="1"/>
            <a:r>
              <a:t>Covers 32.9 square kilometers.</a:t>
            </a:r>
          </a:p>
          <a:p>
            <a:pPr lvl="1"/>
            <a:r>
              <a:t>Population: Approximately 684,000.</a:t>
            </a:r>
          </a:p>
          <a:p>
            <a:pPr lvl="1"/>
            <a:r>
              <a:t>One of the most densely populated regions in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342900"/>
            <a:ext cx="8182230" cy="10264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5000"/>
              <a:t>The Location of Macao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388012"/>
            <a:ext cx="2468880" cy="13716"/>
          </a:xfrm>
          <a:custGeom>
            <a:avLst/>
            <a:gdLst>
              <a:gd name="connsiteX0" fmla="*/ 0 w 2468880"/>
              <a:gd name="connsiteY0" fmla="*/ 0 h 13716"/>
              <a:gd name="connsiteX1" fmla="*/ 592531 w 2468880"/>
              <a:gd name="connsiteY1" fmla="*/ 0 h 13716"/>
              <a:gd name="connsiteX2" fmla="*/ 1160374 w 2468880"/>
              <a:gd name="connsiteY2" fmla="*/ 0 h 13716"/>
              <a:gd name="connsiteX3" fmla="*/ 1728216 w 2468880"/>
              <a:gd name="connsiteY3" fmla="*/ 0 h 13716"/>
              <a:gd name="connsiteX4" fmla="*/ 2468880 w 2468880"/>
              <a:gd name="connsiteY4" fmla="*/ 0 h 13716"/>
              <a:gd name="connsiteX5" fmla="*/ 2468880 w 2468880"/>
              <a:gd name="connsiteY5" fmla="*/ 13716 h 13716"/>
              <a:gd name="connsiteX6" fmla="*/ 1802282 w 2468880"/>
              <a:gd name="connsiteY6" fmla="*/ 13716 h 13716"/>
              <a:gd name="connsiteX7" fmla="*/ 1209751 w 2468880"/>
              <a:gd name="connsiteY7" fmla="*/ 13716 h 13716"/>
              <a:gd name="connsiteX8" fmla="*/ 641909 w 2468880"/>
              <a:gd name="connsiteY8" fmla="*/ 13716 h 13716"/>
              <a:gd name="connsiteX9" fmla="*/ 0 w 2468880"/>
              <a:gd name="connsiteY9" fmla="*/ 13716 h 13716"/>
              <a:gd name="connsiteX10" fmla="*/ 0 w 246888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3716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530" y="5728"/>
                  <a:pt x="2468490" y="7624"/>
                  <a:pt x="2468880" y="13716"/>
                </a:cubicBezTo>
                <a:cubicBezTo>
                  <a:pt x="2229297" y="-19231"/>
                  <a:pt x="2066775" y="25681"/>
                  <a:pt x="1802282" y="13716"/>
                </a:cubicBezTo>
                <a:cubicBezTo>
                  <a:pt x="1537789" y="1751"/>
                  <a:pt x="1379930" y="17694"/>
                  <a:pt x="1209751" y="13716"/>
                </a:cubicBezTo>
                <a:cubicBezTo>
                  <a:pt x="1039572" y="9738"/>
                  <a:pt x="837025" y="8278"/>
                  <a:pt x="641909" y="13716"/>
                </a:cubicBezTo>
                <a:cubicBezTo>
                  <a:pt x="446793" y="19154"/>
                  <a:pt x="170561" y="13900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468880" h="13716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9409" y="5071"/>
                  <a:pt x="2469155" y="7437"/>
                  <a:pt x="2468880" y="13716"/>
                </a:cubicBezTo>
                <a:cubicBezTo>
                  <a:pt x="2271330" y="32027"/>
                  <a:pt x="2001027" y="26982"/>
                  <a:pt x="1876349" y="13716"/>
                </a:cubicBezTo>
                <a:cubicBezTo>
                  <a:pt x="1751671" y="450"/>
                  <a:pt x="1364652" y="10491"/>
                  <a:pt x="1209751" y="13716"/>
                </a:cubicBezTo>
                <a:cubicBezTo>
                  <a:pt x="1054850" y="16941"/>
                  <a:pt x="748438" y="15502"/>
                  <a:pt x="617220" y="13716"/>
                </a:cubicBezTo>
                <a:cubicBezTo>
                  <a:pt x="486002" y="11930"/>
                  <a:pt x="237432" y="22628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地图&#10;&#10;描述已自动生成">
            <a:extLst>
              <a:ext uri="{FF2B5EF4-FFF2-40B4-BE49-F238E27FC236}">
                <a16:creationId xmlns:a16="http://schemas.microsoft.com/office/drawing/2014/main" id="{81C8A45B-CC74-41B3-53E7-523C2D46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5" y="1981962"/>
            <a:ext cx="2413621" cy="2704338"/>
          </a:xfrm>
          <a:prstGeom prst="rect">
            <a:avLst/>
          </a:prstGeom>
        </p:spPr>
      </p:pic>
      <p:pic>
        <p:nvPicPr>
          <p:cNvPr id="6" name="图片 5" descr="地图&#10;&#10;描述已自动生成">
            <a:extLst>
              <a:ext uri="{FF2B5EF4-FFF2-40B4-BE49-F238E27FC236}">
                <a16:creationId xmlns:a16="http://schemas.microsoft.com/office/drawing/2014/main" id="{02C50AC6-B893-864E-0B21-C0EAE1F0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2023516"/>
            <a:ext cx="4210812" cy="2621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Historical Background</a:t>
            </a:r>
            <a:r>
              <a:t>:</a:t>
            </a:r>
          </a:p>
          <a:p>
            <a:pPr lvl="1"/>
            <a:r>
              <a:t>Macao was established as a Portuguese settlement in 1557.</a:t>
            </a:r>
          </a:p>
          <a:p>
            <a:pPr lvl="1"/>
            <a:r>
              <a:t>It was the first and last European colony in China.</a:t>
            </a:r>
          </a:p>
          <a:p>
            <a:pPr lvl="1"/>
            <a:r>
              <a:t>Served as a bridge between the East and West for centuries.</a:t>
            </a:r>
          </a:p>
          <a:p>
            <a:pPr lvl="0"/>
            <a:r>
              <a:rPr b="1"/>
              <a:t>Cultural Influence</a:t>
            </a:r>
            <a:r>
              <a:t>:</a:t>
            </a:r>
          </a:p>
          <a:p>
            <a:pPr lvl="1"/>
            <a:r>
              <a:t>Macao blends Chinese and Portuguese cultures, creating a unique multicultural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UNESCO Heritage</a:t>
            </a:r>
            <a:r>
              <a:t>:</a:t>
            </a:r>
          </a:p>
          <a:p>
            <a:pPr lvl="1"/>
            <a:r>
              <a:t>Features notable sites like the Ruins of St. Paul’s and A-Ma Temple.</a:t>
            </a:r>
          </a:p>
          <a:p>
            <a:pPr lvl="0"/>
            <a:r>
              <a:rPr b="1"/>
              <a:t>Modern Status</a:t>
            </a:r>
            <a:r>
              <a:t>:</a:t>
            </a:r>
          </a:p>
          <a:p>
            <a:pPr lvl="1"/>
            <a:r>
              <a:t>Thrives as a global tourist and cultural destination.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/>
              <a:t>Special Administrative Region (SAR) Status</a:t>
            </a:r>
            <a:r>
              <a:t>:</a:t>
            </a:r>
          </a:p>
          <a:p>
            <a:pPr lvl="1"/>
            <a:r>
              <a:t>“One Country, Two Systems” framework.</a:t>
            </a:r>
          </a:p>
          <a:p>
            <a:pPr lvl="0"/>
            <a:r>
              <a:rPr b="1"/>
              <a:t>Legal and Judicial System</a:t>
            </a:r>
            <a:r>
              <a:t>:</a:t>
            </a:r>
          </a:p>
          <a:p>
            <a:pPr lvl="1"/>
            <a:r>
              <a:t>Based on Portuguese civil law.</a:t>
            </a:r>
          </a:p>
          <a:p>
            <a:pPr lvl="1"/>
            <a:r>
              <a:t>Independent control over economy, taxation, immigration, and public security.</a:t>
            </a:r>
          </a:p>
          <a:p>
            <a:pPr lvl="0"/>
            <a:r>
              <a:rPr b="1"/>
              <a:t>Legislative Assembly</a:t>
            </a:r>
            <a:r>
              <a:t>:</a:t>
            </a:r>
          </a:p>
          <a:p>
            <a:pPr lvl="1"/>
            <a:r>
              <a:t>Law-making body with members selected through:</a:t>
            </a:r>
          </a:p>
          <a:p>
            <a:pPr lvl="2"/>
            <a:r>
              <a:t>Direct elections.</a:t>
            </a:r>
          </a:p>
          <a:p>
            <a:pPr lvl="2"/>
            <a:r>
              <a:t>Indirect elections.</a:t>
            </a:r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2ADF6B36-706D-7DEA-1DD0-05453AE6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2" y="205979"/>
            <a:ext cx="1285876" cy="857250"/>
          </a:xfrm>
          <a:prstGeom prst="rect">
            <a:avLst/>
          </a:prstGeom>
        </p:spPr>
      </p:pic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CD9BCBFB-F544-5CC0-962B-B3499D1B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11" y="273041"/>
            <a:ext cx="8572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Global Wealth Ranking</a:t>
            </a:r>
            <a:r>
              <a:t>:</a:t>
            </a:r>
          </a:p>
          <a:p>
            <a:pPr lvl="1"/>
            <a:r>
              <a:t>Consistently ranked among the wealthiest regions globally.</a:t>
            </a:r>
          </a:p>
          <a:p>
            <a:pPr lvl="1"/>
            <a:r>
              <a:t>GDP per capita exceeded $40,000 in 2021, top 10 globally.</a:t>
            </a:r>
          </a:p>
          <a:p>
            <a:pPr lvl="0"/>
            <a:r>
              <a:rPr b="1"/>
              <a:t>Gaming Industry</a:t>
            </a:r>
            <a:r>
              <a:t>:</a:t>
            </a:r>
          </a:p>
          <a:p>
            <a:pPr lvl="1"/>
            <a:r>
              <a:t>“Las Vegas of Asia.”</a:t>
            </a:r>
          </a:p>
          <a:p>
            <a:pPr lvl="1"/>
            <a:r>
              <a:t>No.1 globally in gaming revenue, billions annually.</a:t>
            </a:r>
          </a:p>
          <a:p>
            <a:pPr lvl="0"/>
            <a:r>
              <a:rPr b="1"/>
              <a:t>Tourism</a:t>
            </a:r>
            <a:r>
              <a:t>:</a:t>
            </a:r>
          </a:p>
          <a:p>
            <a:pPr lvl="1"/>
            <a:r>
              <a:t>Ranked in the top 20 globally for visitor numbers.</a:t>
            </a:r>
          </a:p>
          <a:p>
            <a:pPr lvl="1"/>
            <a:r>
              <a:t>Among the top 10 cities globally for tourism revenue.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420660"/>
            <a:ext cx="7346729" cy="8357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900"/>
              <a:t>Graphs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912E3080-57D3-53A3-D753-A7D62858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0" y="1859729"/>
            <a:ext cx="4064425" cy="250978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64BCDF82-0D1C-DCA8-B1A3-551C88FC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67" y="1859729"/>
            <a:ext cx="4080946" cy="25097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b="1"/>
              <a:t>Population</a:t>
            </a:r>
            <a:r>
              <a:t>:</a:t>
            </a:r>
          </a:p>
          <a:p>
            <a:pPr lvl="1"/>
            <a:r>
              <a:t>Approximately 684,000 populations.</a:t>
            </a:r>
          </a:p>
          <a:p>
            <a:pPr lvl="1"/>
            <a:r>
              <a:t>92% of residents are Chinese, others are Portuguese, Macanese and other ethics.</a:t>
            </a:r>
          </a:p>
          <a:p>
            <a:pPr lvl="0"/>
            <a:r>
              <a:rPr b="1"/>
              <a:t>Languages</a:t>
            </a:r>
            <a:r>
              <a:t>:</a:t>
            </a:r>
          </a:p>
          <a:p>
            <a:pPr lvl="1"/>
            <a:r>
              <a:t>Cantonese and Portuguese as official languages.</a:t>
            </a:r>
          </a:p>
          <a:p>
            <a:pPr lvl="1"/>
            <a:r>
              <a:t>English is commonly used in business and tourism.</a:t>
            </a:r>
          </a:p>
          <a:p>
            <a:pPr lvl="0"/>
            <a:r>
              <a:rPr b="1"/>
              <a:t>Education</a:t>
            </a:r>
            <a:r>
              <a:t>:</a:t>
            </a:r>
          </a:p>
          <a:p>
            <a:pPr lvl="1"/>
            <a:r>
              <a:t>Chinese and Portuguese curricula with highly regarded education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439</Words>
  <Application>Microsoft Office PowerPoint</Application>
  <PresentationFormat>全屏显示(16:9)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Macao</vt:lpstr>
      <vt:lpstr>Macao: A Small Island Developing State</vt:lpstr>
      <vt:lpstr>The Location of Macao</vt:lpstr>
      <vt:lpstr>History</vt:lpstr>
      <vt:lpstr>History</vt:lpstr>
      <vt:lpstr>Government</vt:lpstr>
      <vt:lpstr>Economy</vt:lpstr>
      <vt:lpstr>Graphs</vt:lpstr>
      <vt:lpstr>People</vt:lpstr>
      <vt:lpstr>Comparison</vt:lpstr>
      <vt:lpstr>SWOT Analysis Part 1</vt:lpstr>
      <vt:lpstr>SWOT Analysis Part 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Macao</dc:title>
  <dc:creator>Keyu Feng</dc:creator>
  <cp:keywords/>
  <cp:lastModifiedBy>Feng, Keyu</cp:lastModifiedBy>
  <cp:revision>6</cp:revision>
  <dcterms:created xsi:type="dcterms:W3CDTF">2024-12-15T03:40:03Z</dcterms:created>
  <dcterms:modified xsi:type="dcterms:W3CDTF">2024-12-15T03:51:40Z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