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9144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n-lt"/>
        <a:ea typeface="+mn-ea"/>
        <a:cs typeface="+mn-cs"/>
        <a:sym typeface="Calibri"/>
      </a:defRPr>
    </a:lvl1pPr>
    <a:lvl2pPr indent="228600" defTabSz="457200" latinLnBrk="0">
      <a:defRPr sz="1200">
        <a:latin typeface="+mn-lt"/>
        <a:ea typeface="+mn-ea"/>
        <a:cs typeface="+mn-cs"/>
        <a:sym typeface="Calibri"/>
      </a:defRPr>
    </a:lvl2pPr>
    <a:lvl3pPr indent="457200" defTabSz="457200" latinLnBrk="0">
      <a:defRPr sz="1200">
        <a:latin typeface="+mn-lt"/>
        <a:ea typeface="+mn-ea"/>
        <a:cs typeface="+mn-cs"/>
        <a:sym typeface="Calibri"/>
      </a:defRPr>
    </a:lvl3pPr>
    <a:lvl4pPr indent="685800" defTabSz="457200" latinLnBrk="0">
      <a:defRPr sz="1200">
        <a:latin typeface="+mn-lt"/>
        <a:ea typeface="+mn-ea"/>
        <a:cs typeface="+mn-cs"/>
        <a:sym typeface="Calibri"/>
      </a:defRPr>
    </a:lvl4pPr>
    <a:lvl5pPr indent="914400" defTabSz="457200" latinLnBrk="0">
      <a:defRPr sz="1200">
        <a:latin typeface="+mn-lt"/>
        <a:ea typeface="+mn-ea"/>
        <a:cs typeface="+mn-cs"/>
        <a:sym typeface="Calibri"/>
      </a:defRPr>
    </a:lvl5pPr>
    <a:lvl6pPr indent="1143000" defTabSz="457200" latinLnBrk="0">
      <a:defRPr sz="1200">
        <a:latin typeface="+mn-lt"/>
        <a:ea typeface="+mn-ea"/>
        <a:cs typeface="+mn-cs"/>
        <a:sym typeface="Calibri"/>
      </a:defRPr>
    </a:lvl6pPr>
    <a:lvl7pPr indent="1371600" defTabSz="457200" latinLnBrk="0">
      <a:defRPr sz="1200">
        <a:latin typeface="+mn-lt"/>
        <a:ea typeface="+mn-ea"/>
        <a:cs typeface="+mn-cs"/>
        <a:sym typeface="Calibri"/>
      </a:defRPr>
    </a:lvl7pPr>
    <a:lvl8pPr indent="1600200" defTabSz="457200" latinLnBrk="0">
      <a:defRPr sz="1200">
        <a:latin typeface="+mn-lt"/>
        <a:ea typeface="+mn-ea"/>
        <a:cs typeface="+mn-cs"/>
        <a:sym typeface="Calibri"/>
      </a:defRPr>
    </a:lvl8pPr>
    <a:lvl9pPr indent="1828800" defTabSz="4572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b="1"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b="1"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b="1"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21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b="1" sz="2400"/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half" idx="21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21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le 1"/>
          <p:cNvSpPr txBox="1"/>
          <p:nvPr>
            <p:ph type="ctrTitle"/>
          </p:nvPr>
        </p:nvSpPr>
        <p:spPr>
          <a:xfrm>
            <a:off x="685800" y="1044009"/>
            <a:ext cx="7772400" cy="1470026"/>
          </a:xfrm>
          <a:prstGeom prst="rect">
            <a:avLst/>
          </a:prstGeom>
        </p:spPr>
        <p:txBody>
          <a:bodyPr/>
          <a:lstStyle>
            <a:lvl1pPr defTabSz="379475">
              <a:defRPr b="1" sz="3652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Sustainability and Groundwater Level Prediction Using Machine Learning</a:t>
            </a:r>
          </a:p>
        </p:txBody>
      </p:sp>
      <p:sp>
        <p:nvSpPr>
          <p:cNvPr id="95" name="Subtitle 2"/>
          <p:cNvSpPr txBox="1"/>
          <p:nvPr>
            <p:ph type="subTitle" sz="half" idx="1"/>
          </p:nvPr>
        </p:nvSpPr>
        <p:spPr>
          <a:xfrm>
            <a:off x="1281065" y="3084321"/>
            <a:ext cx="6884495" cy="2234324"/>
          </a:xfrm>
          <a:prstGeom prst="rect">
            <a:avLst/>
          </a:prstGeom>
        </p:spPr>
        <p:txBody>
          <a:bodyPr/>
          <a:lstStyle/>
          <a:p>
            <a:pPr defTabSz="246888">
              <a:spcBef>
                <a:spcPts val="400"/>
              </a:spcBef>
              <a:defRPr sz="1728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A Machine Learning Approach to Water Sustainability</a:t>
            </a:r>
          </a:p>
          <a:p>
            <a:pPr defTabSz="246888">
              <a:spcBef>
                <a:spcPts val="400"/>
              </a:spcBef>
              <a:defRPr sz="1728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defTabSz="246888">
              <a:spcBef>
                <a:spcPts val="400"/>
              </a:spcBef>
              <a:defRPr sz="1728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Presented by: Keyur Padia, Abhinav Gupta, Anshul Sunkari</a:t>
            </a:r>
          </a:p>
          <a:p>
            <a:pPr defTabSz="246888">
              <a:spcBef>
                <a:spcPts val="400"/>
              </a:spcBef>
              <a:defRPr sz="1728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defTabSz="246888">
              <a:spcBef>
                <a:spcPts val="400"/>
              </a:spcBef>
              <a:defRPr sz="1728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Supervised by: Biji C.L.</a:t>
            </a:r>
          </a:p>
          <a:p>
            <a:pPr defTabSz="246888">
              <a:spcBef>
                <a:spcPts val="400"/>
              </a:spcBef>
              <a:defRPr sz="1728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defTabSz="246888">
              <a:spcBef>
                <a:spcPts val="400"/>
              </a:spcBef>
              <a:defRPr sz="1728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Date: 13/9/24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Streamlit Application Overview</a:t>
            </a:r>
          </a:p>
        </p:txBody>
      </p:sp>
      <p:sp>
        <p:nvSpPr>
          <p:cNvPr id="122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281177" indent="-281177" defTabSz="374904">
              <a:lnSpc>
                <a:spcPct val="200000"/>
              </a:lnSpc>
              <a:spcBef>
                <a:spcPts val="600"/>
              </a:spcBef>
              <a:defRPr sz="2624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Interactive Interface:</a:t>
            </a:r>
          </a:p>
          <a:p>
            <a:pPr marL="281177" indent="-281177" defTabSz="374904">
              <a:lnSpc>
                <a:spcPct val="200000"/>
              </a:lnSpc>
              <a:spcBef>
                <a:spcPts val="600"/>
              </a:spcBef>
              <a:defRPr sz="2624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- Allows users to upload groundwater data.</a:t>
            </a:r>
          </a:p>
          <a:p>
            <a:pPr marL="281177" indent="-281177" defTabSz="374904">
              <a:lnSpc>
                <a:spcPct val="200000"/>
              </a:lnSpc>
              <a:spcBef>
                <a:spcPts val="600"/>
              </a:spcBef>
              <a:defRPr sz="2624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- Select different ML models for real-time nitrate level prediction.</a:t>
            </a:r>
          </a:p>
          <a:p>
            <a:pPr marL="281177" indent="-281177" defTabSz="374904">
              <a:lnSpc>
                <a:spcPct val="200000"/>
              </a:lnSpc>
              <a:spcBef>
                <a:spcPts val="600"/>
              </a:spcBef>
              <a:defRPr sz="2624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- Real-time prediction output displayed with actual vs predicted nitrate levels.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treamlit Application Overview"/>
          <p:cNvSpPr txBox="1"/>
          <p:nvPr>
            <p:ph type="title" idx="4294967295"/>
          </p:nvPr>
        </p:nvSpPr>
        <p:spPr>
          <a:xfrm>
            <a:off x="457200" y="92074"/>
            <a:ext cx="8229600" cy="1508126"/>
          </a:xfrm>
          <a:prstGeom prst="rect">
            <a:avLst/>
          </a:prstGeom>
        </p:spPr>
        <p:txBody>
          <a:bodyPr/>
          <a:lstStyle>
            <a:lvl1pPr>
              <a:defRPr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Streamlit Application Overview</a:t>
            </a:r>
          </a:p>
        </p:txBody>
      </p:sp>
      <p:pic>
        <p:nvPicPr>
          <p:cNvPr id="125" name="Screenshot 2024-09-13 at 9.28.49 AM.png" descr="Screenshot 2024-09-13 at 9.28.49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9953" y="1927372"/>
            <a:ext cx="3687838" cy="1735193"/>
          </a:xfrm>
          <a:prstGeom prst="rect">
            <a:avLst/>
          </a:prstGeom>
          <a:ln w="50800">
            <a:solidFill>
              <a:srgbClr val="000000"/>
            </a:solidFill>
            <a:miter lim="400000"/>
          </a:ln>
        </p:spPr>
      </p:pic>
      <p:pic>
        <p:nvPicPr>
          <p:cNvPr id="126" name="Screenshot 2024-09-13 at 9.38.08 AM.png" descr="Screenshot 2024-09-13 at 9.38.08 A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086242" y="3908443"/>
            <a:ext cx="3229650" cy="2591456"/>
          </a:xfrm>
          <a:prstGeom prst="rect">
            <a:avLst/>
          </a:prstGeom>
          <a:ln w="50800">
            <a:solidFill>
              <a:srgbClr val="000000"/>
            </a:solidFill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Visualization of Results</a:t>
            </a:r>
          </a:p>
        </p:txBody>
      </p:sp>
      <p:sp>
        <p:nvSpPr>
          <p:cNvPr id="129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Predicted vs. Actual NO3 Levels: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Comparing actual NO3 levels with predicted values to showcase model performance.</a:t>
            </a:r>
          </a:p>
        </p:txBody>
      </p:sp>
      <p:pic>
        <p:nvPicPr>
          <p:cNvPr id="130" name="Screenshot 2024-09-13 at 9.34.53 AM.png" descr="Screenshot 2024-09-13 at 9.34.53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167686" y="3729889"/>
            <a:ext cx="4201317" cy="2583142"/>
          </a:xfrm>
          <a:prstGeom prst="rect">
            <a:avLst/>
          </a:prstGeom>
          <a:ln w="50800">
            <a:solidFill>
              <a:srgbClr val="000000"/>
            </a:solidFill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SHAP and LIME Explanations</a:t>
            </a:r>
          </a:p>
        </p:txBody>
      </p:sp>
      <p:sp>
        <p:nvSpPr>
          <p:cNvPr id="133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- SHAP: Visualizes feature importance for global interpretability.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- LIME: Explains predictions for individual instances.</a:t>
            </a:r>
          </a:p>
        </p:txBody>
      </p:sp>
      <p:pic>
        <p:nvPicPr>
          <p:cNvPr id="134" name="Screenshot 2024-09-13 at 9.36.15 AM.png" descr="Screenshot 2024-09-13 at 9.36.15 A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11210" y="4107901"/>
            <a:ext cx="3289684" cy="2224850"/>
          </a:xfrm>
          <a:prstGeom prst="rect">
            <a:avLst/>
          </a:prstGeom>
          <a:ln w="50800">
            <a:solidFill>
              <a:srgbClr val="000000"/>
            </a:solidFill>
            <a:miter lim="400000"/>
          </a:ln>
        </p:spPr>
      </p:pic>
      <p:pic>
        <p:nvPicPr>
          <p:cNvPr id="135" name="Screenshot 2024-09-13 at 9.36.43 AM.png" descr="Screenshot 2024-09-13 at 9.36.43 AM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5089974" y="4111953"/>
            <a:ext cx="3448271" cy="2216746"/>
          </a:xfrm>
          <a:prstGeom prst="rect">
            <a:avLst/>
          </a:prstGeom>
          <a:ln w="50800">
            <a:solidFill>
              <a:srgbClr val="000000"/>
            </a:solidFill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02336">
              <a:defRPr b="1" sz="3872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Sustainability and Water Management</a:t>
            </a:r>
          </a:p>
        </p:txBody>
      </p:sp>
      <p:sp>
        <p:nvSpPr>
          <p:cNvPr id="138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20842" indent="-320842">
              <a:lnSpc>
                <a:spcPct val="140000"/>
              </a:lnSpc>
              <a:buFontTx/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Linking Data to Policy:</a:t>
            </a:r>
          </a:p>
          <a:p>
            <a:pPr marL="427789" indent="-427789">
              <a:lnSpc>
                <a:spcPct val="200000"/>
              </a:lnSpc>
              <a:buFontTx/>
              <a:buAutoNum type="arabicPeriod" startAt="1"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Machine learning predictions guide decision-makers in addressing nitrate pollution.</a:t>
            </a:r>
          </a:p>
          <a:p>
            <a:pPr marL="427789" indent="-427789">
              <a:lnSpc>
                <a:spcPct val="200000"/>
              </a:lnSpc>
              <a:buFontTx/>
              <a:buAutoNum type="arabicPeriod" startAt="1"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Helps implement sustainable agricultural practices and water management strategies.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Conclusion</a:t>
            </a:r>
          </a:p>
        </p:txBody>
      </p:sp>
      <p:sp>
        <p:nvSpPr>
          <p:cNvPr id="141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Machine learning models predict groundwater nitrate levels, contributing to better resource management and environmental sustainability.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Ensuring clean water through accurate predictions supports both current and future generations.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Introduction</a:t>
            </a:r>
          </a:p>
        </p:txBody>
      </p:sp>
      <p:sp>
        <p:nvSpPr>
          <p:cNvPr id="98" name="Content Placeholder 2"/>
          <p:cNvSpPr txBox="1"/>
          <p:nvPr>
            <p:ph type="body" idx="1"/>
          </p:nvPr>
        </p:nvSpPr>
        <p:spPr>
          <a:xfrm>
            <a:off x="457200" y="1600200"/>
            <a:ext cx="8393543" cy="4823384"/>
          </a:xfrm>
          <a:prstGeom prst="rect">
            <a:avLst/>
          </a:prstGeom>
        </p:spPr>
        <p:txBody>
          <a:bodyPr/>
          <a:lstStyle/>
          <a:p>
            <a:pPr marL="270890" indent="-270890" defTabSz="361188">
              <a:spcBef>
                <a:spcPts val="600"/>
              </a:spcBef>
              <a:defRPr sz="2528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Groundwater is a critical resource for both agriculture and human consumption. Responsible management of groundwater is crucial to preserving it for future generations.</a:t>
            </a:r>
          </a:p>
          <a:p>
            <a:pPr marL="0" indent="0" defTabSz="361188">
              <a:spcBef>
                <a:spcPts val="900"/>
              </a:spcBef>
              <a:buSzTx/>
              <a:buFontTx/>
              <a:buNone/>
              <a:defRPr sz="948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270890" indent="-270890" defTabSz="361188">
              <a:spcBef>
                <a:spcPts val="600"/>
              </a:spcBef>
              <a:defRPr sz="2528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270890" indent="-270890" defTabSz="361188">
              <a:spcBef>
                <a:spcPts val="600"/>
              </a:spcBef>
              <a:defRPr sz="2528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Sustainability Concern: Increasing contamination of groundwater, particularly nitrate (NO3), threatens both environmental and human health.</a:t>
            </a:r>
          </a:p>
          <a:p>
            <a:pPr marL="270890" indent="-270890" defTabSz="361188">
              <a:spcBef>
                <a:spcPts val="600"/>
              </a:spcBef>
              <a:defRPr sz="2528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270890" indent="-270890" defTabSz="361188">
              <a:spcBef>
                <a:spcPts val="600"/>
              </a:spcBef>
              <a:defRPr sz="2528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Project Objective: Build and implement machine learning models to predict nitrate levels using groundwater data, providing actionable insights for environmental sustainability.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What is Sustainability?</a:t>
            </a:r>
          </a:p>
        </p:txBody>
      </p:sp>
      <p:sp>
        <p:nvSpPr>
          <p:cNvPr id="101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08609" indent="-308609" defTabSz="411479">
              <a:spcBef>
                <a:spcPts val="600"/>
              </a:spcBef>
              <a:defRPr sz="288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Description: Meeting the needs of the present without compromising future generations.</a:t>
            </a:r>
          </a:p>
          <a:p>
            <a:pPr marL="308609" indent="-308609" defTabSz="411479">
              <a:spcBef>
                <a:spcPts val="600"/>
              </a:spcBef>
              <a:defRPr sz="288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308609" indent="-308609" defTabSz="411479">
              <a:spcBef>
                <a:spcPts val="600"/>
              </a:spcBef>
              <a:defRPr sz="288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Environmental Sustainability: Focus on preserving ecosystems and natural resources.</a:t>
            </a:r>
          </a:p>
          <a:p>
            <a:pPr marL="308609" indent="-308609" defTabSz="411479">
              <a:spcBef>
                <a:spcPts val="600"/>
              </a:spcBef>
              <a:defRPr sz="288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308609" indent="-308609" defTabSz="411479">
              <a:spcBef>
                <a:spcPts val="600"/>
              </a:spcBef>
              <a:defRPr sz="288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Link to Water Resources: Groundwater sustainability ensures the protection of a critical freshwater resource from depletion and contamination.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16052">
              <a:defRPr b="1" sz="4004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Groundwater’s Role in Sustainability</a:t>
            </a:r>
          </a:p>
        </p:txBody>
      </p:sp>
      <p:sp>
        <p:nvSpPr>
          <p:cNvPr id="104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291465" indent="-291465" defTabSz="388620">
              <a:spcBef>
                <a:spcPts val="600"/>
              </a:spcBef>
              <a:defRPr sz="272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Importance of Groundwater:</a:t>
            </a:r>
          </a:p>
          <a:p>
            <a:pPr marL="291465" indent="-291465" defTabSz="388620">
              <a:spcBef>
                <a:spcPts val="600"/>
              </a:spcBef>
              <a:defRPr sz="272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- Vital for agriculture, drinking water, and ecosystems.</a:t>
            </a:r>
          </a:p>
          <a:p>
            <a:pPr marL="291465" indent="-291465" defTabSz="388620">
              <a:spcBef>
                <a:spcPts val="600"/>
              </a:spcBef>
              <a:defRPr sz="272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- Over 30% of the world’s freshwater is groundwater.</a:t>
            </a:r>
          </a:p>
          <a:p>
            <a:pPr marL="291465" indent="-291465" defTabSz="388620">
              <a:spcBef>
                <a:spcPts val="600"/>
              </a:spcBef>
              <a:defRPr sz="272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291465" indent="-291465" defTabSz="388620">
              <a:spcBef>
                <a:spcPts val="600"/>
              </a:spcBef>
              <a:defRPr sz="272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Challenges: Over-extraction and contamination with pollutants (e.g., nitrates) degrade water quality and availability.</a:t>
            </a:r>
          </a:p>
          <a:p>
            <a:pPr marL="291465" indent="-291465" defTabSz="388620">
              <a:spcBef>
                <a:spcPts val="600"/>
              </a:spcBef>
              <a:defRPr sz="272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291465" indent="-291465" defTabSz="388620">
              <a:spcBef>
                <a:spcPts val="600"/>
              </a:spcBef>
              <a:defRPr sz="272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Goal: Achieving a balance between use and natural replenishment.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Impact of Nitrate Pollution</a:t>
            </a:r>
          </a:p>
        </p:txBody>
      </p:sp>
      <p:sp>
        <p:nvSpPr>
          <p:cNvPr id="107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277749" indent="-277749" defTabSz="370331">
              <a:spcBef>
                <a:spcPts val="600"/>
              </a:spcBef>
              <a:defRPr sz="2592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Sources: Nitrate pollution stems from fertilizers, industrial waste, and improper waste disposal.</a:t>
            </a:r>
          </a:p>
          <a:p>
            <a:pPr marL="277749" indent="-277749" defTabSz="370331">
              <a:spcBef>
                <a:spcPts val="600"/>
              </a:spcBef>
              <a:defRPr sz="2592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277749" indent="-277749" defTabSz="370331">
              <a:spcBef>
                <a:spcPts val="600"/>
              </a:spcBef>
              <a:defRPr sz="2592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Consequences of High Nitrate Levels:</a:t>
            </a:r>
          </a:p>
          <a:p>
            <a:pPr marL="277749" indent="-277749" defTabSz="370331">
              <a:spcBef>
                <a:spcPts val="600"/>
              </a:spcBef>
              <a:defRPr sz="2592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- Health risks: methemoglobinemia ('blue baby syndrome').</a:t>
            </a:r>
          </a:p>
          <a:p>
            <a:pPr marL="277749" indent="-277749" defTabSz="370331">
              <a:spcBef>
                <a:spcPts val="600"/>
              </a:spcBef>
              <a:defRPr sz="2592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- Ecosystem damage: water becomes unsafe for drinking and agriculture.</a:t>
            </a:r>
          </a:p>
          <a:p>
            <a:pPr marL="277749" indent="-277749" defTabSz="370331">
              <a:spcBef>
                <a:spcPts val="600"/>
              </a:spcBef>
              <a:defRPr sz="2592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277749" indent="-277749" defTabSz="370331">
              <a:spcBef>
                <a:spcPts val="600"/>
              </a:spcBef>
              <a:defRPr sz="2592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Need for Prediction and Monitoring: Predicting nitrate levels helps in taking timely corrective measures.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itle 1"/>
          <p:cNvSpPr txBox="1"/>
          <p:nvPr>
            <p:ph type="title"/>
          </p:nvPr>
        </p:nvSpPr>
        <p:spPr>
          <a:xfrm>
            <a:off x="457200" y="274638"/>
            <a:ext cx="8354287" cy="925000"/>
          </a:xfrm>
          <a:prstGeom prst="rect">
            <a:avLst/>
          </a:prstGeom>
        </p:spPr>
        <p:txBody>
          <a:bodyPr/>
          <a:lstStyle>
            <a:lvl1pPr defTabSz="374904">
              <a:defRPr b="1" sz="3607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Machine Learning in Water Sustainability</a:t>
            </a:r>
          </a:p>
        </p:txBody>
      </p:sp>
      <p:sp>
        <p:nvSpPr>
          <p:cNvPr id="110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01752" indent="-301752" defTabSz="402336">
              <a:spcBef>
                <a:spcPts val="600"/>
              </a:spcBef>
              <a:defRPr sz="2816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ML's Role in Sustainability:</a:t>
            </a:r>
          </a:p>
          <a:p>
            <a:pPr marL="301752" indent="-301752" defTabSz="402336">
              <a:spcBef>
                <a:spcPts val="600"/>
              </a:spcBef>
              <a:defRPr sz="2816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Machine learning models predict nitrate levels based on historical and real-time data.</a:t>
            </a:r>
          </a:p>
          <a:p>
            <a:pPr marL="301752" indent="-301752" defTabSz="402336">
              <a:spcBef>
                <a:spcPts val="600"/>
              </a:spcBef>
              <a:defRPr sz="2816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301752" indent="-301752" defTabSz="402336">
              <a:spcBef>
                <a:spcPts val="600"/>
              </a:spcBef>
              <a:defRPr sz="2816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This informs targeted actions to reduce contamination and manage groundwater resources.</a:t>
            </a:r>
          </a:p>
          <a:p>
            <a:pPr marL="301752" indent="-301752" defTabSz="402336">
              <a:spcBef>
                <a:spcPts val="600"/>
              </a:spcBef>
              <a:defRPr sz="2816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301752" indent="-301752" defTabSz="402336">
              <a:spcBef>
                <a:spcPts val="600"/>
              </a:spcBef>
              <a:defRPr sz="2816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Long-Term Impact: Accurate predictions help develop sustainable water management strategies and policies.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Data and Features</a:t>
            </a:r>
          </a:p>
        </p:txBody>
      </p:sp>
      <p:sp>
        <p:nvSpPr>
          <p:cNvPr id="113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12039" indent="-312039" defTabSz="416052">
              <a:lnSpc>
                <a:spcPct val="200000"/>
              </a:lnSpc>
              <a:spcBef>
                <a:spcPts val="600"/>
              </a:spcBef>
              <a:defRPr sz="273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Dataset Used: Telangana state’s ground water data.</a:t>
            </a:r>
          </a:p>
          <a:p>
            <a:pPr marL="312039" indent="-312039" defTabSz="416052">
              <a:lnSpc>
                <a:spcPct val="200000"/>
              </a:lnSpc>
              <a:spcBef>
                <a:spcPts val="600"/>
              </a:spcBef>
              <a:defRPr sz="273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Features: Bicarbonate (HCO3), Electrical Conductivity (E.C), Fluoride (F), Chloride (Cl), Sulfate (SO4), Sodium (Na), Potassium (K), Calcium (Ca), Magnesium (Mg).</a:t>
            </a:r>
          </a:p>
          <a:p>
            <a:pPr marL="312039" indent="-312039" defTabSz="416052">
              <a:lnSpc>
                <a:spcPct val="200000"/>
              </a:lnSpc>
              <a:spcBef>
                <a:spcPts val="600"/>
              </a:spcBef>
              <a:defRPr sz="273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 Target Variable: Nitrate (NO3) levels.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Machine Learning Models</a:t>
            </a:r>
          </a:p>
        </p:txBody>
      </p:sp>
      <p:sp>
        <p:nvSpPr>
          <p:cNvPr id="116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222884" indent="-222884" defTabSz="297179">
              <a:spcBef>
                <a:spcPts val="400"/>
              </a:spcBef>
              <a:defRPr sz="208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Models Used for Prediction:</a:t>
            </a:r>
          </a:p>
          <a:p>
            <a:pPr marL="222884" indent="-222884" defTabSz="297179">
              <a:spcBef>
                <a:spcPts val="400"/>
              </a:spcBef>
              <a:defRPr sz="208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- Linear Regression</a:t>
            </a:r>
          </a:p>
          <a:p>
            <a:pPr marL="222884" indent="-222884" defTabSz="297179">
              <a:spcBef>
                <a:spcPts val="400"/>
              </a:spcBef>
              <a:defRPr sz="208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- Decision Tree</a:t>
            </a:r>
          </a:p>
          <a:p>
            <a:pPr marL="222884" indent="-222884" defTabSz="297179">
              <a:spcBef>
                <a:spcPts val="400"/>
              </a:spcBef>
              <a:defRPr sz="208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- Random Forest</a:t>
            </a:r>
          </a:p>
          <a:p>
            <a:pPr marL="222884" indent="-222884" defTabSz="297179">
              <a:spcBef>
                <a:spcPts val="400"/>
              </a:spcBef>
              <a:defRPr sz="208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- SVR</a:t>
            </a:r>
          </a:p>
          <a:p>
            <a:pPr marL="222884" indent="-222884" defTabSz="297179">
              <a:spcBef>
                <a:spcPts val="400"/>
              </a:spcBef>
              <a:defRPr sz="208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- MLP</a:t>
            </a:r>
          </a:p>
          <a:p>
            <a:pPr marL="222884" indent="-222884" defTabSz="297179">
              <a:spcBef>
                <a:spcPts val="400"/>
              </a:spcBef>
              <a:defRPr sz="208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- XGBoost</a:t>
            </a:r>
          </a:p>
          <a:p>
            <a:pPr marL="222884" indent="-222884" defTabSz="297179">
              <a:spcBef>
                <a:spcPts val="400"/>
              </a:spcBef>
              <a:defRPr sz="208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- LightGBM</a:t>
            </a:r>
          </a:p>
          <a:p>
            <a:pPr marL="222884" indent="-222884" defTabSz="297179">
              <a:spcBef>
                <a:spcPts val="400"/>
              </a:spcBef>
              <a:defRPr sz="208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- K-Neighbors</a:t>
            </a:r>
          </a:p>
          <a:p>
            <a:pPr marL="222884" indent="-222884" defTabSz="297179">
              <a:spcBef>
                <a:spcPts val="400"/>
              </a:spcBef>
              <a:defRPr sz="2080">
                <a:latin typeface="Times New Roman"/>
                <a:ea typeface="Times New Roman"/>
                <a:cs typeface="Times New Roman"/>
                <a:sym typeface="Times New Roman"/>
              </a:defRPr>
            </a:pPr>
          </a:p>
          <a:p>
            <a:pPr marL="222884" indent="-222884" defTabSz="297179">
              <a:spcBef>
                <a:spcPts val="400"/>
              </a:spcBef>
              <a:defRPr sz="2080"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Why multiple models? Different models capture varying patterns in data for better predictive accuracy.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itle 1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pPr/>
            <a:r>
              <a:t>Model Evaluation Metrics</a:t>
            </a:r>
          </a:p>
        </p:txBody>
      </p:sp>
      <p:sp>
        <p:nvSpPr>
          <p:cNvPr id="119" name="Content Placeholder 2"/>
          <p:cNvSpPr txBox="1"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200000"/>
              </a:lnSpc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Evaluation of Model Performance:</a:t>
            </a:r>
          </a:p>
          <a:p>
            <a:pPr>
              <a:lnSpc>
                <a:spcPct val="200000"/>
              </a:lnSpc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- Mean Absolute Error (MAE): Measures the average prediction error.</a:t>
            </a:r>
          </a:p>
          <a:p>
            <a:pPr>
              <a:defRPr>
                <a:latin typeface="Times New Roman"/>
                <a:ea typeface="Times New Roman"/>
                <a:cs typeface="Times New Roman"/>
                <a:sym typeface="Times New Roman"/>
              </a:defRPr>
            </a:pPr>
            <a:r>
              <a:t>- Root Mean Squared Error (RMSE): Emphasizes larger errors.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