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2" r:id="rId4"/>
    <p:sldId id="263" r:id="rId5"/>
    <p:sldId id="264" r:id="rId6"/>
    <p:sldId id="265" r:id="rId7"/>
    <p:sldId id="268" r:id="rId8"/>
    <p:sldId id="266" r:id="rId9"/>
    <p:sldId id="267" r:id="rId10"/>
    <p:sldId id="258" r:id="rId11"/>
    <p:sldId id="269" r:id="rId12"/>
    <p:sldId id="259" r:id="rId13"/>
    <p:sldId id="260" r:id="rId14"/>
    <p:sldId id="261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C6J/RwuOd9mMVOHr0i7Uh28+A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3"/>
    <p:restoredTop sz="95033" autoAdjust="0"/>
  </p:normalViewPr>
  <p:slideViewPr>
    <p:cSldViewPr snapToGrid="0">
      <p:cViewPr varScale="1">
        <p:scale>
          <a:sx n="82" d="100"/>
          <a:sy n="82" d="100"/>
        </p:scale>
        <p:origin x="547" y="77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1d6653723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b="0" dirty="0"/>
          </a:p>
        </p:txBody>
      </p:sp>
      <p:sp>
        <p:nvSpPr>
          <p:cNvPr id="103" name="Google Shape;103;g371d665372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304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1d6653723_2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12" name="Google Shape;112;g371d6653723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1d6653723_2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dirty="0"/>
          </a:p>
        </p:txBody>
      </p:sp>
      <p:sp>
        <p:nvSpPr>
          <p:cNvPr id="121" name="Google Shape;121;g371d6653723_2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1d6653723_2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b="0" i="0" dirty="0">
              <a:effectLst/>
              <a:latin typeface="fkGroteskNeue"/>
            </a:endParaRPr>
          </a:p>
        </p:txBody>
      </p:sp>
      <p:sp>
        <p:nvSpPr>
          <p:cNvPr id="130" name="Google Shape;130;g371d665372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fkGrotesk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186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fkGrotesk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2312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IN" sz="1200" b="0" i="0" dirty="0">
              <a:effectLst/>
              <a:latin typeface="fkGrotesk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6582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effectLst/>
              <a:latin typeface="fkGroteskNeu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2021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0619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6875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2211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2025-08-21</a:t>
            </a: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IEEE INDISCON 2025 - 763</a:t>
            </a: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2025-08-21</a:t>
            </a:r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IEEE INDISCON 2025 - 763</a:t>
            </a:r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2025-08-21</a:t>
            </a:r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IEEE INDISCON 2025 - 763</a:t>
            </a:r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2025-08-21</a:t>
            </a: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IEEE INDISCON 2025 - 763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2025-08-21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IEEE INDISCON 2025 - 763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2025-08-21</a:t>
            </a: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IEEE INDISCON 2025 - 763</a:t>
            </a: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2025-08-21</a:t>
            </a:r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IEEE INDISCON 2025 - 763</a:t>
            </a:r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2025-08-21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IEEE INDISCON 2025 - 763</a:t>
            </a:r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2025-08-21</a:t>
            </a:r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IEEE INDISCON 2025 - 763</a:t>
            </a:r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2025-08-21</a:t>
            </a:r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IEEE INDISCON 2025 - 763</a:t>
            </a:r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2025-08-21</a:t>
            </a:r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IN"/>
              <a:t>IEEE INDISCON 2025 - 763</a:t>
            </a:r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/>
              <a:t>2025-08-21</a:t>
            </a:r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IN"/>
              <a:t>IEEE INDISCON 2025 - 763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2142067" y="2175848"/>
            <a:ext cx="7195698" cy="1715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lnSpc>
                <a:spcPct val="100000"/>
              </a:lnSpc>
              <a:spcAft>
                <a:spcPts val="100"/>
              </a:spcAft>
              <a:buSzPts val="4000"/>
            </a:pPr>
            <a:r>
              <a:rPr lang="en-US" sz="1500" dirty="0">
                <a:solidFill>
                  <a:srgbClr val="C55A11"/>
                </a:solidFill>
                <a:latin typeface="Aharoni" panose="02010803020104030203" pitchFamily="2" charset="-79"/>
                <a:ea typeface="Aharoni"/>
                <a:cs typeface="Aharoni" panose="02010803020104030203" pitchFamily="2" charset="-79"/>
                <a:sym typeface="Aharoni"/>
              </a:rPr>
              <a:t>Title of Paper:</a:t>
            </a:r>
            <a:br>
              <a:rPr lang="en-US" sz="1500" dirty="0">
                <a:solidFill>
                  <a:srgbClr val="C55A11"/>
                </a:solidFill>
                <a:latin typeface="Aharoni" panose="02010803020104030203" pitchFamily="2" charset="-79"/>
                <a:ea typeface="Aharoni"/>
                <a:cs typeface="Aharoni" panose="02010803020104030203" pitchFamily="2" charset="-79"/>
                <a:sym typeface="Aharoni"/>
              </a:rPr>
            </a:br>
            <a:r>
              <a:rPr lang="en-US" sz="1500" b="1" dirty="0">
                <a:solidFill>
                  <a:schemeClr val="tx1"/>
                </a:solidFill>
                <a:latin typeface="Apple Braille" pitchFamily="2" charset="0"/>
                <a:ea typeface="Aharoni"/>
                <a:cs typeface="Arial" panose="020B0604020202020204" pitchFamily="34" charset="0"/>
                <a:sym typeface="Aharoni"/>
              </a:rPr>
              <a:t>Explainable AI for Ground water nitrate content</a:t>
            </a:r>
            <a:br>
              <a:rPr lang="en-US" sz="1500" b="1" dirty="0">
                <a:solidFill>
                  <a:schemeClr val="tx1"/>
                </a:solidFill>
                <a:latin typeface="Apple Braille" pitchFamily="2" charset="0"/>
                <a:ea typeface="Aharoni"/>
                <a:cs typeface="Arial" panose="020B0604020202020204" pitchFamily="34" charset="0"/>
                <a:sym typeface="Aharoni"/>
              </a:rPr>
            </a:br>
            <a:r>
              <a:rPr lang="en-US" sz="1500" b="1" dirty="0">
                <a:solidFill>
                  <a:schemeClr val="tx1"/>
                </a:solidFill>
                <a:latin typeface="Apple Braille" pitchFamily="2" charset="0"/>
                <a:ea typeface="Aharoni"/>
                <a:cs typeface="Arial" panose="020B0604020202020204" pitchFamily="34" charset="0"/>
                <a:sym typeface="Aharoni"/>
              </a:rPr>
              <a:t>prediction using machine learning frameworks</a:t>
            </a:r>
            <a:br>
              <a:rPr lang="en-US" sz="1500" b="1" u="sng" dirty="0">
                <a:solidFill>
                  <a:schemeClr val="tx1"/>
                </a:solidFill>
                <a:latin typeface="Apple Braille" pitchFamily="2" charset="0"/>
                <a:ea typeface="Aharoni"/>
                <a:cs typeface="Arial" panose="020B0604020202020204" pitchFamily="34" charset="0"/>
                <a:sym typeface="Aharoni"/>
              </a:rPr>
            </a:br>
            <a:r>
              <a:rPr lang="en-US" sz="1500" b="1" dirty="0">
                <a:solidFill>
                  <a:schemeClr val="tx1"/>
                </a:solidFill>
                <a:latin typeface="Apple Braille" pitchFamily="2" charset="0"/>
                <a:ea typeface="Aharoni"/>
                <a:cs typeface="Arial" panose="020B0604020202020204" pitchFamily="34" charset="0"/>
                <a:sym typeface="Aharoni"/>
              </a:rPr>
              <a:t>in Telangana</a:t>
            </a:r>
            <a:br>
              <a:rPr lang="en-US" sz="1500" dirty="0">
                <a:solidFill>
                  <a:schemeClr val="tx1"/>
                </a:solidFill>
                <a:latin typeface="Apple Braille" pitchFamily="2" charset="0"/>
                <a:ea typeface="Aharoni"/>
                <a:cs typeface="Aharoni"/>
                <a:sym typeface="Aharoni"/>
              </a:rPr>
            </a:br>
            <a:br>
              <a:rPr lang="en-US" sz="1500" dirty="0">
                <a:latin typeface="Apple Braille" pitchFamily="2" charset="0"/>
                <a:ea typeface="Aharoni"/>
                <a:cs typeface="Aharoni"/>
                <a:sym typeface="Aharoni"/>
              </a:rPr>
            </a:b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ea typeface="Aharoni"/>
                <a:cs typeface="Aharoni" panose="02010803020104030203" pitchFamily="2" charset="-79"/>
                <a:sym typeface="Aharoni"/>
              </a:rPr>
              <a:t>Paper ID: </a:t>
            </a:r>
            <a:r>
              <a:rPr lang="en-US" sz="1500" b="1" dirty="0">
                <a:solidFill>
                  <a:schemeClr val="tx1"/>
                </a:solidFill>
                <a:latin typeface="Apple Braille" pitchFamily="2" charset="0"/>
                <a:ea typeface="Aharoni"/>
                <a:cs typeface="Aharoni"/>
                <a:sym typeface="Aharoni"/>
              </a:rPr>
              <a:t>763</a:t>
            </a:r>
            <a:br>
              <a:rPr lang="en-US" sz="1500" b="1" dirty="0">
                <a:solidFill>
                  <a:schemeClr val="tx1"/>
                </a:solidFill>
                <a:latin typeface="Apple Braille" pitchFamily="2" charset="0"/>
                <a:ea typeface="Aharoni"/>
                <a:cs typeface="Aharoni"/>
                <a:sym typeface="Aharoni"/>
              </a:rPr>
            </a:br>
            <a:r>
              <a:rPr lang="en-US" sz="15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ea typeface="Aharoni"/>
                <a:cs typeface="Aharoni" panose="02010803020104030203" pitchFamily="2" charset="-79"/>
                <a:sym typeface="Aharoni"/>
              </a:rPr>
              <a:t>Presenting Author: </a:t>
            </a:r>
            <a:r>
              <a:rPr lang="en-US" sz="1500" b="1" dirty="0">
                <a:solidFill>
                  <a:schemeClr val="tx1"/>
                </a:solidFill>
                <a:latin typeface="Apple Braille" pitchFamily="2" charset="0"/>
                <a:ea typeface="Aharoni"/>
                <a:cs typeface="Aharoni"/>
                <a:sym typeface="Aharoni"/>
              </a:rPr>
              <a:t>Abhinav Gupta </a:t>
            </a: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98" y="0"/>
            <a:ext cx="12162463" cy="189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68" y="6076122"/>
            <a:ext cx="12162463" cy="77730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2142067" y="3943984"/>
            <a:ext cx="7195698" cy="2262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i="0" u="none" strike="noStrike" cap="none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ea typeface="Aharoni"/>
                <a:cs typeface="Aharoni" panose="02010803020104030203" pitchFamily="2" charset="-79"/>
                <a:sym typeface="Aharoni"/>
              </a:rPr>
              <a:t>Author and Co-Authors:</a:t>
            </a:r>
            <a:br>
              <a:rPr lang="en-US" sz="1800" b="0" i="0" u="none" strike="noStrike" cap="none" dirty="0">
                <a:solidFill>
                  <a:schemeClr val="dk1"/>
                </a:solidFill>
                <a:latin typeface="Aharoni" panose="02010803020104030203" pitchFamily="2" charset="-79"/>
                <a:ea typeface="Aharoni"/>
                <a:cs typeface="Aharoni" panose="02010803020104030203" pitchFamily="2" charset="-79"/>
                <a:sym typeface="Aharoni"/>
              </a:rPr>
            </a:br>
            <a:r>
              <a:rPr lang="en-US" sz="1500" b="1" i="0" u="none" strike="noStrike" cap="none" dirty="0">
                <a:solidFill>
                  <a:schemeClr val="tx1"/>
                </a:solidFill>
                <a:latin typeface="Apple Braille" pitchFamily="2" charset="0"/>
                <a:ea typeface="Aharoni"/>
                <a:cs typeface="Aharoni"/>
                <a:sym typeface="Aharoni"/>
              </a:rPr>
              <a:t>Anshul Sunkari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solidFill>
                  <a:schemeClr val="tx1"/>
                </a:solidFill>
                <a:latin typeface="Apple Braille" pitchFamily="2" charset="0"/>
                <a:ea typeface="Aharoni"/>
                <a:cs typeface="Aharoni"/>
                <a:sym typeface="Aharoni"/>
              </a:rPr>
              <a:t>Keyur Padia</a:t>
            </a:r>
            <a:br>
              <a:rPr lang="en-US" sz="1500" b="1" dirty="0">
                <a:solidFill>
                  <a:schemeClr val="tx1"/>
                </a:solidFill>
                <a:latin typeface="Apple Braille" pitchFamily="2" charset="0"/>
                <a:ea typeface="Aharoni"/>
                <a:cs typeface="Aharoni"/>
                <a:sym typeface="Aharoni"/>
              </a:rPr>
            </a:br>
            <a:r>
              <a:rPr lang="en-US" sz="1500" b="1" dirty="0" err="1">
                <a:solidFill>
                  <a:schemeClr val="tx1"/>
                </a:solidFill>
                <a:latin typeface="Apple Braille" pitchFamily="2" charset="0"/>
                <a:ea typeface="Aharoni"/>
                <a:cs typeface="Aharoni"/>
                <a:sym typeface="Aharoni"/>
              </a:rPr>
              <a:t>Biji</a:t>
            </a:r>
            <a:r>
              <a:rPr lang="en-US" sz="1500" b="1" dirty="0">
                <a:solidFill>
                  <a:schemeClr val="tx1"/>
                </a:solidFill>
                <a:latin typeface="Apple Braille" pitchFamily="2" charset="0"/>
                <a:ea typeface="Aharoni"/>
                <a:cs typeface="Aharoni"/>
                <a:sym typeface="Aharoni"/>
              </a:rPr>
              <a:t> C.L.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1" i="0" u="none" strike="noStrike" cap="none" dirty="0">
              <a:solidFill>
                <a:schemeClr val="tx1"/>
              </a:solidFill>
              <a:latin typeface="Apple Braille" pitchFamily="2" charset="0"/>
              <a:ea typeface="Aharoni"/>
              <a:cs typeface="Aharoni"/>
              <a:sym typeface="Aharon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ea typeface="Aharoni"/>
                <a:cs typeface="Aharoni" panose="02010803020104030203" pitchFamily="2" charset="-79"/>
                <a:sym typeface="Aharoni"/>
              </a:rPr>
              <a:t>Affiliation: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>
                <a:solidFill>
                  <a:schemeClr val="tx1"/>
                </a:solidFill>
                <a:latin typeface="Apple Braille"/>
                <a:ea typeface="Aharoni"/>
                <a:cs typeface="Aharoni" panose="02010803020104030203" pitchFamily="2" charset="-79"/>
                <a:sym typeface="Aharoni"/>
              </a:rPr>
              <a:t>Vellore Institute of Technology</a:t>
            </a:r>
            <a:endParaRPr sz="1500" b="1" dirty="0">
              <a:solidFill>
                <a:schemeClr val="tx1"/>
              </a:solidFill>
              <a:latin typeface="Apple Braille"/>
              <a:ea typeface="Aharoni"/>
              <a:cs typeface="Aharoni" panose="02010803020104030203" pitchFamily="2" charset="-79"/>
              <a:sym typeface="Aharon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Apple Braille" pitchFamily="2" charset="0"/>
              <a:ea typeface="Aharoni"/>
              <a:cs typeface="Aharoni"/>
              <a:sym typeface="Aharon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 dirty="0">
                <a:solidFill>
                  <a:schemeClr val="accent2">
                    <a:lumMod val="75000"/>
                  </a:schemeClr>
                </a:solidFill>
                <a:latin typeface="Aharoni" panose="02010803020104030203" pitchFamily="2" charset="-79"/>
                <a:ea typeface="Aharoni"/>
                <a:cs typeface="Aharoni" panose="02010803020104030203" pitchFamily="2" charset="-79"/>
                <a:sym typeface="Aharoni"/>
              </a:rPr>
              <a:t>Date: </a:t>
            </a:r>
            <a:r>
              <a:rPr lang="en-US" sz="1500" b="1" i="0" u="none" strike="noStrike" cap="none" dirty="0">
                <a:solidFill>
                  <a:schemeClr val="tx1"/>
                </a:solidFill>
                <a:latin typeface="Apple Braille" pitchFamily="2" charset="0"/>
                <a:ea typeface="Aharoni"/>
                <a:cs typeface="Aharoni"/>
                <a:sym typeface="Aharoni"/>
              </a:rPr>
              <a:t>21-08-2025</a:t>
            </a:r>
            <a:endParaRPr sz="1500" b="1" dirty="0">
              <a:solidFill>
                <a:schemeClr val="tx1"/>
              </a:solidFill>
              <a:latin typeface="Apple Braille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1d6653723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haroni"/>
              <a:buNone/>
            </a:pPr>
            <a:r>
              <a:rPr lang="en-US" sz="4000" dirty="0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Why MLP</a:t>
            </a:r>
            <a:r>
              <a:rPr lang="en-US" sz="6000" dirty="0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?</a:t>
            </a:r>
            <a:endParaRPr sz="6000" dirty="0">
              <a:solidFill>
                <a:srgbClr val="C00000"/>
              </a:solidFill>
            </a:endParaRPr>
          </a:p>
        </p:txBody>
      </p:sp>
      <p:sp>
        <p:nvSpPr>
          <p:cNvPr id="106" name="Google Shape;106;g371d6653723_2_0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5428128" cy="388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IN" sz="1800" dirty="0">
                <a:latin typeface="Apple Braille" pitchFamily="2" charset="0"/>
              </a:rPr>
              <a:t>We tested nine regression models, and the </a:t>
            </a:r>
            <a:r>
              <a:rPr lang="en-IN" sz="1800" b="1" dirty="0">
                <a:latin typeface="Apple Braille" pitchFamily="2" charset="0"/>
              </a:rPr>
              <a:t>MLP Regressor</a:t>
            </a:r>
            <a:r>
              <a:rPr lang="en-IN" sz="1800" dirty="0">
                <a:latin typeface="Apple Braille" pitchFamily="2" charset="0"/>
              </a:rPr>
              <a:t> clearly stood out with the lowest error values, showing it could best capture the complex nitrate interactions.</a:t>
            </a:r>
          </a:p>
          <a:p>
            <a:r>
              <a:rPr lang="en-IN" sz="1800" dirty="0">
                <a:latin typeface="Apple Braille" pitchFamily="2" charset="0"/>
              </a:rPr>
              <a:t>To confirm reliability, we used </a:t>
            </a:r>
            <a:r>
              <a:rPr lang="en-IN" sz="1800" b="1" dirty="0">
                <a:latin typeface="Apple Braille" pitchFamily="2" charset="0"/>
              </a:rPr>
              <a:t>cross-validation</a:t>
            </a:r>
            <a:r>
              <a:rPr lang="en-IN" sz="1800" dirty="0">
                <a:latin typeface="Apple Braille" pitchFamily="2" charset="0"/>
              </a:rPr>
              <a:t>, which showed consistent performance across folds, reducing the risk of overfitting and proving that the model is stable.</a:t>
            </a:r>
          </a:p>
          <a:p>
            <a:r>
              <a:rPr lang="en-IN" sz="1800" dirty="0">
                <a:latin typeface="Apple Braille" pitchFamily="2" charset="0"/>
              </a:rPr>
              <a:t>When we compared other models, ensemble methods like </a:t>
            </a:r>
            <a:r>
              <a:rPr lang="en-IN" sz="1800" b="1" dirty="0" err="1">
                <a:latin typeface="Apple Braille" pitchFamily="2" charset="0"/>
              </a:rPr>
              <a:t>XGBoost</a:t>
            </a:r>
            <a:r>
              <a:rPr lang="en-IN" sz="1800" b="1" dirty="0">
                <a:latin typeface="Apple Braille" pitchFamily="2" charset="0"/>
              </a:rPr>
              <a:t> and </a:t>
            </a:r>
            <a:r>
              <a:rPr lang="en-IN" sz="1800" b="1" dirty="0" err="1">
                <a:latin typeface="Apple Braille" pitchFamily="2" charset="0"/>
              </a:rPr>
              <a:t>LightGBM</a:t>
            </a:r>
            <a:r>
              <a:rPr lang="en-IN" sz="1800" dirty="0">
                <a:latin typeface="Apple Braille" pitchFamily="2" charset="0"/>
              </a:rPr>
              <a:t> did reasonably well, but simpler models such as Linear Regression, Polynomial Regression, and KNN either underfit the data or produced high errors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2DDDE7-8D6E-DA11-DEBE-B2453A3D5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483" y="1114184"/>
            <a:ext cx="4532316" cy="245174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C92C95F6-4B49-55B6-38E7-7B59222E82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482" y="4056117"/>
            <a:ext cx="4532315" cy="1651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FC596-DEA2-71FE-1214-67219701C28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IN"/>
              <a:t>2025-08-21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B2FD87-B4DB-CF16-FA91-E6F339A27E8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IEEE INDISCON 2025 - 763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5BC895-D021-B019-E225-2E224D8AD1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7E9C-0A67-B443-1368-FF6483678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MLP Results: Accuracy, Drivers &amp; 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67C46-36F3-5B02-FE4D-DF7584F81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98366"/>
            <a:ext cx="3515608" cy="2043814"/>
          </a:xfrm>
        </p:spPr>
        <p:txBody>
          <a:bodyPr>
            <a:normAutofit/>
          </a:bodyPr>
          <a:lstStyle/>
          <a:p>
            <a:pPr marL="114300" indent="0">
              <a:lnSpc>
                <a:spcPct val="110000"/>
              </a:lnSpc>
              <a:buNone/>
            </a:pPr>
            <a:r>
              <a:rPr lang="en-IN" sz="1600" dirty="0">
                <a:latin typeface="Apple Braille" pitchFamily="2" charset="0"/>
              </a:rPr>
              <a:t>The </a:t>
            </a:r>
            <a:r>
              <a:rPr lang="en-IN" sz="1600" b="1" dirty="0">
                <a:latin typeface="Apple Braille" pitchFamily="2" charset="0"/>
              </a:rPr>
              <a:t>Predicted vs Actual plot </a:t>
            </a:r>
            <a:r>
              <a:rPr lang="en-IN" sz="1600" dirty="0">
                <a:latin typeface="Apple Braille" pitchFamily="2" charset="0"/>
              </a:rPr>
              <a:t>showed that the MLP was highly accurate for nitrate levels below </a:t>
            </a:r>
            <a:r>
              <a:rPr lang="en-IN" sz="1600" b="1" dirty="0">
                <a:latin typeface="Apple Braille" pitchFamily="2" charset="0"/>
              </a:rPr>
              <a:t>200 mg/L</a:t>
            </a:r>
            <a:r>
              <a:rPr lang="en-IN" sz="1600" dirty="0">
                <a:latin typeface="Apple Braille" pitchFamily="2" charset="0"/>
              </a:rPr>
              <a:t>, but it struggled with extreme outliers above </a:t>
            </a:r>
            <a:r>
              <a:rPr lang="en-IN" sz="1600" b="1" dirty="0">
                <a:latin typeface="Apple Braille" pitchFamily="2" charset="0"/>
              </a:rPr>
              <a:t>400 mg/L </a:t>
            </a:r>
            <a:r>
              <a:rPr lang="en-IN" sz="1600" dirty="0">
                <a:latin typeface="Apple Braille" pitchFamily="2" charset="0"/>
              </a:rPr>
              <a:t>because unsafe wells are much fewer in the dataset.</a:t>
            </a:r>
            <a:endParaRPr lang="en-US" sz="1600" dirty="0">
              <a:latin typeface="Apple Braille" pitchFamily="2" charset="0"/>
            </a:endParaRP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100" dirty="0"/>
          </a:p>
          <a:p>
            <a:pPr>
              <a:lnSpc>
                <a:spcPct val="110000"/>
              </a:lnSpc>
            </a:pPr>
            <a:endParaRPr lang="en-IN" sz="2000" dirty="0">
              <a:latin typeface="Apple Braille" pitchFamily="2" charset="0"/>
            </a:endParaRPr>
          </a:p>
          <a:p>
            <a:pPr>
              <a:lnSpc>
                <a:spcPct val="110000"/>
              </a:lnSpc>
            </a:pPr>
            <a:endParaRPr lang="en-IN" sz="2000" dirty="0">
              <a:latin typeface="Apple Braille" pitchFamily="2" charset="0"/>
            </a:endParaRPr>
          </a:p>
          <a:p>
            <a:pPr>
              <a:lnSpc>
                <a:spcPct val="110000"/>
              </a:lnSpc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61C99-770E-73D7-0A32-3CCF41002C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69D8E-6CD6-6A11-F157-D571FC486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703" y="1790910"/>
            <a:ext cx="3115617" cy="23072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638DA1-5ADA-922A-F778-0E0DA8CC7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790910"/>
            <a:ext cx="3515608" cy="230723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A graph showing a value of a model&#10;&#10;AI-generated content may be incorrect.">
            <a:extLst>
              <a:ext uri="{FF2B5EF4-FFF2-40B4-BE49-F238E27FC236}">
                <a16:creationId xmlns:a16="http://schemas.microsoft.com/office/drawing/2014/main" id="{A1C07FC1-8DE8-1BB6-31EC-A68DA7FBA7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062" y="1828224"/>
            <a:ext cx="3515608" cy="22699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6AC967E-6FE2-5EC3-6020-FCF6503BA4EB}"/>
              </a:ext>
            </a:extLst>
          </p:cNvPr>
          <p:cNvSpPr txBox="1"/>
          <p:nvPr/>
        </p:nvSpPr>
        <p:spPr>
          <a:xfrm>
            <a:off x="4918841" y="4319752"/>
            <a:ext cx="30795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Apple Braille" pitchFamily="2" charset="0"/>
              </a:rPr>
              <a:t>The </a:t>
            </a:r>
            <a:r>
              <a:rPr lang="en-IN" sz="1600" b="1" dirty="0">
                <a:latin typeface="Apple Braille" pitchFamily="2" charset="0"/>
              </a:rPr>
              <a:t>SHAP summary plot </a:t>
            </a:r>
            <a:r>
              <a:rPr lang="en-IN" sz="1600" dirty="0">
                <a:latin typeface="Apple Braille" pitchFamily="2" charset="0"/>
              </a:rPr>
              <a:t>shows that </a:t>
            </a:r>
            <a:r>
              <a:rPr lang="en-IN" sz="1600" b="1" dirty="0">
                <a:latin typeface="Apple Braille" pitchFamily="2" charset="0"/>
              </a:rPr>
              <a:t>Cl, Na, and HCO₃ </a:t>
            </a:r>
            <a:r>
              <a:rPr lang="en-IN" sz="1600" dirty="0">
                <a:latin typeface="Apple Braille" pitchFamily="2" charset="0"/>
              </a:rPr>
              <a:t>are the strongest drivers of nitrate predictions in the MLP model, confirming the model’s ability to capture real-world chemical influences.</a:t>
            </a:r>
            <a:endParaRPr lang="en-US" sz="1600" dirty="0">
              <a:latin typeface="Apple Braille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2BCB84-363D-952E-1406-F39EF02EBD1F}"/>
              </a:ext>
            </a:extLst>
          </p:cNvPr>
          <p:cNvSpPr txBox="1"/>
          <p:nvPr/>
        </p:nvSpPr>
        <p:spPr>
          <a:xfrm>
            <a:off x="8424392" y="4251214"/>
            <a:ext cx="3115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sz="1600" dirty="0">
                <a:latin typeface="Apple Braille" pitchFamily="2" charset="0"/>
              </a:rPr>
              <a:t>The </a:t>
            </a:r>
            <a:r>
              <a:rPr lang="en-US" sz="1600" b="1" dirty="0">
                <a:latin typeface="Apple Braille" pitchFamily="2" charset="0"/>
              </a:rPr>
              <a:t>loss curve analysis</a:t>
            </a:r>
            <a:r>
              <a:rPr lang="en-US" sz="1600" dirty="0">
                <a:latin typeface="Apple Braille" pitchFamily="2" charset="0"/>
              </a:rPr>
              <a:t> showed that performance stabilized after around </a:t>
            </a:r>
            <a:r>
              <a:rPr lang="en-US" sz="1600" b="1" dirty="0">
                <a:latin typeface="Apple Braille" pitchFamily="2" charset="0"/>
              </a:rPr>
              <a:t>100</a:t>
            </a:r>
            <a:r>
              <a:rPr lang="en-US" sz="1600" dirty="0">
                <a:latin typeface="Apple Braille" pitchFamily="2" charset="0"/>
              </a:rPr>
              <a:t> iterations, allowing us to stop training early, saving computation time while preserving accuracy.</a:t>
            </a:r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D766A5DC-F5F0-B377-7114-6AC619930B8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IN"/>
              <a:t>2025-08-21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FBA6A4C2-A382-5D4F-0C5D-361B4C2F57D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IEEE INDISCON 2025 - 763</a:t>
            </a:r>
          </a:p>
        </p:txBody>
      </p:sp>
    </p:spTree>
    <p:extLst>
      <p:ext uri="{BB962C8B-B14F-4D97-AF65-F5344CB8AC3E}">
        <p14:creationId xmlns:p14="http://schemas.microsoft.com/office/powerpoint/2010/main" val="675230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1d6653723_2_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353800" cy="1157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haroni"/>
              <a:buNone/>
            </a:pPr>
            <a:r>
              <a:rPr lang="en-US" sz="4000" dirty="0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SHAP Force Plots: Safe, Marginal </a:t>
            </a:r>
            <a:br>
              <a:rPr lang="en-US" sz="4000" dirty="0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sz="4000" dirty="0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&amp; Unsafe Wells</a:t>
            </a:r>
            <a:endParaRPr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8A7EAA-A397-7F52-2785-917812EAF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021" y="3081047"/>
            <a:ext cx="8371953" cy="836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0D2338-EC89-E645-F50E-4DA1300E6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021" y="1582412"/>
            <a:ext cx="8371953" cy="836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F3D5C5-0C0F-BA9E-CAF1-B54BD0422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0021" y="4514046"/>
            <a:ext cx="8371953" cy="8368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Google Shape;115;g371d6653723_2_8">
            <a:extLst>
              <a:ext uri="{FF2B5EF4-FFF2-40B4-BE49-F238E27FC236}">
                <a16:creationId xmlns:a16="http://schemas.microsoft.com/office/drawing/2014/main" id="{AE81B905-D255-84C5-6864-41F4CBE0CA7B}"/>
              </a:ext>
            </a:extLst>
          </p:cNvPr>
          <p:cNvSpPr txBox="1">
            <a:spLocks/>
          </p:cNvSpPr>
          <p:nvPr/>
        </p:nvSpPr>
        <p:spPr>
          <a:xfrm>
            <a:off x="838198" y="2478908"/>
            <a:ext cx="11022108" cy="536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buNone/>
            </a:pPr>
            <a:r>
              <a:rPr lang="en-IN" sz="1400" dirty="0">
                <a:latin typeface="Apple Braille" pitchFamily="2" charset="0"/>
              </a:rPr>
              <a:t>In </a:t>
            </a:r>
            <a:r>
              <a:rPr lang="en-IN" sz="1400" b="1" dirty="0">
                <a:latin typeface="Apple Braille" pitchFamily="2" charset="0"/>
              </a:rPr>
              <a:t>safe wells</a:t>
            </a:r>
            <a:r>
              <a:rPr lang="en-IN" sz="1400" dirty="0">
                <a:latin typeface="Apple Braille" pitchFamily="2" charset="0"/>
              </a:rPr>
              <a:t> (~50 mg/L), we observed that </a:t>
            </a:r>
            <a:r>
              <a:rPr lang="en-IN" sz="1400" b="1" dirty="0">
                <a:latin typeface="Apple Braille" pitchFamily="2" charset="0"/>
              </a:rPr>
              <a:t>HCO₃ </a:t>
            </a:r>
            <a:r>
              <a:rPr lang="en-IN" sz="1400" dirty="0">
                <a:latin typeface="Apple Braille" pitchFamily="2" charset="0"/>
              </a:rPr>
              <a:t>tends to push nitrate up, while Cl helps balance it → even small changes could tip these wells into unsafe ranges.</a:t>
            </a:r>
          </a:p>
        </p:txBody>
      </p:sp>
      <p:sp>
        <p:nvSpPr>
          <p:cNvPr id="6" name="Google Shape;115;g371d6653723_2_8">
            <a:extLst>
              <a:ext uri="{FF2B5EF4-FFF2-40B4-BE49-F238E27FC236}">
                <a16:creationId xmlns:a16="http://schemas.microsoft.com/office/drawing/2014/main" id="{B099A026-57BE-08B1-0BB2-815A87F9A8B1}"/>
              </a:ext>
            </a:extLst>
          </p:cNvPr>
          <p:cNvSpPr txBox="1">
            <a:spLocks/>
          </p:cNvSpPr>
          <p:nvPr/>
        </p:nvSpPr>
        <p:spPr>
          <a:xfrm>
            <a:off x="838197" y="3978023"/>
            <a:ext cx="10515600" cy="53602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buFont typeface="Arial"/>
              <a:buNone/>
            </a:pPr>
            <a:r>
              <a:rPr lang="en-IN" sz="1400" dirty="0">
                <a:latin typeface="Apple Braille" pitchFamily="2" charset="0"/>
              </a:rPr>
              <a:t>In </a:t>
            </a:r>
            <a:r>
              <a:rPr lang="en-IN" sz="1400" b="1" dirty="0">
                <a:latin typeface="Apple Braille" pitchFamily="2" charset="0"/>
              </a:rPr>
              <a:t>marginal wells </a:t>
            </a:r>
            <a:r>
              <a:rPr lang="en-IN" sz="1400" dirty="0">
                <a:latin typeface="Apple Braille" pitchFamily="2" charset="0"/>
              </a:rPr>
              <a:t>(~100 mg/L), </a:t>
            </a:r>
            <a:r>
              <a:rPr lang="en-IN" sz="1400" b="1" dirty="0">
                <a:latin typeface="Apple Braille" pitchFamily="2" charset="0"/>
              </a:rPr>
              <a:t>Na</a:t>
            </a:r>
            <a:r>
              <a:rPr lang="en-IN" sz="1400" dirty="0">
                <a:latin typeface="Apple Braille" pitchFamily="2" charset="0"/>
              </a:rPr>
              <a:t> and </a:t>
            </a:r>
            <a:r>
              <a:rPr lang="en-IN" sz="1400" b="1" dirty="0">
                <a:latin typeface="Apple Braille" pitchFamily="2" charset="0"/>
              </a:rPr>
              <a:t>Mg</a:t>
            </a:r>
            <a:r>
              <a:rPr lang="en-IN" sz="1400" dirty="0">
                <a:latin typeface="Apple Braille" pitchFamily="2" charset="0"/>
              </a:rPr>
              <a:t> emerged as the main contributors, linking contamination directly to fertilizer overuse and wastewater seepage.</a:t>
            </a:r>
          </a:p>
        </p:txBody>
      </p:sp>
      <p:sp>
        <p:nvSpPr>
          <p:cNvPr id="7" name="Google Shape;115;g371d6653723_2_8">
            <a:extLst>
              <a:ext uri="{FF2B5EF4-FFF2-40B4-BE49-F238E27FC236}">
                <a16:creationId xmlns:a16="http://schemas.microsoft.com/office/drawing/2014/main" id="{7AE7B3CD-1132-F6E5-1C85-37794140F2FC}"/>
              </a:ext>
            </a:extLst>
          </p:cNvPr>
          <p:cNvSpPr txBox="1">
            <a:spLocks/>
          </p:cNvSpPr>
          <p:nvPr/>
        </p:nvSpPr>
        <p:spPr>
          <a:xfrm>
            <a:off x="838197" y="5477138"/>
            <a:ext cx="10515600" cy="53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>
              <a:buNone/>
            </a:pPr>
            <a:r>
              <a:rPr lang="en-IN" sz="1400" dirty="0">
                <a:latin typeface="Apple Braille" pitchFamily="2" charset="0"/>
              </a:rPr>
              <a:t>In</a:t>
            </a:r>
            <a:r>
              <a:rPr lang="en-IN" sz="1400" b="1" dirty="0">
                <a:latin typeface="Apple Braille" pitchFamily="2" charset="0"/>
              </a:rPr>
              <a:t> unsafe wells </a:t>
            </a:r>
            <a:r>
              <a:rPr lang="en-IN" sz="1400" dirty="0">
                <a:latin typeface="Apple Braille" pitchFamily="2" charset="0"/>
              </a:rPr>
              <a:t>(&gt;400 mg/L), </a:t>
            </a:r>
            <a:r>
              <a:rPr lang="en-IN" sz="1400" b="1" dirty="0">
                <a:latin typeface="Apple Braille" pitchFamily="2" charset="0"/>
              </a:rPr>
              <a:t>Ca</a:t>
            </a:r>
            <a:r>
              <a:rPr lang="en-IN" sz="1400" dirty="0">
                <a:latin typeface="Apple Braille" pitchFamily="2" charset="0"/>
              </a:rPr>
              <a:t> and </a:t>
            </a:r>
            <a:r>
              <a:rPr lang="en-IN" sz="1400" b="1" dirty="0">
                <a:latin typeface="Apple Braille" pitchFamily="2" charset="0"/>
              </a:rPr>
              <a:t>Cl</a:t>
            </a:r>
            <a:r>
              <a:rPr lang="en-IN" sz="1400" dirty="0">
                <a:latin typeface="Apple Braille" pitchFamily="2" charset="0"/>
              </a:rPr>
              <a:t> were dominant factors, pointing to industrial effluents and local geological influence.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7129776-7CD2-B59F-D443-174D48926388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IN"/>
              <a:t>2025-08-21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8736B9B-F90E-AAED-6AD0-7ADD17A4AE6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IEEE INDISCON 2025 - 763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A1C5431-F018-3974-6362-0C572C4F3B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1d6653723_2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haroni"/>
              <a:buNone/>
            </a:pPr>
            <a:r>
              <a:rPr lang="en-US" sz="4000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Conclusion</a:t>
            </a:r>
            <a:endParaRPr/>
          </a:p>
        </p:txBody>
      </p:sp>
      <p:sp>
        <p:nvSpPr>
          <p:cNvPr id="124" name="Google Shape;124;g371d6653723_2_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534525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71500">
              <a:lnSpc>
                <a:spcPct val="100000"/>
              </a:lnSpc>
            </a:pPr>
            <a:r>
              <a:rPr lang="en-IN" sz="2000" dirty="0">
                <a:latin typeface="Apple Braille" pitchFamily="2" charset="0"/>
              </a:rPr>
              <a:t>By coupling predictive accuracy with interpretability, the framework makes groundwater risk forecasting policy-ready for state agencies.</a:t>
            </a:r>
          </a:p>
          <a:p>
            <a:pPr marL="571500">
              <a:lnSpc>
                <a:spcPct val="100000"/>
              </a:lnSpc>
            </a:pPr>
            <a:r>
              <a:rPr lang="en-IN" sz="2000" dirty="0">
                <a:latin typeface="Apple Braille" pitchFamily="2" charset="0"/>
              </a:rPr>
              <a:t>Our framework helps identify contamination hotspots, to formulate regulation of agricultural and industrial practices, and support the development of early warning systems for rural communities.</a:t>
            </a:r>
          </a:p>
          <a:p>
            <a:pPr marL="571500">
              <a:lnSpc>
                <a:spcPct val="100000"/>
              </a:lnSpc>
            </a:pPr>
            <a:r>
              <a:rPr lang="en-IN" sz="2000" dirty="0">
                <a:latin typeface="Apple Braille" pitchFamily="2" charset="0"/>
              </a:rPr>
              <a:t>We found that using a larger dataset, adding space and time factors, and scaling the framework can make it a powerful decision-support tool for groundwater management across the state.</a:t>
            </a:r>
            <a:endParaRPr sz="2000" dirty="0">
              <a:latin typeface="Apple Braille" pitchFamily="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8F135-9474-C451-CC35-5BCB3C1A9FF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IN"/>
              <a:t>2025-08-21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3D778-11D8-050B-4657-C2D4ED861B5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IEEE INDISCON 2025 - 763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D080D-D5AF-A540-CC96-1DA97D8D6C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1d6653723_2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haroni"/>
              <a:buNone/>
            </a:pPr>
            <a:r>
              <a:rPr lang="en-US" sz="4000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References</a:t>
            </a:r>
            <a:endParaRPr/>
          </a:p>
        </p:txBody>
      </p:sp>
      <p:sp>
        <p:nvSpPr>
          <p:cNvPr id="133" name="Google Shape;133;g371d6653723_2_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050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571500">
              <a:lnSpc>
                <a:spcPct val="120000"/>
              </a:lnSpc>
            </a:pPr>
            <a:r>
              <a:rPr lang="en-IN" sz="2000" dirty="0">
                <a:latin typeface="Apple Braille" pitchFamily="2" charset="0"/>
              </a:rPr>
              <a:t>Siebert, S., Burke, J., </a:t>
            </a:r>
            <a:r>
              <a:rPr lang="en-IN" sz="2000" dirty="0" err="1">
                <a:latin typeface="Apple Braille" pitchFamily="2" charset="0"/>
              </a:rPr>
              <a:t>Faures</a:t>
            </a:r>
            <a:r>
              <a:rPr lang="en-IN" sz="2000" dirty="0">
                <a:latin typeface="Apple Braille" pitchFamily="2" charset="0"/>
              </a:rPr>
              <a:t>, J. M., </a:t>
            </a:r>
            <a:r>
              <a:rPr lang="en-IN" sz="2000" dirty="0" err="1">
                <a:latin typeface="Apple Braille" pitchFamily="2" charset="0"/>
              </a:rPr>
              <a:t>Frenken</a:t>
            </a:r>
            <a:r>
              <a:rPr lang="en-IN" sz="2000" dirty="0">
                <a:latin typeface="Apple Braille" pitchFamily="2" charset="0"/>
              </a:rPr>
              <a:t>, K., Hoogeveen, J., </a:t>
            </a:r>
            <a:r>
              <a:rPr lang="en-IN" sz="2000" dirty="0" err="1">
                <a:latin typeface="Apple Braille" pitchFamily="2" charset="0"/>
              </a:rPr>
              <a:t>Doll,¨P</a:t>
            </a:r>
            <a:r>
              <a:rPr lang="en-IN" sz="2000" dirty="0">
                <a:latin typeface="Apple Braille" pitchFamily="2" charset="0"/>
              </a:rPr>
              <a:t>., &amp; Portmann, F. T. (2010). Groundwater use for irrigation–a global inventory. Hydrology and earth system sciences, 14(10), 1863-1880.</a:t>
            </a:r>
          </a:p>
          <a:p>
            <a:pPr marL="571500">
              <a:lnSpc>
                <a:spcPct val="120000"/>
              </a:lnSpc>
            </a:pPr>
            <a:r>
              <a:rPr lang="en-IN" sz="2000" dirty="0">
                <a:latin typeface="Apple Braille" pitchFamily="2" charset="0"/>
              </a:rPr>
              <a:t>Sahoo, S., Russo, T. A., Elliott, J., Foster, I. (2017). Machine learning algorithms for </a:t>
            </a:r>
            <a:r>
              <a:rPr lang="en-IN" sz="2000" dirty="0" err="1">
                <a:latin typeface="Apple Braille" pitchFamily="2" charset="0"/>
              </a:rPr>
              <a:t>modeling</a:t>
            </a:r>
            <a:r>
              <a:rPr lang="en-IN" sz="2000" dirty="0">
                <a:latin typeface="Apple Braille" pitchFamily="2" charset="0"/>
              </a:rPr>
              <a:t> groundwater level changes in agricultural regions of the US. Water Resources Research, 53(5), 3878-3895.</a:t>
            </a:r>
          </a:p>
          <a:p>
            <a:pPr marL="571500">
              <a:lnSpc>
                <a:spcPct val="120000"/>
              </a:lnSpc>
            </a:pPr>
            <a:r>
              <a:rPr lang="en-IN" sz="2000" dirty="0">
                <a:latin typeface="Apple Braille" pitchFamily="2" charset="0"/>
              </a:rPr>
              <a:t>Rajmohan, N., et al. (2020). Nitrate contamination in groundwater and associated health risks in India’s agricultural heartlands. Environmental Science and Pollution Research, 27(16), 19534–19547.</a:t>
            </a:r>
          </a:p>
          <a:p>
            <a:pPr marL="571500">
              <a:lnSpc>
                <a:spcPct val="120000"/>
              </a:lnSpc>
            </a:pPr>
            <a:r>
              <a:rPr lang="en-IN" sz="2000" dirty="0">
                <a:latin typeface="Apple Braille" pitchFamily="2" charset="0"/>
              </a:rPr>
              <a:t>Lundberg, S. M., &amp; Lee, S. I. (2017). A unified approach to interpreting model predictions. Advances in neural information processing systems, 30.</a:t>
            </a:r>
          </a:p>
          <a:p>
            <a:pPr marL="571500">
              <a:lnSpc>
                <a:spcPct val="120000"/>
              </a:lnSpc>
            </a:pPr>
            <a:endParaRPr sz="2000" dirty="0">
              <a:latin typeface="Apple Braille" pitchFamily="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7A0E1C-5371-E05D-D73A-AECB9B18F65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IN"/>
              <a:t>2025-08-21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EE519D-D0DC-7983-F8AF-BDDF7761034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IEEE INDISCON 2025 - 763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7818E-8CE3-27B6-AEF9-2D78CEDB6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haroni"/>
              <a:buNone/>
            </a:pPr>
            <a:r>
              <a:rPr lang="en-US" sz="4000" dirty="0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Table of Contents</a:t>
            </a:r>
            <a:endParaRPr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pple Braille" pitchFamily="2" charset="0"/>
              </a:rPr>
              <a:t>Introduction</a:t>
            </a:r>
            <a:endParaRPr sz="2000" dirty="0">
              <a:latin typeface="Apple Braille" pitchFamily="2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pple Braille" pitchFamily="2" charset="0"/>
              </a:rPr>
              <a:t>Literature Survey</a:t>
            </a:r>
            <a:endParaRPr sz="2000" dirty="0">
              <a:latin typeface="Apple Braille" pitchFamily="2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pple Braille" pitchFamily="2" charset="0"/>
              </a:rPr>
              <a:t>Proposed Approach</a:t>
            </a:r>
            <a:endParaRPr sz="2000" dirty="0">
              <a:latin typeface="Apple Braille" pitchFamily="2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pple Braille" pitchFamily="2" charset="0"/>
              </a:rPr>
              <a:t>Results and Discussions</a:t>
            </a:r>
            <a:endParaRPr sz="2000" dirty="0">
              <a:latin typeface="Apple Braille" pitchFamily="2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Apple Braille" pitchFamily="2" charset="0"/>
              </a:rPr>
              <a:t>Conclusion</a:t>
            </a:r>
            <a:endParaRPr sz="2000" dirty="0">
              <a:latin typeface="Apple Braille" pitchFamily="2" charset="0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427065-A92C-E65E-9DFC-4A100DD2B0B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IN"/>
              <a:t>2025-08-21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42E59-22F6-528C-CF63-671BB9FBC71E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IEEE INDISCON 2025 - 763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67B6E-2C49-2D73-B2D0-45F284407F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58E0-63F6-B648-B750-494D3531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62F73-ACB4-187D-5B14-B58859AEE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0740887" cy="435133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Apple Braille" pitchFamily="2" charset="0"/>
              </a:rPr>
              <a:t>Groundwater supplies around </a:t>
            </a:r>
            <a:r>
              <a:rPr lang="en-US" sz="1800" b="1" dirty="0">
                <a:latin typeface="Apple Braille" pitchFamily="2" charset="0"/>
              </a:rPr>
              <a:t>2 billion </a:t>
            </a:r>
            <a:r>
              <a:rPr lang="en-US" sz="1800" dirty="0">
                <a:latin typeface="Apple Braille" pitchFamily="2" charset="0"/>
              </a:rPr>
              <a:t>people worldwide with drinking water.</a:t>
            </a:r>
          </a:p>
          <a:p>
            <a:r>
              <a:rPr lang="en-US" sz="1800" dirty="0">
                <a:latin typeface="Apple Braille" pitchFamily="2" charset="0"/>
              </a:rPr>
              <a:t>In India, around </a:t>
            </a:r>
            <a:r>
              <a:rPr lang="en-US" sz="1800" b="1" dirty="0">
                <a:latin typeface="Apple Braille" pitchFamily="2" charset="0"/>
              </a:rPr>
              <a:t>80% </a:t>
            </a:r>
            <a:r>
              <a:rPr lang="en-US" sz="1800" dirty="0">
                <a:latin typeface="Apple Braille" pitchFamily="2" charset="0"/>
              </a:rPr>
              <a:t>of the rural population relies upon groundwater, while </a:t>
            </a:r>
            <a:r>
              <a:rPr lang="en-US" sz="1800" b="1" dirty="0">
                <a:latin typeface="Apple Braille" pitchFamily="2" charset="0"/>
              </a:rPr>
              <a:t>50% </a:t>
            </a:r>
            <a:r>
              <a:rPr lang="en-US" sz="1800" dirty="0">
                <a:latin typeface="Apple Braille" pitchFamily="2" charset="0"/>
              </a:rPr>
              <a:t>of the urban households depend on it.</a:t>
            </a:r>
          </a:p>
          <a:p>
            <a:r>
              <a:rPr lang="en-US" sz="1800" dirty="0">
                <a:latin typeface="Apple Braille" pitchFamily="2" charset="0"/>
              </a:rPr>
              <a:t>Approximately </a:t>
            </a:r>
            <a:r>
              <a:rPr lang="en-US" sz="1800" b="1" dirty="0">
                <a:latin typeface="Apple Braille" pitchFamily="2" charset="0"/>
              </a:rPr>
              <a:t>12% </a:t>
            </a:r>
            <a:r>
              <a:rPr lang="en-US" sz="1800" dirty="0">
                <a:latin typeface="Apple Braille" pitchFamily="2" charset="0"/>
              </a:rPr>
              <a:t>of water samples in Telangana were found to be chemically contaminated, with areas like Khammam and </a:t>
            </a:r>
            <a:r>
              <a:rPr lang="en-US" sz="1800" dirty="0" err="1">
                <a:latin typeface="Apple Braille" pitchFamily="2" charset="0"/>
              </a:rPr>
              <a:t>Medchal</a:t>
            </a:r>
            <a:r>
              <a:rPr lang="en-US" sz="1800" dirty="0">
                <a:latin typeface="Apple Braille" pitchFamily="2" charset="0"/>
              </a:rPr>
              <a:t> experiencing the highest levels of nitrate contamination</a:t>
            </a:r>
          </a:p>
          <a:p>
            <a:r>
              <a:rPr lang="en-US" sz="1800" dirty="0">
                <a:latin typeface="Apple Braille" pitchFamily="2" charset="0"/>
              </a:rPr>
              <a:t>There are major health risks associated to this, such as, ‘blue baby syndrome’, cancer and various reproductive issues.</a:t>
            </a:r>
          </a:p>
          <a:p>
            <a:r>
              <a:rPr lang="en-US" sz="1800" dirty="0">
                <a:latin typeface="Apple Braille" pitchFamily="2" charset="0"/>
              </a:rPr>
              <a:t>The World Health Organization recommends a maximum nitrate level of </a:t>
            </a:r>
            <a:r>
              <a:rPr lang="en-US" sz="1800" b="1" dirty="0">
                <a:latin typeface="Apple Braille" pitchFamily="2" charset="0"/>
              </a:rPr>
              <a:t>50 mg/L</a:t>
            </a:r>
            <a:r>
              <a:rPr lang="en-US" sz="1800" dirty="0">
                <a:latin typeface="Apple Braille" pitchFamily="2" charset="0"/>
              </a:rPr>
              <a:t>, while the Bureau of Indian Standards recommends </a:t>
            </a:r>
            <a:r>
              <a:rPr lang="en-US" sz="1800" b="1" dirty="0">
                <a:latin typeface="Apple Braille" pitchFamily="2" charset="0"/>
              </a:rPr>
              <a:t>45 mg/L </a:t>
            </a:r>
            <a:r>
              <a:rPr lang="en-US" sz="1800" dirty="0">
                <a:latin typeface="Apple Braille" pitchFamily="2" charset="0"/>
              </a:rPr>
              <a:t>in drinking water to prevent such health risks.</a:t>
            </a:r>
          </a:p>
          <a:p>
            <a:r>
              <a:rPr lang="en-US" sz="1800" dirty="0">
                <a:latin typeface="Apple Braille" pitchFamily="2" charset="0"/>
              </a:rPr>
              <a:t>Monitoring nitrate levels requires frequent water sampling and lab testing, which is expensive, time-consuming, and logistically challenging, especially in large and rural areas.</a:t>
            </a:r>
          </a:p>
          <a:p>
            <a:r>
              <a:rPr lang="en-US" sz="1800" dirty="0">
                <a:latin typeface="Apple Braille" pitchFamily="2" charset="0"/>
              </a:rPr>
              <a:t>This leads to data gaps in many villages and districts are left unmonitored, making it difficult for policymakers to act early.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AFAFBB83-98BC-87E2-1AB4-16DB33ED304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IN"/>
              <a:t>2025-08-21</a:t>
            </a:r>
            <a:endParaRPr lang="en-I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3939F39-09A3-2E8F-B9B6-A07AD965BB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IEEE INDISCON 2025 - 763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CDEE432-CBE7-1334-70C3-B4B56CF412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A8D51-0D3E-6BC6-64B0-0D7A4217C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4776" y="1344706"/>
            <a:ext cx="10789024" cy="4832257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pple Braille" pitchFamily="2" charset="0"/>
              </a:rPr>
              <a:t>To address this issue we used predictive modeling using machine learning models offers a scalable and cost-effective solution. </a:t>
            </a:r>
          </a:p>
          <a:p>
            <a:r>
              <a:rPr lang="en-US" sz="1800" dirty="0">
                <a:latin typeface="Apple Braille" pitchFamily="2" charset="0"/>
              </a:rPr>
              <a:t>Instead of sampling every well, AI can interpolate and estimate nitrate levels where no direct measurements are available.</a:t>
            </a:r>
          </a:p>
          <a:p>
            <a:r>
              <a:rPr lang="en-US" sz="1800" dirty="0">
                <a:latin typeface="Apple Braille" pitchFamily="2" charset="0"/>
              </a:rPr>
              <a:t>Most machine learning models are ‘</a:t>
            </a:r>
            <a:r>
              <a:rPr lang="en-US" sz="1800" b="1" dirty="0">
                <a:latin typeface="Apple Braille" pitchFamily="2" charset="0"/>
              </a:rPr>
              <a:t>black boxes</a:t>
            </a:r>
            <a:r>
              <a:rPr lang="en-US" sz="1800" dirty="0">
                <a:latin typeface="Apple Braille" pitchFamily="2" charset="0"/>
              </a:rPr>
              <a:t>’. Therefore, they predict results but fail to give solid reasoning to support their findings.</a:t>
            </a:r>
          </a:p>
          <a:p>
            <a:r>
              <a:rPr lang="en-US" sz="1800" dirty="0">
                <a:latin typeface="Apple Braille" pitchFamily="2" charset="0"/>
              </a:rPr>
              <a:t>Hence, we use Explainable AI (</a:t>
            </a:r>
            <a:r>
              <a:rPr lang="en-US" sz="1800" dirty="0" err="1">
                <a:latin typeface="Apple Braille" pitchFamily="2" charset="0"/>
              </a:rPr>
              <a:t>xAI</a:t>
            </a:r>
            <a:r>
              <a:rPr lang="en-US" sz="1800" dirty="0">
                <a:latin typeface="Apple Braille" pitchFamily="2" charset="0"/>
              </a:rPr>
              <a:t>), specifically </a:t>
            </a:r>
            <a:r>
              <a:rPr lang="en-US" sz="1800" b="1" dirty="0">
                <a:latin typeface="Apple Braille" pitchFamily="2" charset="0"/>
              </a:rPr>
              <a:t>SHAP</a:t>
            </a:r>
            <a:r>
              <a:rPr lang="en-US" sz="1800" dirty="0">
                <a:latin typeface="Apple Braille" pitchFamily="2" charset="0"/>
              </a:rPr>
              <a:t> and </a:t>
            </a:r>
            <a:r>
              <a:rPr lang="en-US" sz="1800" b="1" dirty="0">
                <a:latin typeface="Apple Braille" pitchFamily="2" charset="0"/>
              </a:rPr>
              <a:t>LIME</a:t>
            </a:r>
            <a:r>
              <a:rPr lang="en-US" sz="1800" dirty="0">
                <a:latin typeface="Apple Braille" pitchFamily="2" charset="0"/>
              </a:rPr>
              <a:t>, which identifies the most influential hydrogeological factors that drive nitrate contamination.</a:t>
            </a:r>
          </a:p>
          <a:p>
            <a:r>
              <a:rPr lang="en-US" sz="1800" dirty="0">
                <a:latin typeface="Apple Braille" pitchFamily="2" charset="0"/>
              </a:rPr>
              <a:t>Various factors have been linked as influential in predicting nitrate concentration, including ammonium, phosphate, pH, temperature, dissolved oxygen, natural oxygen demand, suspended solids and streamflow.</a:t>
            </a:r>
          </a:p>
          <a:p>
            <a:r>
              <a:rPr lang="en-US" sz="1800" dirty="0">
                <a:latin typeface="Apple Braille" pitchFamily="2" charset="0"/>
              </a:rPr>
              <a:t>By employing accurate and interpretable AI techniques in nitrate prediction models, researchers and policy-makers can gain accurate predictions and valuable insights in sustainable water management, by curbing this ever increasing nitrate contamination.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7E331-C80B-7B0A-F56C-5265142839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39356-78DF-35DB-C317-EBD8338289E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IN" dirty="0"/>
              <a:t>2025-08-21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32C567-C42D-2299-F0FF-40A3FF40B06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IEEE INDISCON 2025 - 763</a:t>
            </a:r>
          </a:p>
        </p:txBody>
      </p:sp>
    </p:spTree>
    <p:extLst>
      <p:ext uri="{BB962C8B-B14F-4D97-AF65-F5344CB8AC3E}">
        <p14:creationId xmlns:p14="http://schemas.microsoft.com/office/powerpoint/2010/main" val="88876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843A-95D6-FAE7-730E-DACB18F3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Literature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C2E48-C2C5-4C8C-5193-14787C171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dirty="0">
                <a:latin typeface="Apple Braille" pitchFamily="2" charset="0"/>
              </a:rPr>
              <a:t>Several studies have applied machine learning models such as </a:t>
            </a:r>
            <a:r>
              <a:rPr lang="en-US" sz="1800" b="1" dirty="0">
                <a:latin typeface="Apple Braille" pitchFamily="2" charset="0"/>
              </a:rPr>
              <a:t>Random Forest, </a:t>
            </a:r>
            <a:r>
              <a:rPr lang="en-US" sz="1800" b="1" dirty="0" err="1">
                <a:latin typeface="Apple Braille" pitchFamily="2" charset="0"/>
              </a:rPr>
              <a:t>XGBoost</a:t>
            </a:r>
            <a:r>
              <a:rPr lang="en-US" sz="1800" b="1" dirty="0">
                <a:latin typeface="Apple Braille" pitchFamily="2" charset="0"/>
              </a:rPr>
              <a:t>, SVR, </a:t>
            </a:r>
            <a:r>
              <a:rPr lang="en-US" sz="1800" dirty="0">
                <a:latin typeface="Apple Braille" pitchFamily="2" charset="0"/>
              </a:rPr>
              <a:t>and</a:t>
            </a:r>
            <a:r>
              <a:rPr lang="en-US" sz="1800" b="1" dirty="0">
                <a:latin typeface="Apple Braille" pitchFamily="2" charset="0"/>
              </a:rPr>
              <a:t> ANN</a:t>
            </a:r>
            <a:r>
              <a:rPr lang="en-US" sz="1800" dirty="0">
                <a:latin typeface="Apple Braille" pitchFamily="2" charset="0"/>
              </a:rPr>
              <a:t> for groundwater quality prediction.</a:t>
            </a:r>
          </a:p>
          <a:p>
            <a:r>
              <a:rPr lang="en-US" sz="1800" dirty="0">
                <a:latin typeface="Apple Braille" pitchFamily="2" charset="0"/>
              </a:rPr>
              <a:t>These models are effective in capturing non-linear relationships and handling large multi-parameter datasets.</a:t>
            </a:r>
          </a:p>
          <a:p>
            <a:r>
              <a:rPr lang="en-US" sz="1800" dirty="0">
                <a:latin typeface="Apple Braille" pitchFamily="2" charset="0"/>
              </a:rPr>
              <a:t>However, most prior works treat the models as black-boxes, offering little explanation of how predictions are made.</a:t>
            </a:r>
          </a:p>
          <a:p>
            <a:r>
              <a:rPr lang="en-US" sz="1800" dirty="0">
                <a:latin typeface="Apple Braille" pitchFamily="2" charset="0"/>
              </a:rPr>
              <a:t>Many studies face issues of overfitting and are not easily adaptable to different regional contexts like Telangana.</a:t>
            </a:r>
          </a:p>
          <a:p>
            <a:r>
              <a:rPr lang="en-US" sz="1800" dirty="0">
                <a:latin typeface="Apple Braille" pitchFamily="2" charset="0"/>
              </a:rPr>
              <a:t>At present, India lacks robust predictive systems to forecast emerging groundwater contamination hotspots from existing government data.</a:t>
            </a:r>
          </a:p>
          <a:p>
            <a:r>
              <a:rPr lang="en-US" sz="1800" dirty="0">
                <a:latin typeface="Apple Braille" pitchFamily="2" charset="0"/>
              </a:rPr>
              <a:t>Existing research has focused largely on prediction accuracy, with limited emphasis on interpretability and </a:t>
            </a:r>
            <a:r>
              <a:rPr lang="en-US" sz="2000" dirty="0">
                <a:latin typeface="Apple Braille" pitchFamily="2" charset="0"/>
              </a:rPr>
              <a:t>transparency</a:t>
            </a:r>
            <a:r>
              <a:rPr lang="en-US" sz="1800" dirty="0">
                <a:latin typeface="Apple Braille" pitchFamily="2" charset="0"/>
              </a:rPr>
              <a:t>.</a:t>
            </a:r>
          </a:p>
          <a:p>
            <a:r>
              <a:rPr lang="en-US" sz="1800" dirty="0">
                <a:latin typeface="Apple Braille" pitchFamily="2" charset="0"/>
              </a:rPr>
              <a:t>Our work addresses this gap by analyzing groundwater samples across districts (2018–2020) from Telangana.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3721-9226-84A2-8C4C-A1E86DA98E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15744-AF04-0913-8874-11B2E21AA7FB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IN" dirty="0"/>
              <a:t>2025-08-21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4FDC1A-FCD6-E20E-F9B9-3F593C7F576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IEEE INDISCON 2025 - 763</a:t>
            </a:r>
          </a:p>
        </p:txBody>
      </p:sp>
    </p:spTree>
    <p:extLst>
      <p:ext uri="{BB962C8B-B14F-4D97-AF65-F5344CB8AC3E}">
        <p14:creationId xmlns:p14="http://schemas.microsoft.com/office/powerpoint/2010/main" val="3971252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14E62-FF61-622A-E614-CB676BF6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Proposed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A3FFC-A207-7660-301C-820F92C872F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 wrap="square" anchor="ctr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mtClean="0"/>
              <a:pPr marL="0" lvl="0" indent="0" rtl="0">
                <a:spcBef>
                  <a:spcPts val="0"/>
                </a:spcBef>
                <a:spcAft>
                  <a:spcPts val="600"/>
                </a:spcAft>
                <a:buNone/>
              </a:pPr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114E9-5061-5B11-28A1-DF0AD827D20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881188"/>
            <a:ext cx="5067300" cy="4352544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800" b="0" i="0" u="none" strike="noStrike" cap="none" dirty="0">
                <a:latin typeface="Apple Braille"/>
              </a:rPr>
              <a:t>We used </a:t>
            </a:r>
            <a:r>
              <a:rPr lang="en-US" sz="1800" b="1" i="0" u="none" strike="noStrike" cap="none" dirty="0">
                <a:latin typeface="Apple Braille"/>
              </a:rPr>
              <a:t>1,089</a:t>
            </a:r>
            <a:r>
              <a:rPr lang="en-US" sz="1800" b="0" i="0" u="none" strike="noStrike" cap="none" dirty="0">
                <a:latin typeface="Apple Braille"/>
              </a:rPr>
              <a:t> groundwater samples from </a:t>
            </a:r>
            <a:r>
              <a:rPr lang="en-US" sz="1800" b="1" i="0" u="none" strike="noStrike" cap="none" dirty="0">
                <a:latin typeface="Apple Braille"/>
              </a:rPr>
              <a:t>33</a:t>
            </a:r>
            <a:r>
              <a:rPr lang="en-US" sz="1800" b="0" i="0" u="none" strike="noStrike" cap="none" dirty="0">
                <a:latin typeface="Apple Braille"/>
              </a:rPr>
              <a:t> districts of Telangana.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800" b="0" i="0" u="none" strike="noStrike" cap="none" dirty="0">
                <a:latin typeface="Apple Braille"/>
              </a:rPr>
              <a:t>Preprocessing included imputation for missing values, </a:t>
            </a:r>
            <a:r>
              <a:rPr lang="en-US" sz="1800" b="1" i="0" u="none" strike="noStrike" cap="none" dirty="0">
                <a:latin typeface="Apple Braille"/>
              </a:rPr>
              <a:t>z-score</a:t>
            </a:r>
            <a:r>
              <a:rPr lang="en-US" sz="1800" b="0" i="0" u="none" strike="noStrike" cap="none" dirty="0">
                <a:latin typeface="Apple Braille"/>
              </a:rPr>
              <a:t> based outlier removal, and feature scaling with </a:t>
            </a:r>
            <a:r>
              <a:rPr lang="en-US" sz="1800" b="1" i="0" u="none" strike="noStrike" cap="none" dirty="0" err="1">
                <a:latin typeface="Apple Braille"/>
              </a:rPr>
              <a:t>StandardScaler</a:t>
            </a:r>
            <a:r>
              <a:rPr lang="en-US" sz="1800" b="0" i="0" u="none" strike="noStrike" cap="none" dirty="0">
                <a:latin typeface="Apple Braille"/>
              </a:rPr>
              <a:t>.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800" b="0" i="0" u="none" strike="noStrike" cap="none" dirty="0">
                <a:latin typeface="Apple Braille"/>
              </a:rPr>
              <a:t>Exploratory analysis revealed that there were </a:t>
            </a:r>
            <a:r>
              <a:rPr lang="en-US" sz="1800" b="1" i="0" u="none" strike="noStrike" cap="none" dirty="0">
                <a:latin typeface="Apple Braille"/>
              </a:rPr>
              <a:t>71</a:t>
            </a:r>
            <a:r>
              <a:rPr lang="en-US" sz="1800" b="0" i="0" u="none" strike="noStrike" cap="none" dirty="0">
                <a:latin typeface="Apple Braille"/>
              </a:rPr>
              <a:t> unsafe and </a:t>
            </a:r>
            <a:r>
              <a:rPr lang="en-US" sz="1800" b="1" i="0" u="none" strike="noStrike" cap="none" dirty="0">
                <a:latin typeface="Apple Braille"/>
              </a:rPr>
              <a:t>51</a:t>
            </a:r>
            <a:r>
              <a:rPr lang="en-US" sz="1800" b="0" i="0" u="none" strike="noStrike" cap="none" dirty="0">
                <a:latin typeface="Apple Braille"/>
              </a:rPr>
              <a:t> marginal cases indicating local hotspots.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800" b="0" i="0" u="none" strike="noStrike" cap="none" dirty="0">
                <a:latin typeface="Apple Braille"/>
              </a:rPr>
              <a:t>Hydro-chemical features such as </a:t>
            </a:r>
            <a:r>
              <a:rPr lang="en-US" sz="1800" b="1" i="0" u="none" strike="noStrike" cap="none" dirty="0">
                <a:latin typeface="Apple Braille"/>
              </a:rPr>
              <a:t>HCO₃, EC, Cl, SO₄</a:t>
            </a:r>
            <a:r>
              <a:rPr lang="en-US" sz="1800" b="0" i="0" u="none" strike="noStrike" cap="none" dirty="0">
                <a:latin typeface="Apple Braille"/>
              </a:rPr>
              <a:t> etc. were selected as predictors, by performing correlation analysis.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1800" b="0" i="0" u="none" strike="noStrike" cap="none" dirty="0">
                <a:latin typeface="Apple Braille"/>
              </a:rPr>
              <a:t>These imbalances motivated the use of robust models that can generalize across varying contamination levels.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endParaRPr lang="en-US" sz="1800" b="0" i="0" u="none" strike="noStrike" cap="none" dirty="0">
              <a:latin typeface="Apple Braille"/>
            </a:endParaRPr>
          </a:p>
        </p:txBody>
      </p:sp>
      <p:pic>
        <p:nvPicPr>
          <p:cNvPr id="6" name="Picture 5" descr="Approach Pipeline Diagram&#10;">
            <a:extLst>
              <a:ext uri="{FF2B5EF4-FFF2-40B4-BE49-F238E27FC236}">
                <a16:creationId xmlns:a16="http://schemas.microsoft.com/office/drawing/2014/main" id="{83573C71-5983-5F08-9548-045C273903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812" b="1"/>
          <a:stretch>
            <a:fillRect/>
          </a:stretch>
        </p:blipFill>
        <p:spPr>
          <a:xfrm>
            <a:off x="6286500" y="1769428"/>
            <a:ext cx="5067300" cy="43525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F5419C9-79E7-5DCB-EA11-CEA25037EC3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IN"/>
              <a:t>2025-08-21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4003477-210F-57C0-74F1-3F55FE1C9BB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IEEE INDISCON 2025 - 763</a:t>
            </a:r>
          </a:p>
        </p:txBody>
      </p:sp>
    </p:spTree>
    <p:extLst>
      <p:ext uri="{BB962C8B-B14F-4D97-AF65-F5344CB8AC3E}">
        <p14:creationId xmlns:p14="http://schemas.microsoft.com/office/powerpoint/2010/main" val="2260042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0474-8019-5CDE-2195-671ED15A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Phase-1 [Correlation Analysis]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9B18D-320F-687C-2C1D-8C2CABF38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pple Braille" pitchFamily="2" charset="0"/>
              </a:rPr>
              <a:t>To understand which parameters influence nitrate (NO₃) levels the most, we began with a correlation analysis.</a:t>
            </a:r>
          </a:p>
          <a:p>
            <a:r>
              <a:rPr lang="en-US" sz="1800" dirty="0">
                <a:latin typeface="Apple Braille" pitchFamily="2" charset="0"/>
              </a:rPr>
              <a:t>We identified various factors that show positive and negative correlation with NO3.</a:t>
            </a:r>
          </a:p>
          <a:p>
            <a:r>
              <a:rPr lang="en-US" sz="1800" dirty="0">
                <a:latin typeface="Apple Braille" pitchFamily="2" charset="0"/>
              </a:rPr>
              <a:t>Elements like </a:t>
            </a:r>
            <a:r>
              <a:rPr lang="en-US" sz="1800" b="1" dirty="0">
                <a:latin typeface="Apple Braille" pitchFamily="2" charset="0"/>
              </a:rPr>
              <a:t>Mg, Cl, Ca, and Na</a:t>
            </a:r>
            <a:r>
              <a:rPr lang="en-US" sz="1800" dirty="0">
                <a:latin typeface="Apple Braille" pitchFamily="2" charset="0"/>
              </a:rPr>
              <a:t>, though moderately correlated, still significantly affect nitrate levels, reflecting the impact of soil chemistry and salinity.</a:t>
            </a:r>
          </a:p>
          <a:p>
            <a:r>
              <a:rPr lang="en-US" sz="1800" dirty="0">
                <a:latin typeface="Apple Braille" pitchFamily="2" charset="0"/>
              </a:rPr>
              <a:t>Even with lower correlations, features like </a:t>
            </a:r>
            <a:r>
              <a:rPr lang="en-US" sz="1800" b="1" dirty="0">
                <a:latin typeface="Apple Braille" pitchFamily="2" charset="0"/>
              </a:rPr>
              <a:t>K and SO₄</a:t>
            </a:r>
            <a:r>
              <a:rPr lang="en-US" sz="1800" dirty="0">
                <a:latin typeface="Apple Braille" pitchFamily="2" charset="0"/>
              </a:rPr>
              <a:t> may impact nitrate levels when certain environmental factors are at play.</a:t>
            </a:r>
          </a:p>
          <a:p>
            <a:r>
              <a:rPr lang="en-US" sz="1800" dirty="0">
                <a:latin typeface="Apple Braille" pitchFamily="2" charset="0"/>
              </a:rPr>
              <a:t>Considering our findings, these parameters were selected for our machine learning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4E1E9-AD99-22EA-9369-5E6861C4FE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Correlation of features with NO3">
            <a:extLst>
              <a:ext uri="{FF2B5EF4-FFF2-40B4-BE49-F238E27FC236}">
                <a16:creationId xmlns:a16="http://schemas.microsoft.com/office/drawing/2014/main" id="{022268E7-FC3F-0004-F20E-0B3807D90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684" y="2427123"/>
            <a:ext cx="4768473" cy="29541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8D41A3D-FC21-0AA9-46D9-40ED8FF104F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IN"/>
              <a:t>2025-08-21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E731C9-96F0-495C-FBBD-FAD21075AEB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IEEE INDISCON 2025 - 763</a:t>
            </a:r>
          </a:p>
        </p:txBody>
      </p:sp>
    </p:spTree>
    <p:extLst>
      <p:ext uri="{BB962C8B-B14F-4D97-AF65-F5344CB8AC3E}">
        <p14:creationId xmlns:p14="http://schemas.microsoft.com/office/powerpoint/2010/main" val="3961684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FFAD8-2042-0AA3-BC8F-52F1F7AD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Phase-2 (Model Development)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1880B3-50B9-3FF7-E631-E03BFD9D9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054600" cy="4351338"/>
          </a:xfrm>
        </p:spPr>
        <p:txBody>
          <a:bodyPr>
            <a:normAutofit lnSpcReduction="10000"/>
          </a:bodyPr>
          <a:lstStyle/>
          <a:p>
            <a:r>
              <a:rPr lang="en-IN" sz="1800" dirty="0">
                <a:latin typeface="Apple Braille" pitchFamily="2" charset="0"/>
              </a:rPr>
              <a:t>We sought to evaluate nine regression models including </a:t>
            </a:r>
            <a:r>
              <a:rPr lang="en-IN" sz="1800" b="1" dirty="0">
                <a:latin typeface="Apple Braille" pitchFamily="2" charset="0"/>
              </a:rPr>
              <a:t>Linear &amp; Polynomial regression, Decision Trees, Random Forest, SVR, KNN, </a:t>
            </a:r>
            <a:r>
              <a:rPr lang="en-IN" sz="1800" b="1" dirty="0" err="1">
                <a:latin typeface="Apple Braille" pitchFamily="2" charset="0"/>
              </a:rPr>
              <a:t>XGBoost</a:t>
            </a:r>
            <a:r>
              <a:rPr lang="en-IN" sz="1800" b="1" dirty="0">
                <a:latin typeface="Apple Braille" pitchFamily="2" charset="0"/>
              </a:rPr>
              <a:t>, </a:t>
            </a:r>
            <a:r>
              <a:rPr lang="en-IN" sz="1800" b="1" dirty="0" err="1">
                <a:latin typeface="Apple Braille" pitchFamily="2" charset="0"/>
              </a:rPr>
              <a:t>LightGBM</a:t>
            </a:r>
            <a:r>
              <a:rPr lang="en-IN" sz="1800" b="1" dirty="0">
                <a:latin typeface="Apple Braille" pitchFamily="2" charset="0"/>
              </a:rPr>
              <a:t>, and MLP</a:t>
            </a:r>
            <a:r>
              <a:rPr lang="en-IN" sz="1800" dirty="0">
                <a:latin typeface="Apple Braille" pitchFamily="2" charset="0"/>
              </a:rPr>
              <a:t>.</a:t>
            </a:r>
          </a:p>
          <a:p>
            <a:r>
              <a:rPr lang="en-IN" sz="1800" dirty="0">
                <a:latin typeface="Apple Braille" pitchFamily="2" charset="0"/>
              </a:rPr>
              <a:t>We tested both simple (Linear/Polynomial) and advanced models to capture different levels of nitrate–feature relationships.</a:t>
            </a:r>
          </a:p>
          <a:p>
            <a:r>
              <a:rPr lang="en-IN" sz="1800" dirty="0">
                <a:latin typeface="Apple Braille" pitchFamily="2" charset="0"/>
              </a:rPr>
              <a:t>Tree-based models (RF, </a:t>
            </a:r>
            <a:r>
              <a:rPr lang="en-IN" sz="1800" dirty="0" err="1">
                <a:latin typeface="Apple Braille" pitchFamily="2" charset="0"/>
              </a:rPr>
              <a:t>XGBoost</a:t>
            </a:r>
            <a:r>
              <a:rPr lang="en-IN" sz="1800" dirty="0">
                <a:latin typeface="Apple Braille" pitchFamily="2" charset="0"/>
              </a:rPr>
              <a:t>, </a:t>
            </a:r>
            <a:r>
              <a:rPr lang="en-IN" sz="1800" dirty="0" err="1">
                <a:latin typeface="Apple Braille" pitchFamily="2" charset="0"/>
              </a:rPr>
              <a:t>LightGBM</a:t>
            </a:r>
            <a:r>
              <a:rPr lang="en-IN" sz="1800" dirty="0">
                <a:latin typeface="Apple Braille" pitchFamily="2" charset="0"/>
              </a:rPr>
              <a:t>) were strong at handling feature interactions and noise in water chemistry data.</a:t>
            </a:r>
          </a:p>
          <a:p>
            <a:r>
              <a:rPr lang="en-IN" sz="1800" dirty="0">
                <a:latin typeface="Apple Braille" pitchFamily="2" charset="0"/>
              </a:rPr>
              <a:t>MLP was used for effectively capturing complex non-linear dependencies between TDS, EC, Ca, Cl, and nitrate levels.</a:t>
            </a:r>
          </a:p>
          <a:p>
            <a:r>
              <a:rPr lang="en-US" sz="1800" dirty="0">
                <a:latin typeface="Apple Braille" pitchFamily="2" charset="0"/>
              </a:rPr>
              <a:t>To ensure interpretability, we used </a:t>
            </a:r>
            <a:r>
              <a:rPr lang="en-US" sz="1800" b="1" dirty="0">
                <a:latin typeface="Apple Braille" pitchFamily="2" charset="0"/>
              </a:rPr>
              <a:t>SHAP</a:t>
            </a:r>
            <a:r>
              <a:rPr lang="en-US" sz="1800" dirty="0">
                <a:latin typeface="Apple Braille" pitchFamily="2" charset="0"/>
              </a:rPr>
              <a:t> explainability and </a:t>
            </a:r>
            <a:r>
              <a:rPr lang="en-US" sz="1800" b="1" dirty="0">
                <a:latin typeface="Apple Braille" pitchFamily="2" charset="0"/>
              </a:rPr>
              <a:t>LIME</a:t>
            </a:r>
            <a:r>
              <a:rPr lang="en-US" sz="1800" dirty="0">
                <a:latin typeface="Apple Braille" pitchFamily="2" charset="0"/>
              </a:rPr>
              <a:t> predictability to identify key drivers of nitrate.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E5778-DA82-D884-5A64-6150F2BDC9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Hyperparameters for various regression models">
            <a:extLst>
              <a:ext uri="{FF2B5EF4-FFF2-40B4-BE49-F238E27FC236}">
                <a16:creationId xmlns:a16="http://schemas.microsoft.com/office/drawing/2014/main" id="{03638372-59CB-EDC2-E042-86F1177BB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27089"/>
            <a:ext cx="5799418" cy="30063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C4F18-3493-1AC5-9DD2-59C98D70D0D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IN"/>
              <a:t>2025-08-21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B76EE8-36FB-4FA0-003E-5AABD719502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/>
              <a:t>IEEE INDISCON 2025 - 763</a:t>
            </a:r>
          </a:p>
        </p:txBody>
      </p:sp>
    </p:spTree>
    <p:extLst>
      <p:ext uri="{BB962C8B-B14F-4D97-AF65-F5344CB8AC3E}">
        <p14:creationId xmlns:p14="http://schemas.microsoft.com/office/powerpoint/2010/main" val="212119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D9F2-2E86-7DC7-1949-6B4B37F8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Results and Discussions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2A060-36F9-FBB6-4FF5-1E07BF418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5384801" cy="4351337"/>
          </a:xfrm>
        </p:spPr>
        <p:txBody>
          <a:bodyPr>
            <a:noAutofit/>
          </a:bodyPr>
          <a:lstStyle/>
          <a:p>
            <a:r>
              <a:rPr lang="en-IN" sz="1800" dirty="0">
                <a:latin typeface="Apple Braille" pitchFamily="2" charset="0"/>
              </a:rPr>
              <a:t>To detect unsafe wells </a:t>
            </a:r>
            <a:r>
              <a:rPr lang="en-IN" sz="1800" b="1" dirty="0">
                <a:latin typeface="Apple Braille" pitchFamily="2" charset="0"/>
              </a:rPr>
              <a:t>(&gt;400 mg/L),</a:t>
            </a:r>
            <a:r>
              <a:rPr lang="en-IN" sz="1800" dirty="0">
                <a:latin typeface="Apple Braille" pitchFamily="2" charset="0"/>
              </a:rPr>
              <a:t> we used a box plot, which clearly shows a cluster of safe wells but also a few extreme outliers with nitrate levels going above </a:t>
            </a:r>
            <a:r>
              <a:rPr lang="en-IN" sz="1800" b="1" dirty="0">
                <a:latin typeface="Apple Braille" pitchFamily="2" charset="0"/>
              </a:rPr>
              <a:t>700 mg/L</a:t>
            </a:r>
            <a:r>
              <a:rPr lang="en-IN" sz="1800" dirty="0">
                <a:latin typeface="Apple Braille" pitchFamily="2" charset="0"/>
              </a:rPr>
              <a:t>.</a:t>
            </a:r>
          </a:p>
          <a:p>
            <a:r>
              <a:rPr lang="en-IN" sz="1800" dirty="0">
                <a:latin typeface="Apple Braille" pitchFamily="2" charset="0"/>
              </a:rPr>
              <a:t>By classifying wells into </a:t>
            </a:r>
            <a:r>
              <a:rPr lang="en-IN" sz="1800" b="1" dirty="0">
                <a:latin typeface="Apple Braille" pitchFamily="2" charset="0"/>
              </a:rPr>
              <a:t>permissible</a:t>
            </a:r>
            <a:r>
              <a:rPr lang="en-IN" sz="1800" dirty="0">
                <a:latin typeface="Apple Braille" pitchFamily="2" charset="0"/>
              </a:rPr>
              <a:t>, </a:t>
            </a:r>
            <a:r>
              <a:rPr lang="en-IN" sz="1800" b="1" dirty="0">
                <a:latin typeface="Apple Braille" pitchFamily="2" charset="0"/>
              </a:rPr>
              <a:t>marginal</a:t>
            </a:r>
            <a:r>
              <a:rPr lang="en-IN" sz="1800" dirty="0">
                <a:latin typeface="Apple Braille" pitchFamily="2" charset="0"/>
              </a:rPr>
              <a:t>, and </a:t>
            </a:r>
            <a:r>
              <a:rPr lang="en-IN" sz="1800" b="1" dirty="0">
                <a:latin typeface="Apple Braille" pitchFamily="2" charset="0"/>
              </a:rPr>
              <a:t>unsafe</a:t>
            </a:r>
            <a:r>
              <a:rPr lang="en-IN" sz="1800" dirty="0">
                <a:latin typeface="Apple Braille" pitchFamily="2" charset="0"/>
              </a:rPr>
              <a:t> categories, we found that while the majority are safe, a small fraction is highly unsafe, and these are not spread randomly, but they are localized hotspots.</a:t>
            </a:r>
          </a:p>
          <a:p>
            <a:r>
              <a:rPr lang="en-IN" sz="1800" dirty="0">
                <a:latin typeface="Apple Braille" pitchFamily="2" charset="0"/>
              </a:rPr>
              <a:t>From the histogram, we can see that most samples fall well within the WHO safe limit of </a:t>
            </a:r>
            <a:r>
              <a:rPr lang="en-IN" sz="1800" b="1" dirty="0">
                <a:latin typeface="Apple Braille" pitchFamily="2" charset="0"/>
              </a:rPr>
              <a:t>50 mg/L</a:t>
            </a:r>
            <a:r>
              <a:rPr lang="en-IN" sz="1800" dirty="0">
                <a:latin typeface="Apple Braille" pitchFamily="2" charset="0"/>
              </a:rPr>
              <a:t>, but the long tail highlights contamination in specific villages.</a:t>
            </a:r>
          </a:p>
          <a:p>
            <a:endParaRPr lang="en-IN" sz="1800" dirty="0">
              <a:latin typeface="Apple Braille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53F20-DB9C-FAAD-E4A0-92A71137B0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5B7B60-189F-5751-E664-92DC6E40D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152" y="4001293"/>
            <a:ext cx="4466648" cy="230292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87644F-C82A-AAC0-9D46-002930A78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151" y="1439882"/>
            <a:ext cx="4466649" cy="23404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AFDF935-17CF-E35B-BF0F-B2090033641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IN" dirty="0"/>
              <a:t>2025-08-21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25CD695-908C-0DBD-5E5E-266B43A0B7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IN" dirty="0"/>
              <a:t>IEEE INDISCON 2025 - 763</a:t>
            </a:r>
          </a:p>
        </p:txBody>
      </p:sp>
    </p:spTree>
    <p:extLst>
      <p:ext uri="{BB962C8B-B14F-4D97-AF65-F5344CB8AC3E}">
        <p14:creationId xmlns:p14="http://schemas.microsoft.com/office/powerpoint/2010/main" val="112691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1615</Words>
  <Application>Microsoft Office PowerPoint</Application>
  <PresentationFormat>Widescreen</PresentationFormat>
  <Paragraphs>128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Aharoni</vt:lpstr>
      <vt:lpstr>Apple Braille</vt:lpstr>
      <vt:lpstr>Arial</vt:lpstr>
      <vt:lpstr>Calibri</vt:lpstr>
      <vt:lpstr>fkGroteskNeue</vt:lpstr>
      <vt:lpstr>Office 2013 - 2022 Theme</vt:lpstr>
      <vt:lpstr>Title of Paper: Explainable AI for Ground water nitrate content prediction using machine learning frameworks in Telangana  Paper ID: 763 Presenting Author: Abhinav Gupta </vt:lpstr>
      <vt:lpstr>Table of Contents</vt:lpstr>
      <vt:lpstr>Introduction</vt:lpstr>
      <vt:lpstr>PowerPoint Presentation</vt:lpstr>
      <vt:lpstr>Literature Survey</vt:lpstr>
      <vt:lpstr>Proposed Approach</vt:lpstr>
      <vt:lpstr>Phase-1 [Correlation Analysis]</vt:lpstr>
      <vt:lpstr>Phase-2 (Model Development)</vt:lpstr>
      <vt:lpstr>Results and Discussions</vt:lpstr>
      <vt:lpstr>Why MLP?</vt:lpstr>
      <vt:lpstr>MLP Results: Accuracy, Drivers &amp; Efficiency</vt:lpstr>
      <vt:lpstr>SHAP Force Plots: Safe, Marginal  &amp; Unsafe Wells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Sandip Ghosal</dc:creator>
  <cp:lastModifiedBy>Abhinav Gupta</cp:lastModifiedBy>
  <cp:revision>8</cp:revision>
  <dcterms:created xsi:type="dcterms:W3CDTF">2025-07-22T06:28:25Z</dcterms:created>
  <dcterms:modified xsi:type="dcterms:W3CDTF">2025-08-19T14:22:36Z</dcterms:modified>
</cp:coreProperties>
</file>