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2" r:id="rId3"/>
    <p:sldId id="258" r:id="rId4"/>
    <p:sldId id="259" r:id="rId5"/>
    <p:sldId id="281" r:id="rId6"/>
    <p:sldId id="271" r:id="rId7"/>
    <p:sldId id="261" r:id="rId8"/>
    <p:sldId id="262" r:id="rId9"/>
    <p:sldId id="284" r:id="rId10"/>
    <p:sldId id="263" r:id="rId11"/>
    <p:sldId id="264" r:id="rId12"/>
    <p:sldId id="282" r:id="rId13"/>
    <p:sldId id="266" r:id="rId14"/>
    <p:sldId id="269" r:id="rId15"/>
    <p:sldId id="268" r:id="rId16"/>
    <p:sldId id="270" r:id="rId17"/>
    <p:sldId id="283" r:id="rId18"/>
    <p:sldId id="279" r:id="rId19"/>
    <p:sldId id="278" r:id="rId20"/>
    <p:sldId id="273" r:id="rId21"/>
    <p:sldId id="275" r:id="rId22"/>
    <p:sldId id="276"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umang" initials="pu" lastIdx="1" clrIdx="0">
    <p:extLst>
      <p:ext uri="{19B8F6BF-5375-455C-9EA6-DF929625EA0E}">
        <p15:presenceInfo xmlns:p15="http://schemas.microsoft.com/office/powerpoint/2012/main" userId="0a3cd41b7a5ec0c0" providerId="Windows Live"/>
      </p:ext>
    </p:extLst>
  </p:cmAuthor>
  <p:cmAuthor id="2" name="Maulik Bhalani" initials="MB" lastIdx="1" clrIdx="1">
    <p:extLst>
      <p:ext uri="{19B8F6BF-5375-455C-9EA6-DF929625EA0E}">
        <p15:presenceInfo xmlns:p15="http://schemas.microsoft.com/office/powerpoint/2012/main" userId="0c197f279efe2a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9FD5D-0475-4759-82F7-C9EB96ACC94D}" type="datetimeFigureOut">
              <a:rPr lang="en-IN" smtClean="0"/>
              <a:t>08-11-2020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66944-FAB4-458E-8BC0-E59D59CA21DD}" type="slidenum">
              <a:rPr lang="en-IN" smtClean="0"/>
              <a:t>‹#›</a:t>
            </a:fld>
            <a:endParaRPr lang="en-IN"/>
          </a:p>
        </p:txBody>
      </p:sp>
    </p:spTree>
    <p:extLst>
      <p:ext uri="{BB962C8B-B14F-4D97-AF65-F5344CB8AC3E}">
        <p14:creationId xmlns:p14="http://schemas.microsoft.com/office/powerpoint/2010/main" val="95814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5FFA-D11D-4A64-817A-7F9D3070D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FA0B4B-492C-4109-98C7-39B97B286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8F21E4-9601-4086-9B4F-89E1AA15E926}"/>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F1EA2F04-7C66-4B75-A854-1DD8A453C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238A4-7A53-4CDA-AC36-7FAEEF25C53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4615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A661-87CA-44A2-901C-DC7050A92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B75E9-3ED5-4D25-A134-64A638848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1494C-363C-4EBD-8644-F7FB9DB0269A}"/>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A9112C50-9691-4383-90C8-8EFDD7600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FC08F-75DB-44D4-A249-6768D9461F3B}"/>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77009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7A549-B185-422E-9B8E-8E6DC130B9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7F949-0D03-470E-BB10-A468CCF1D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CBEEB-D0A0-4EAA-99CA-10AFF0C88361}"/>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27493A22-E434-4500-A98A-A8B231D57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C4364-46C7-4013-A2B0-990CB17A8A0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46510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0A8A-685C-40DC-BB70-506A221A61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6F383-CB98-4A88-B93E-EC79F4E14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4FFBC-CABD-483F-8747-DE2F1FB87055}"/>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6C4A2B86-4E87-4F05-B8E3-CDC96C996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B1122-5DA3-4529-B160-EE24C926D8D9}"/>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428599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5B6C-B8BB-4F12-9F9A-FA4E9BEAD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CCCFE9-4BAE-41F5-A29E-2E5A248AC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93248-FA47-4D51-901F-69562EC79C92}"/>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3465C5EF-5CAF-4F78-B40E-EE5765BE2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5751D-AE20-413A-8C0D-05892C48190D}"/>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94168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7083-D8FC-413D-8400-1E551B591F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428D-1209-4090-A10B-6EE2C5EF3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42A888-98AC-438B-8427-6EE595836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127B1C-1F9D-471E-9775-824BC57CDD8F}"/>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6" name="Footer Placeholder 5">
            <a:extLst>
              <a:ext uri="{FF2B5EF4-FFF2-40B4-BE49-F238E27FC236}">
                <a16:creationId xmlns:a16="http://schemas.microsoft.com/office/drawing/2014/main" id="{1D51E78F-F5B3-4674-894B-A096EA339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A3BE9-ED01-4992-91EE-514C3BD70893}"/>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951927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9628-CBE4-4B5C-B282-2D6C114A03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FFDB63-BEC4-4E18-BBCB-AEBABFA54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5CE3EB-52AC-4605-B422-3EB126202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C7564-4D60-4B91-A032-F851DDA3D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790AA-7824-4875-B939-AFE47A6F6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323D4D-931C-4AE7-A62E-25D176456932}"/>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8" name="Footer Placeholder 7">
            <a:extLst>
              <a:ext uri="{FF2B5EF4-FFF2-40B4-BE49-F238E27FC236}">
                <a16:creationId xmlns:a16="http://schemas.microsoft.com/office/drawing/2014/main" id="{C8F38C1F-CE5B-4D45-A54C-A31763773F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C75F14-448A-4E2E-9C92-047C70F3D5BE}"/>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67612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C169-A74C-44C2-9EAA-6A32145DEB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D838F-FB3D-45C7-993C-4B14941BE7D9}"/>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4" name="Footer Placeholder 3">
            <a:extLst>
              <a:ext uri="{FF2B5EF4-FFF2-40B4-BE49-F238E27FC236}">
                <a16:creationId xmlns:a16="http://schemas.microsoft.com/office/drawing/2014/main" id="{88270F8D-11E0-499F-8D6A-E2909CD191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2169D0-BCDC-4E09-B127-832177D1820C}"/>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23559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61312-ACA2-407F-9D19-7A4016A4E3F3}"/>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3" name="Footer Placeholder 2">
            <a:extLst>
              <a:ext uri="{FF2B5EF4-FFF2-40B4-BE49-F238E27FC236}">
                <a16:creationId xmlns:a16="http://schemas.microsoft.com/office/drawing/2014/main" id="{D1495980-4871-4C64-B3DF-1C1560BF77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190C0-1B08-4CB9-BBA7-108E4571D5C2}"/>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164399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97F7-E8F9-4695-9838-2249FA164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011CA-1B20-4995-A8E9-10021ADA1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0464E-5CA7-43EA-A5E8-77217A2DC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3C9A2-13B8-45F0-B372-F43F170AD558}"/>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6" name="Footer Placeholder 5">
            <a:extLst>
              <a:ext uri="{FF2B5EF4-FFF2-40B4-BE49-F238E27FC236}">
                <a16:creationId xmlns:a16="http://schemas.microsoft.com/office/drawing/2014/main" id="{44146E9D-7572-414E-A3C5-A3194FA21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CBABD-FA4D-428D-9AEA-54F9D64A0D00}"/>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290531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EB8E-E866-4A13-ADDE-2B1C96570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A7D5D8-7F18-4692-BFCD-87D04215B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64F01B-709D-435E-95E9-22C187C10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85FCA-5EE2-470C-B980-E6C9A8E35FEF}"/>
              </a:ext>
            </a:extLst>
          </p:cNvPr>
          <p:cNvSpPr>
            <a:spLocks noGrp="1"/>
          </p:cNvSpPr>
          <p:nvPr>
            <p:ph type="dt" sz="half" idx="10"/>
          </p:nvPr>
        </p:nvSpPr>
        <p:spPr/>
        <p:txBody>
          <a:bodyPr/>
          <a:lstStyle/>
          <a:p>
            <a:fld id="{4592D80D-607E-49CF-8355-4B17CEFAAF3A}" type="datetimeFigureOut">
              <a:rPr lang="en-IN" smtClean="0"/>
              <a:t>08-11-2020</a:t>
            </a:fld>
            <a:endParaRPr lang="en-IN"/>
          </a:p>
        </p:txBody>
      </p:sp>
      <p:sp>
        <p:nvSpPr>
          <p:cNvPr id="6" name="Footer Placeholder 5">
            <a:extLst>
              <a:ext uri="{FF2B5EF4-FFF2-40B4-BE49-F238E27FC236}">
                <a16:creationId xmlns:a16="http://schemas.microsoft.com/office/drawing/2014/main" id="{B644C6FE-5668-40A3-86B2-09A9C0AAC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671FE-9649-4CA3-9C69-955B271400E1}"/>
              </a:ext>
            </a:extLst>
          </p:cNvPr>
          <p:cNvSpPr>
            <a:spLocks noGrp="1"/>
          </p:cNvSpPr>
          <p:nvPr>
            <p:ph type="sldNum" sz="quarter" idx="12"/>
          </p:nvPr>
        </p:nvSpPr>
        <p:spPr/>
        <p:txBody>
          <a:bodyPr/>
          <a:lstStyle/>
          <a:p>
            <a:fld id="{1803AF2C-5D22-4AA7-816D-11E2B63CB2E6}" type="slidenum">
              <a:rPr lang="en-IN" smtClean="0"/>
              <a:t>‹#›</a:t>
            </a:fld>
            <a:endParaRPr lang="en-IN"/>
          </a:p>
        </p:txBody>
      </p:sp>
    </p:spTree>
    <p:extLst>
      <p:ext uri="{BB962C8B-B14F-4D97-AF65-F5344CB8AC3E}">
        <p14:creationId xmlns:p14="http://schemas.microsoft.com/office/powerpoint/2010/main" val="3301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C591BC-8188-44F8-9A21-7B488EDA2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93862-314F-40DD-9687-FF4F47130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3A7EE-9729-4F59-B5B9-24EBA5826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2D80D-607E-49CF-8355-4B17CEFAAF3A}" type="datetimeFigureOut">
              <a:rPr lang="en-IN" smtClean="0"/>
              <a:t>08-11-2020</a:t>
            </a:fld>
            <a:endParaRPr lang="en-IN"/>
          </a:p>
        </p:txBody>
      </p:sp>
      <p:sp>
        <p:nvSpPr>
          <p:cNvPr id="5" name="Footer Placeholder 4">
            <a:extLst>
              <a:ext uri="{FF2B5EF4-FFF2-40B4-BE49-F238E27FC236}">
                <a16:creationId xmlns:a16="http://schemas.microsoft.com/office/drawing/2014/main" id="{0B4EBA88-92FF-44F5-9EA3-CA82B41F4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D51029-1789-4B70-B9F6-5E69E180B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3AF2C-5D22-4AA7-816D-11E2B63CB2E6}" type="slidenum">
              <a:rPr lang="en-IN" smtClean="0"/>
              <a:t>‹#›</a:t>
            </a:fld>
            <a:endParaRPr lang="en-IN"/>
          </a:p>
        </p:txBody>
      </p:sp>
    </p:spTree>
    <p:extLst>
      <p:ext uri="{BB962C8B-B14F-4D97-AF65-F5344CB8AC3E}">
        <p14:creationId xmlns:p14="http://schemas.microsoft.com/office/powerpoint/2010/main" val="354685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fif"/><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5.jfif"/><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prashanthreddyt1234/real-life-applications-of-cryptography-162ddf2e917d" TargetMode="External"/><Relationship Id="rId7" Type="http://schemas.openxmlformats.org/officeDocument/2006/relationships/hyperlink" Target="https://en.wikipedia.org/wiki/MDS_matrix" TargetMode="External"/><Relationship Id="rId2" Type="http://schemas.openxmlformats.org/officeDocument/2006/relationships/hyperlink" Target="https://sites.math.washington.edu/~morrow/336_12/papers/juan.pdf" TargetMode="External"/><Relationship Id="rId1" Type="http://schemas.openxmlformats.org/officeDocument/2006/relationships/slideLayout" Target="../slideLayouts/slideLayout6.xml"/><Relationship Id="rId6" Type="http://schemas.openxmlformats.org/officeDocument/2006/relationships/hyperlink" Target="https://en.wikipedia.org/wiki/Advanced_Encryption_Standard" TargetMode="External"/><Relationship Id="rId5" Type="http://schemas.openxmlformats.org/officeDocument/2006/relationships/hyperlink" Target="https://link.springer.com/chapter/10.1007/978-3-030-51938-4_6" TargetMode="External"/><Relationship Id="rId4" Type="http://schemas.openxmlformats.org/officeDocument/2006/relationships/hyperlink" Target="https://csrc.nist.gov/csrc/media/publications/fips/197/final/documents/fips-197.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AC171-9166-4DBE-9F61-3E8162D0AF51}"/>
              </a:ext>
            </a:extLst>
          </p:cNvPr>
          <p:cNvSpPr>
            <a:spLocks noGrp="1"/>
          </p:cNvSpPr>
          <p:nvPr>
            <p:ph idx="1"/>
          </p:nvPr>
        </p:nvSpPr>
        <p:spPr>
          <a:xfrm>
            <a:off x="736847" y="346230"/>
            <a:ext cx="10750857" cy="6161102"/>
          </a:xfrm>
        </p:spPr>
        <p:txBody>
          <a:bodyPr/>
          <a:lstStyle/>
          <a:p>
            <a:pPr marL="0" indent="0" algn="ctr">
              <a:buNone/>
            </a:pPr>
            <a:r>
              <a:rPr lang="en-US" sz="36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Cryptography</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Group Number-4</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Linear Algebra Project</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Submitted to faculty: </a:t>
            </a: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Gaurav Goswami</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Date of Submission: </a:t>
            </a:r>
            <a:r>
              <a:rPr lang="en-IN"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06/11/2020</a:t>
            </a:r>
          </a:p>
          <a:p>
            <a:pPr marL="0" indent="0" algn="ctr">
              <a:buNone/>
            </a:pPr>
            <a:endParaRPr lang="en-IN" u="sng"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IN" b="1" u="sng" dirty="0">
                <a:solidFill>
                  <a:srgbClr val="000000"/>
                </a:solidFill>
                <a:latin typeface="Times New Roman" panose="02020603050405020304" pitchFamily="18" charset="0"/>
                <a:cs typeface="Times New Roman" panose="02020603050405020304" pitchFamily="18" charset="0"/>
              </a:rPr>
              <a:t>Group Members</a:t>
            </a:r>
          </a:p>
          <a:p>
            <a:pPr marL="0" indent="0" algn="just">
              <a:buNone/>
            </a:pPr>
            <a:r>
              <a:rPr lang="en-IN" dirty="0">
                <a:solidFill>
                  <a:srgbClr val="000000"/>
                </a:solidFill>
                <a:latin typeface="Times New Roman" panose="02020603050405020304" pitchFamily="18" charset="0"/>
                <a:cs typeface="Times New Roman" panose="02020603050405020304" pitchFamily="18" charset="0"/>
              </a:rPr>
              <a:t>                                  </a:t>
            </a:r>
            <a:r>
              <a:rPr lang="en-IN" dirty="0">
                <a:solidFill>
                  <a:schemeClr val="bg1">
                    <a:lumMod val="50000"/>
                  </a:schemeClr>
                </a:solidFill>
                <a:latin typeface="Times New Roman" panose="02020603050405020304" pitchFamily="18" charset="0"/>
                <a:cs typeface="Times New Roman" panose="02020603050405020304" pitchFamily="18" charset="0"/>
              </a:rPr>
              <a:t>Keyur Nagar :                AU1940207</a:t>
            </a:r>
          </a:p>
          <a:p>
            <a:pPr marL="0" indent="0" algn="just">
              <a:buNone/>
            </a:pPr>
            <a:r>
              <a:rPr lang="en-IN" dirty="0">
                <a:solidFill>
                  <a:schemeClr val="bg1">
                    <a:lumMod val="50000"/>
                  </a:schemeClr>
                </a:solidFill>
                <a:latin typeface="Times New Roman" panose="02020603050405020304" pitchFamily="18" charset="0"/>
                <a:cs typeface="Times New Roman" panose="02020603050405020304" pitchFamily="18" charset="0"/>
              </a:rPr>
              <a:t>                                  Jinil Chandarana :          AU1940121</a:t>
            </a:r>
          </a:p>
          <a:p>
            <a:pPr marL="0" indent="0" algn="just">
              <a:buNone/>
            </a:pPr>
            <a:r>
              <a:rPr lang="en-IN" dirty="0">
                <a:solidFill>
                  <a:schemeClr val="bg1">
                    <a:lumMod val="50000"/>
                  </a:schemeClr>
                </a:solidFill>
              </a:rPr>
              <a:t>                                      Maulikkumar Bhalani :   AU1940206</a:t>
            </a:r>
          </a:p>
          <a:p>
            <a:pPr marL="0" indent="0" algn="just">
              <a:buNone/>
            </a:pPr>
            <a:r>
              <a:rPr lang="en-IN" dirty="0">
                <a:solidFill>
                  <a:schemeClr val="bg1">
                    <a:lumMod val="50000"/>
                  </a:schemeClr>
                </a:solidFill>
              </a:rPr>
              <a:t>                                      Umang Patel :                  AU1940174</a:t>
            </a:r>
          </a:p>
        </p:txBody>
      </p:sp>
    </p:spTree>
    <p:extLst>
      <p:ext uri="{BB962C8B-B14F-4D97-AF65-F5344CB8AC3E}">
        <p14:creationId xmlns:p14="http://schemas.microsoft.com/office/powerpoint/2010/main" val="229918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2AC90-73BB-4A4E-A5B5-FACFFF067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828" y="1658713"/>
            <a:ext cx="8437206" cy="5199287"/>
          </a:xfrm>
          <a:prstGeom prst="rect">
            <a:avLst/>
          </a:prstGeom>
        </p:spPr>
      </p:pic>
      <p:sp>
        <p:nvSpPr>
          <p:cNvPr id="4" name="TextBox 3">
            <a:extLst>
              <a:ext uri="{FF2B5EF4-FFF2-40B4-BE49-F238E27FC236}">
                <a16:creationId xmlns:a16="http://schemas.microsoft.com/office/drawing/2014/main" id="{6A1FD10A-9B1A-404D-A3FC-1B8458C0124C}"/>
              </a:ext>
            </a:extLst>
          </p:cNvPr>
          <p:cNvSpPr txBox="1"/>
          <p:nvPr/>
        </p:nvSpPr>
        <p:spPr>
          <a:xfrm>
            <a:off x="3105460" y="85190"/>
            <a:ext cx="494414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All Round keys</a:t>
            </a:r>
          </a:p>
        </p:txBody>
      </p:sp>
      <p:sp>
        <p:nvSpPr>
          <p:cNvPr id="5" name="TextBox 4">
            <a:extLst>
              <a:ext uri="{FF2B5EF4-FFF2-40B4-BE49-F238E27FC236}">
                <a16:creationId xmlns:a16="http://schemas.microsoft.com/office/drawing/2014/main" id="{070F2A6C-2058-451E-8F1A-F5AA61C25579}"/>
              </a:ext>
            </a:extLst>
          </p:cNvPr>
          <p:cNvSpPr txBox="1"/>
          <p:nvPr/>
        </p:nvSpPr>
        <p:spPr>
          <a:xfrm>
            <a:off x="1833849" y="819568"/>
            <a:ext cx="7487363"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Similarly the same process repeated 10 times and generate 40 words.</a:t>
            </a:r>
          </a:p>
        </p:txBody>
      </p:sp>
    </p:spTree>
    <p:extLst>
      <p:ext uri="{BB962C8B-B14F-4D97-AF65-F5344CB8AC3E}">
        <p14:creationId xmlns:p14="http://schemas.microsoft.com/office/powerpoint/2010/main" val="193625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1CC30-1FDA-41C5-BC31-1E62B3A2C83E}"/>
              </a:ext>
            </a:extLst>
          </p:cNvPr>
          <p:cNvSpPr txBox="1"/>
          <p:nvPr/>
        </p:nvSpPr>
        <p:spPr>
          <a:xfrm>
            <a:off x="1954501" y="3613547"/>
            <a:ext cx="5305646" cy="369332"/>
          </a:xfrm>
          <a:prstGeom prst="rect">
            <a:avLst/>
          </a:prstGeom>
          <a:noFill/>
        </p:spPr>
        <p:txBody>
          <a:bodyPr wrap="square" rtlCol="0">
            <a:spAutoFit/>
          </a:bodyPr>
          <a:lstStyle/>
          <a:p>
            <a:r>
              <a:rPr lang="en-IN" dirty="0"/>
              <a:t>		Add Round Key</a:t>
            </a:r>
          </a:p>
        </p:txBody>
      </p:sp>
      <p:pic>
        <p:nvPicPr>
          <p:cNvPr id="4" name="Picture 3">
            <a:extLst>
              <a:ext uri="{FF2B5EF4-FFF2-40B4-BE49-F238E27FC236}">
                <a16:creationId xmlns:a16="http://schemas.microsoft.com/office/drawing/2014/main" id="{A621B754-CD76-4674-A556-9014819E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687" y="3798213"/>
            <a:ext cx="1632460" cy="1196392"/>
          </a:xfrm>
          <a:prstGeom prst="rect">
            <a:avLst/>
          </a:prstGeom>
        </p:spPr>
      </p:pic>
      <p:pic>
        <p:nvPicPr>
          <p:cNvPr id="6" name="Picture 5">
            <a:extLst>
              <a:ext uri="{FF2B5EF4-FFF2-40B4-BE49-F238E27FC236}">
                <a16:creationId xmlns:a16="http://schemas.microsoft.com/office/drawing/2014/main" id="{09892B48-4484-4AF1-BD39-A70E9A7EB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729" y="3724155"/>
            <a:ext cx="1568194" cy="1239203"/>
          </a:xfrm>
          <a:prstGeom prst="rect">
            <a:avLst/>
          </a:prstGeom>
        </p:spPr>
      </p:pic>
      <p:sp>
        <p:nvSpPr>
          <p:cNvPr id="10" name="Arrow: Right 9">
            <a:extLst>
              <a:ext uri="{FF2B5EF4-FFF2-40B4-BE49-F238E27FC236}">
                <a16:creationId xmlns:a16="http://schemas.microsoft.com/office/drawing/2014/main" id="{0F76B772-D43E-4EC0-8A03-4D3F36A7C7FE}"/>
              </a:ext>
            </a:extLst>
          </p:cNvPr>
          <p:cNvSpPr/>
          <p:nvPr/>
        </p:nvSpPr>
        <p:spPr>
          <a:xfrm>
            <a:off x="3672764" y="4125179"/>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3349514F-3F51-49BA-9C2E-8225D61F8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320" y="5481256"/>
            <a:ext cx="2423506" cy="1361220"/>
          </a:xfrm>
          <a:prstGeom prst="rect">
            <a:avLst/>
          </a:prstGeom>
        </p:spPr>
      </p:pic>
      <p:sp>
        <p:nvSpPr>
          <p:cNvPr id="13" name="TextBox 12">
            <a:extLst>
              <a:ext uri="{FF2B5EF4-FFF2-40B4-BE49-F238E27FC236}">
                <a16:creationId xmlns:a16="http://schemas.microsoft.com/office/drawing/2014/main" id="{62637261-84BB-407D-8862-F009A23A656B}"/>
              </a:ext>
            </a:extLst>
          </p:cNvPr>
          <p:cNvSpPr txBox="1"/>
          <p:nvPr/>
        </p:nvSpPr>
        <p:spPr>
          <a:xfrm>
            <a:off x="1932150" y="4994605"/>
            <a:ext cx="6453962" cy="369332"/>
          </a:xfrm>
          <a:prstGeom prst="rect">
            <a:avLst/>
          </a:prstGeom>
          <a:noFill/>
        </p:spPr>
        <p:txBody>
          <a:bodyPr wrap="square" rtlCol="0">
            <a:spAutoFit/>
          </a:bodyPr>
          <a:lstStyle/>
          <a:p>
            <a:pPr algn="ctr"/>
            <a:r>
              <a:rPr lang="en-IN" dirty="0"/>
              <a:t>After we come up with New State Matrix:</a:t>
            </a:r>
          </a:p>
        </p:txBody>
      </p:sp>
      <p:sp>
        <p:nvSpPr>
          <p:cNvPr id="22" name="TextBox 21">
            <a:extLst>
              <a:ext uri="{FF2B5EF4-FFF2-40B4-BE49-F238E27FC236}">
                <a16:creationId xmlns:a16="http://schemas.microsoft.com/office/drawing/2014/main" id="{538F4428-DFA9-4521-A873-59FF445E51BD}"/>
              </a:ext>
            </a:extLst>
          </p:cNvPr>
          <p:cNvSpPr txBox="1"/>
          <p:nvPr/>
        </p:nvSpPr>
        <p:spPr>
          <a:xfrm>
            <a:off x="1805415" y="128694"/>
            <a:ext cx="7293934" cy="523220"/>
          </a:xfrm>
          <a:prstGeom prst="rect">
            <a:avLst/>
          </a:prstGeom>
          <a:noFill/>
        </p:spPr>
        <p:txBody>
          <a:bodyPr wrap="square" rtlCol="0">
            <a:spAutoFit/>
          </a:bodyPr>
          <a:lstStyle/>
          <a:p>
            <a:r>
              <a:rPr lang="en-IN" sz="2800" b="1" dirty="0"/>
              <a:t>XOR between State matrix and round key 0 </a:t>
            </a:r>
          </a:p>
        </p:txBody>
      </p:sp>
      <p:sp>
        <p:nvSpPr>
          <p:cNvPr id="23" name="TextBox 22">
            <a:extLst>
              <a:ext uri="{FF2B5EF4-FFF2-40B4-BE49-F238E27FC236}">
                <a16:creationId xmlns:a16="http://schemas.microsoft.com/office/drawing/2014/main" id="{9F0DD2BA-156A-412A-9787-1ABCE33F63A9}"/>
              </a:ext>
            </a:extLst>
          </p:cNvPr>
          <p:cNvSpPr txBox="1"/>
          <p:nvPr/>
        </p:nvSpPr>
        <p:spPr>
          <a:xfrm>
            <a:off x="2093321" y="5824904"/>
            <a:ext cx="2883048" cy="461665"/>
          </a:xfrm>
          <a:prstGeom prst="rect">
            <a:avLst/>
          </a:prstGeom>
          <a:noFill/>
        </p:spPr>
        <p:txBody>
          <a:bodyPr wrap="square" rtlCol="0">
            <a:spAutoFit/>
          </a:bodyPr>
          <a:lstStyle/>
          <a:p>
            <a:r>
              <a:rPr lang="en-IN" sz="2400" dirty="0"/>
              <a:t>New State Matrix = </a:t>
            </a:r>
          </a:p>
        </p:txBody>
      </p:sp>
      <p:pic>
        <p:nvPicPr>
          <p:cNvPr id="20" name="Picture 19">
            <a:extLst>
              <a:ext uri="{FF2B5EF4-FFF2-40B4-BE49-F238E27FC236}">
                <a16:creationId xmlns:a16="http://schemas.microsoft.com/office/drawing/2014/main" id="{5B395393-A40D-4C67-A6FC-5E37B371406E}"/>
              </a:ext>
            </a:extLst>
          </p:cNvPr>
          <p:cNvPicPr/>
          <p:nvPr/>
        </p:nvPicPr>
        <p:blipFill rotWithShape="1">
          <a:blip r:embed="rId5" cstate="print">
            <a:extLst>
              <a:ext uri="{28A0092B-C50C-407E-A947-70E740481C1C}">
                <a14:useLocalDpi xmlns:a14="http://schemas.microsoft.com/office/drawing/2010/main" val="0"/>
              </a:ext>
            </a:extLst>
          </a:blip>
          <a:srcRect l="-462" t="22619"/>
          <a:stretch/>
        </p:blipFill>
        <p:spPr bwMode="auto">
          <a:xfrm>
            <a:off x="1228525" y="873646"/>
            <a:ext cx="4612639" cy="2587720"/>
          </a:xfrm>
          <a:prstGeom prst="rect">
            <a:avLst/>
          </a:prstGeom>
          <a:noFill/>
          <a:ln>
            <a:noFill/>
          </a:ln>
        </p:spPr>
      </p:pic>
    </p:spTree>
    <p:extLst>
      <p:ext uri="{BB962C8B-B14F-4D97-AF65-F5344CB8AC3E}">
        <p14:creationId xmlns:p14="http://schemas.microsoft.com/office/powerpoint/2010/main" val="297190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17621D-4260-4281-A65F-E7BD4F90B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480" y="5059605"/>
            <a:ext cx="2883048" cy="1619333"/>
          </a:xfrm>
          <a:prstGeom prst="rect">
            <a:avLst/>
          </a:prstGeom>
        </p:spPr>
      </p:pic>
      <p:sp>
        <p:nvSpPr>
          <p:cNvPr id="6" name="Arrow: Right 5">
            <a:extLst>
              <a:ext uri="{FF2B5EF4-FFF2-40B4-BE49-F238E27FC236}">
                <a16:creationId xmlns:a16="http://schemas.microsoft.com/office/drawing/2014/main" id="{560119AB-8823-4F56-AECF-3DA396167250}"/>
              </a:ext>
            </a:extLst>
          </p:cNvPr>
          <p:cNvSpPr/>
          <p:nvPr/>
        </p:nvSpPr>
        <p:spPr>
          <a:xfrm>
            <a:off x="4013688" y="5446351"/>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D615A4A-920D-4A6A-968A-36265D0A4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29" y="4914824"/>
            <a:ext cx="2476627" cy="1485976"/>
          </a:xfrm>
          <a:prstGeom prst="rect">
            <a:avLst/>
          </a:prstGeom>
        </p:spPr>
      </p:pic>
      <p:sp>
        <p:nvSpPr>
          <p:cNvPr id="10" name="TextBox 9">
            <a:extLst>
              <a:ext uri="{FF2B5EF4-FFF2-40B4-BE49-F238E27FC236}">
                <a16:creationId xmlns:a16="http://schemas.microsoft.com/office/drawing/2014/main" id="{47BF9A0F-BD5E-437F-BB63-8D117F84CD1F}"/>
              </a:ext>
            </a:extLst>
          </p:cNvPr>
          <p:cNvSpPr txBox="1"/>
          <p:nvPr/>
        </p:nvSpPr>
        <p:spPr>
          <a:xfrm>
            <a:off x="2655052" y="375940"/>
            <a:ext cx="5720316" cy="584775"/>
          </a:xfrm>
          <a:prstGeom prst="rect">
            <a:avLst/>
          </a:prstGeom>
          <a:noFill/>
        </p:spPr>
        <p:txBody>
          <a:bodyPr wrap="square" rtlCol="0">
            <a:spAutoFit/>
          </a:bodyPr>
          <a:lstStyle/>
          <a:p>
            <a:pPr algn="ctr"/>
            <a:r>
              <a:rPr lang="en-IN" sz="3200" b="1" dirty="0"/>
              <a:t>Substitution bytes</a:t>
            </a:r>
          </a:p>
        </p:txBody>
      </p:sp>
      <p:sp>
        <p:nvSpPr>
          <p:cNvPr id="12" name="Arrow: Notched Right 11">
            <a:extLst>
              <a:ext uri="{FF2B5EF4-FFF2-40B4-BE49-F238E27FC236}">
                <a16:creationId xmlns:a16="http://schemas.microsoft.com/office/drawing/2014/main" id="{7300D149-DDAF-4F62-9746-6BE1A250589E}"/>
              </a:ext>
            </a:extLst>
          </p:cNvPr>
          <p:cNvSpPr/>
          <p:nvPr/>
        </p:nvSpPr>
        <p:spPr>
          <a:xfrm>
            <a:off x="8375368" y="5323726"/>
            <a:ext cx="776178" cy="545546"/>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6B58D14-D709-4FC6-BF1C-F1654AF9ED50}"/>
              </a:ext>
            </a:extLst>
          </p:cNvPr>
          <p:cNvSpPr txBox="1"/>
          <p:nvPr/>
        </p:nvSpPr>
        <p:spPr>
          <a:xfrm>
            <a:off x="9289769" y="5210053"/>
            <a:ext cx="1967024" cy="830997"/>
          </a:xfrm>
          <a:prstGeom prst="rect">
            <a:avLst/>
          </a:prstGeom>
          <a:noFill/>
        </p:spPr>
        <p:txBody>
          <a:bodyPr wrap="square" rtlCol="0">
            <a:spAutoFit/>
          </a:bodyPr>
          <a:lstStyle/>
          <a:p>
            <a:r>
              <a:rPr lang="en-IN" sz="2400" dirty="0"/>
              <a:t>Matrix  after  Substitution</a:t>
            </a:r>
          </a:p>
        </p:txBody>
      </p:sp>
      <p:sp>
        <p:nvSpPr>
          <p:cNvPr id="16" name="Flowchart: Process 15">
            <a:extLst>
              <a:ext uri="{FF2B5EF4-FFF2-40B4-BE49-F238E27FC236}">
                <a16:creationId xmlns:a16="http://schemas.microsoft.com/office/drawing/2014/main" id="{5743DC76-7E08-4AC8-AEDD-B18E63B44A2F}"/>
              </a:ext>
            </a:extLst>
          </p:cNvPr>
          <p:cNvSpPr/>
          <p:nvPr/>
        </p:nvSpPr>
        <p:spPr>
          <a:xfrm>
            <a:off x="5977129" y="4914824"/>
            <a:ext cx="2398239" cy="1564684"/>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8" name="image31.png">
            <a:extLst>
              <a:ext uri="{FF2B5EF4-FFF2-40B4-BE49-F238E27FC236}">
                <a16:creationId xmlns:a16="http://schemas.microsoft.com/office/drawing/2014/main" id="{01648B5C-342A-452C-ADAC-7F96C8017A8B}"/>
              </a:ext>
            </a:extLst>
          </p:cNvPr>
          <p:cNvPicPr/>
          <p:nvPr/>
        </p:nvPicPr>
        <p:blipFill>
          <a:blip r:embed="rId4"/>
          <a:srcRect/>
          <a:stretch>
            <a:fillRect/>
          </a:stretch>
        </p:blipFill>
        <p:spPr>
          <a:xfrm>
            <a:off x="826731" y="1310050"/>
            <a:ext cx="4826000" cy="2733630"/>
          </a:xfrm>
          <a:prstGeom prst="rect">
            <a:avLst/>
          </a:prstGeom>
          <a:ln/>
        </p:spPr>
      </p:pic>
      <p:pic>
        <p:nvPicPr>
          <p:cNvPr id="2" name="Picture 1">
            <a:extLst>
              <a:ext uri="{FF2B5EF4-FFF2-40B4-BE49-F238E27FC236}">
                <a16:creationId xmlns:a16="http://schemas.microsoft.com/office/drawing/2014/main" id="{507C38B9-446D-457F-851F-0BB9A5434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1645" y="988728"/>
            <a:ext cx="5203624" cy="33823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9994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FB93D-FA5F-4F74-A15E-EE3451B80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952" y="4683130"/>
            <a:ext cx="2643438" cy="1711830"/>
          </a:xfrm>
          <a:prstGeom prst="rect">
            <a:avLst/>
          </a:prstGeom>
        </p:spPr>
      </p:pic>
      <p:sp>
        <p:nvSpPr>
          <p:cNvPr id="5" name="Arrow: Right 4">
            <a:extLst>
              <a:ext uri="{FF2B5EF4-FFF2-40B4-BE49-F238E27FC236}">
                <a16:creationId xmlns:a16="http://schemas.microsoft.com/office/drawing/2014/main" id="{490D256D-BBD7-49BF-87D4-09EF526ED649}"/>
              </a:ext>
            </a:extLst>
          </p:cNvPr>
          <p:cNvSpPr/>
          <p:nvPr/>
        </p:nvSpPr>
        <p:spPr>
          <a:xfrm>
            <a:off x="4749439" y="5150336"/>
            <a:ext cx="1869120" cy="422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87B173D-CFEA-40FB-8D1F-42F080866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553" y="4585040"/>
            <a:ext cx="2643438" cy="1809920"/>
          </a:xfrm>
          <a:prstGeom prst="rect">
            <a:avLst/>
          </a:prstGeom>
        </p:spPr>
      </p:pic>
      <p:sp>
        <p:nvSpPr>
          <p:cNvPr id="9" name="TextBox 8">
            <a:extLst>
              <a:ext uri="{FF2B5EF4-FFF2-40B4-BE49-F238E27FC236}">
                <a16:creationId xmlns:a16="http://schemas.microsoft.com/office/drawing/2014/main" id="{BA87DBEC-550F-4291-9464-C5B0FE16354F}"/>
              </a:ext>
            </a:extLst>
          </p:cNvPr>
          <p:cNvSpPr txBox="1"/>
          <p:nvPr/>
        </p:nvSpPr>
        <p:spPr>
          <a:xfrm>
            <a:off x="4827181" y="77133"/>
            <a:ext cx="601802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Row Shift</a:t>
            </a:r>
          </a:p>
        </p:txBody>
      </p:sp>
      <p:pic>
        <p:nvPicPr>
          <p:cNvPr id="13" name="Picture 12">
            <a:extLst>
              <a:ext uri="{FF2B5EF4-FFF2-40B4-BE49-F238E27FC236}">
                <a16:creationId xmlns:a16="http://schemas.microsoft.com/office/drawing/2014/main" id="{8F51E73B-4FAE-4304-8673-95F8AB670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064" y="1100994"/>
            <a:ext cx="7277100" cy="2400300"/>
          </a:xfrm>
          <a:prstGeom prst="rect">
            <a:avLst/>
          </a:prstGeom>
        </p:spPr>
      </p:pic>
      <p:sp>
        <p:nvSpPr>
          <p:cNvPr id="14" name="TextBox 13">
            <a:extLst>
              <a:ext uri="{FF2B5EF4-FFF2-40B4-BE49-F238E27FC236}">
                <a16:creationId xmlns:a16="http://schemas.microsoft.com/office/drawing/2014/main" id="{FE82BEF0-A534-4B66-A612-D680296186F2}"/>
              </a:ext>
            </a:extLst>
          </p:cNvPr>
          <p:cNvSpPr txBox="1"/>
          <p:nvPr/>
        </p:nvSpPr>
        <p:spPr>
          <a:xfrm>
            <a:off x="1450096" y="4008500"/>
            <a:ext cx="87465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rows are shifted cyclically to the left  except the first row, because it’s remain unchanged.</a:t>
            </a:r>
            <a:endParaRPr lang="en-IN" dirty="0"/>
          </a:p>
        </p:txBody>
      </p:sp>
    </p:spTree>
    <p:extLst>
      <p:ext uri="{BB962C8B-B14F-4D97-AF65-F5344CB8AC3E}">
        <p14:creationId xmlns:p14="http://schemas.microsoft.com/office/powerpoint/2010/main" val="401628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7C54A-0209-48EE-92C7-0B88887A1C5E}"/>
              </a:ext>
            </a:extLst>
          </p:cNvPr>
          <p:cNvSpPr txBox="1"/>
          <p:nvPr/>
        </p:nvSpPr>
        <p:spPr>
          <a:xfrm>
            <a:off x="3265641" y="153030"/>
            <a:ext cx="5053356"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Mix Column</a:t>
            </a:r>
          </a:p>
        </p:txBody>
      </p:sp>
      <p:pic>
        <p:nvPicPr>
          <p:cNvPr id="8" name="Picture 7">
            <a:extLst>
              <a:ext uri="{FF2B5EF4-FFF2-40B4-BE49-F238E27FC236}">
                <a16:creationId xmlns:a16="http://schemas.microsoft.com/office/drawing/2014/main" id="{67D663F8-3917-42F1-A8F5-9F925BDF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48393"/>
            <a:ext cx="5251844" cy="2630729"/>
          </a:xfrm>
          <a:prstGeom prst="rect">
            <a:avLst/>
          </a:prstGeom>
        </p:spPr>
      </p:pic>
      <p:pic>
        <p:nvPicPr>
          <p:cNvPr id="6" name="Picture 5">
            <a:extLst>
              <a:ext uri="{FF2B5EF4-FFF2-40B4-BE49-F238E27FC236}">
                <a16:creationId xmlns:a16="http://schemas.microsoft.com/office/drawing/2014/main" id="{445C25A1-E708-4B28-8040-6458D7C00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04" y="4267521"/>
            <a:ext cx="6976514" cy="2510580"/>
          </a:xfrm>
          <a:prstGeom prst="rect">
            <a:avLst/>
          </a:prstGeom>
        </p:spPr>
      </p:pic>
      <p:pic>
        <p:nvPicPr>
          <p:cNvPr id="5" name="image2.png">
            <a:extLst>
              <a:ext uri="{FF2B5EF4-FFF2-40B4-BE49-F238E27FC236}">
                <a16:creationId xmlns:a16="http://schemas.microsoft.com/office/drawing/2014/main" id="{67CE1009-11A3-4DF5-831E-CAA9AE17BBCD}"/>
              </a:ext>
            </a:extLst>
          </p:cNvPr>
          <p:cNvPicPr/>
          <p:nvPr/>
        </p:nvPicPr>
        <p:blipFill>
          <a:blip r:embed="rId4"/>
          <a:srcRect/>
          <a:stretch>
            <a:fillRect/>
          </a:stretch>
        </p:blipFill>
        <p:spPr>
          <a:xfrm>
            <a:off x="1409068" y="1903002"/>
            <a:ext cx="3713146" cy="1976120"/>
          </a:xfrm>
          <a:prstGeom prst="rect">
            <a:avLst/>
          </a:prstGeom>
          <a:ln/>
        </p:spPr>
      </p:pic>
      <p:cxnSp>
        <p:nvCxnSpPr>
          <p:cNvPr id="3" name="Straight Arrow Connector 2">
            <a:extLst>
              <a:ext uri="{FF2B5EF4-FFF2-40B4-BE49-F238E27FC236}">
                <a16:creationId xmlns:a16="http://schemas.microsoft.com/office/drawing/2014/main" id="{09EAB2CD-387D-4A1A-898E-672E6612C78C}"/>
              </a:ext>
            </a:extLst>
          </p:cNvPr>
          <p:cNvCxnSpPr>
            <a:cxnSpLocks/>
            <a:stCxn id="5" idx="0"/>
          </p:cNvCxnSpPr>
          <p:nvPr/>
        </p:nvCxnSpPr>
        <p:spPr>
          <a:xfrm flipV="1">
            <a:off x="3265641" y="1584960"/>
            <a:ext cx="0" cy="31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C0A17C-F9DD-4BBC-A209-F8C7ED1A15F3}"/>
              </a:ext>
            </a:extLst>
          </p:cNvPr>
          <p:cNvSpPr txBox="1"/>
          <p:nvPr/>
        </p:nvSpPr>
        <p:spPr>
          <a:xfrm>
            <a:off x="314960" y="1137920"/>
            <a:ext cx="5781040" cy="369332"/>
          </a:xfrm>
          <a:prstGeom prst="rect">
            <a:avLst/>
          </a:prstGeom>
          <a:noFill/>
        </p:spPr>
        <p:txBody>
          <a:bodyPr wrap="square" rtlCol="0">
            <a:spAutoFit/>
          </a:bodyPr>
          <a:lstStyle/>
          <a:p>
            <a:pPr algn="ctr"/>
            <a:r>
              <a:rPr lang="en-IN" dirty="0"/>
              <a:t>Circulant MDS MATRIX</a:t>
            </a:r>
          </a:p>
        </p:txBody>
      </p:sp>
    </p:spTree>
    <p:extLst>
      <p:ext uri="{BB962C8B-B14F-4D97-AF65-F5344CB8AC3E}">
        <p14:creationId xmlns:p14="http://schemas.microsoft.com/office/powerpoint/2010/main" val="196204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9BEFE-A77E-4343-B093-D1A683017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158" y="499046"/>
            <a:ext cx="6363318" cy="1486323"/>
          </a:xfrm>
          <a:prstGeom prst="rect">
            <a:avLst/>
          </a:prstGeom>
        </p:spPr>
      </p:pic>
      <p:sp>
        <p:nvSpPr>
          <p:cNvPr id="5" name="TextBox 4">
            <a:extLst>
              <a:ext uri="{FF2B5EF4-FFF2-40B4-BE49-F238E27FC236}">
                <a16:creationId xmlns:a16="http://schemas.microsoft.com/office/drawing/2014/main" id="{311C4017-B7AC-41E9-BC79-36534D06DC5C}"/>
              </a:ext>
            </a:extLst>
          </p:cNvPr>
          <p:cNvSpPr txBox="1"/>
          <p:nvPr/>
        </p:nvSpPr>
        <p:spPr>
          <a:xfrm>
            <a:off x="1822301" y="2069939"/>
            <a:ext cx="10184167"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BA</a:t>
            </a:r>
            <a:r>
              <a:rPr lang="en-US" dirty="0"/>
              <a:t> is result of (02 • 63) ⊕ (03 • 2F) ⊕ (01 • AF) ⊕ (01 • A2): </a:t>
            </a:r>
          </a:p>
          <a:p>
            <a:pPr algn="just"/>
            <a:endParaRPr lang="en-US" dirty="0"/>
          </a:p>
          <a:p>
            <a:pPr algn="just"/>
            <a:endParaRPr lang="en-US" dirty="0"/>
          </a:p>
          <a:p>
            <a:pPr marL="285750" indent="-285750" algn="just">
              <a:buFont typeface="Arial" panose="020B0604020202020204" pitchFamily="34" charset="0"/>
              <a:buChar char="•"/>
            </a:pPr>
            <a:r>
              <a:rPr lang="en-IN" dirty="0"/>
              <a:t>02 • 63 = 00000010 • 01100011 = 11000110 </a:t>
            </a:r>
          </a:p>
          <a:p>
            <a:pPr marL="285750" indent="-285750" algn="just">
              <a:buFont typeface="Arial" panose="020B0604020202020204" pitchFamily="34" charset="0"/>
              <a:buChar char="•"/>
            </a:pPr>
            <a:endParaRPr lang="en-IN" dirty="0"/>
          </a:p>
          <a:p>
            <a:pPr algn="just"/>
            <a:r>
              <a:rPr lang="en-IN" sz="1800" dirty="0">
                <a:effectLst/>
                <a:latin typeface="Calibri" panose="020F0502020204030204" pitchFamily="34" charset="0"/>
                <a:ea typeface="Calibri" panose="020F0502020204030204" pitchFamily="34" charset="0"/>
                <a:cs typeface="Shruti" panose="020B0502040204020203" pitchFamily="34" charset="0"/>
              </a:rPr>
              <a:t>      </a:t>
            </a:r>
            <a:r>
              <a:rPr lang="en-IN" dirty="0"/>
              <a:t>03 • 2F =</a:t>
            </a:r>
            <a:r>
              <a:rPr lang="en-IN" sz="1800" dirty="0">
                <a:effectLst/>
                <a:latin typeface="Calibri" panose="020F0502020204030204" pitchFamily="34" charset="0"/>
                <a:ea typeface="Calibri" panose="020F0502020204030204" pitchFamily="34" charset="0"/>
                <a:cs typeface="Shruti" panose="020B0502040204020203" pitchFamily="34" charset="0"/>
              </a:rPr>
              <a:t> (x</a:t>
            </a:r>
            <a:r>
              <a:rPr lang="en-IN" dirty="0"/>
              <a:t> + </a:t>
            </a:r>
            <a:r>
              <a:rPr lang="en-IN" sz="1800" dirty="0">
                <a:effectLst/>
                <a:latin typeface="Calibri" panose="020F0502020204030204" pitchFamily="34" charset="0"/>
                <a:ea typeface="Calibri" panose="020F0502020204030204" pitchFamily="34" charset="0"/>
                <a:cs typeface="Shruti" panose="020B0502040204020203" pitchFamily="34" charset="0"/>
              </a:rPr>
              <a:t>1)</a:t>
            </a:r>
            <a:r>
              <a:rPr lang="en-IN" dirty="0"/>
              <a:t> •</a:t>
            </a:r>
            <a:r>
              <a:rPr lang="en-IN" sz="1800" dirty="0">
                <a:effectLst/>
                <a:latin typeface="Calibri" panose="020F0502020204030204" pitchFamily="34" charset="0"/>
                <a:ea typeface="Calibri" panose="020F0502020204030204" pitchFamily="34" charset="0"/>
                <a:cs typeface="Shruti" panose="020B0502040204020203" pitchFamily="34" charset="0"/>
              </a:rPr>
              <a:t>(x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3</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+ 1) = x </a:t>
            </a:r>
            <a:r>
              <a:rPr lang="en-IN" dirty="0"/>
              <a:t>• </a:t>
            </a:r>
            <a:r>
              <a:rPr lang="en-IN" sz="1800" dirty="0">
                <a:effectLst/>
                <a:latin typeface="Calibri" panose="020F0502020204030204" pitchFamily="34" charset="0"/>
                <a:ea typeface="Calibri" panose="020F0502020204030204" pitchFamily="34" charset="0"/>
                <a:cs typeface="Shruti" panose="020B0502040204020203" pitchFamily="34" charset="0"/>
              </a:rPr>
              <a:t>(x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6</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4</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3</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3</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+ 1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6</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 </a:t>
            </a:r>
            <a:r>
              <a:rPr lang="en-IN" sz="1800" dirty="0">
                <a:effectLst/>
                <a:latin typeface="Calibri" panose="020F0502020204030204" pitchFamily="34" charset="0"/>
                <a:ea typeface="Calibri" panose="020F0502020204030204" pitchFamily="34" charset="0"/>
                <a:cs typeface="Shruti" panose="020B0502040204020203" pitchFamily="34" charset="0"/>
              </a:rPr>
              <a:t>+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4</a:t>
            </a:r>
            <a:r>
              <a:rPr lang="en-IN" sz="1800" dirty="0">
                <a:effectLst/>
                <a:latin typeface="Calibri" panose="020F0502020204030204" pitchFamily="34" charset="0"/>
                <a:ea typeface="Calibri" panose="020F0502020204030204" pitchFamily="34" charset="0"/>
                <a:cs typeface="Shruti" panose="020B0502040204020203" pitchFamily="34" charset="0"/>
              </a:rPr>
              <a:t>  + 1   </a:t>
            </a:r>
            <a:endParaRPr lang="en-IN" dirty="0"/>
          </a:p>
          <a:p>
            <a:pPr marL="285750" indent="-285750" algn="just">
              <a:buFont typeface="Arial" panose="020B0604020202020204" pitchFamily="34" charset="0"/>
              <a:buChar char="•"/>
            </a:pPr>
            <a:r>
              <a:rPr lang="en-IN" dirty="0"/>
              <a:t>03 • 2F = (02 • 2F) ⊕ 2F = (00000010 • 00101111) ⊕ 00101111 = 01110001</a:t>
            </a:r>
          </a:p>
          <a:p>
            <a:pPr algn="just"/>
            <a:r>
              <a:rPr lang="en-IN" dirty="0"/>
              <a:t>      </a:t>
            </a:r>
          </a:p>
          <a:p>
            <a:pPr algn="just"/>
            <a:r>
              <a:rPr lang="en-IN" dirty="0"/>
              <a:t>      01 • AF =  1 • (</a:t>
            </a:r>
            <a:r>
              <a:rPr lang="en-IN" sz="1800" dirty="0">
                <a:effectLst/>
                <a:latin typeface="Calibri" panose="020F0502020204030204" pitchFamily="34" charset="0"/>
                <a:ea typeface="Calibri" panose="020F0502020204030204" pitchFamily="34" charset="0"/>
                <a:cs typeface="Shruti" panose="020B0502040204020203" pitchFamily="34" charset="0"/>
              </a:rPr>
              <a:t>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7</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3</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+ 1)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7</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3</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+ 1 </a:t>
            </a:r>
            <a:endParaRPr lang="en-IN" dirty="0"/>
          </a:p>
          <a:p>
            <a:pPr marL="285750" indent="-285750" algn="just">
              <a:buFont typeface="Arial" panose="020B0604020202020204" pitchFamily="34" charset="0"/>
              <a:buChar char="•"/>
            </a:pPr>
            <a:r>
              <a:rPr lang="en-IN" dirty="0"/>
              <a:t>01 • AF = AF = 10101111 and 01 • A2 = A2 = 10100010 </a:t>
            </a:r>
          </a:p>
          <a:p>
            <a:pPr algn="just"/>
            <a:endParaRPr lang="en-IN" dirty="0"/>
          </a:p>
          <a:p>
            <a:pPr algn="just"/>
            <a:r>
              <a:rPr lang="en-IN" dirty="0"/>
              <a:t>Now we have to do XOR of the above result;</a:t>
            </a:r>
          </a:p>
          <a:p>
            <a:pPr algn="ctr"/>
            <a:r>
              <a:rPr lang="en-IN" dirty="0"/>
              <a:t>11000110</a:t>
            </a:r>
          </a:p>
          <a:p>
            <a:pPr algn="ctr"/>
            <a:r>
              <a:rPr lang="en-IN" dirty="0"/>
              <a:t>+01110001</a:t>
            </a:r>
          </a:p>
          <a:p>
            <a:pPr algn="ctr"/>
            <a:r>
              <a:rPr lang="en-IN" dirty="0"/>
              <a:t>+10101111 </a:t>
            </a:r>
          </a:p>
          <a:p>
            <a:pPr algn="ctr"/>
            <a:r>
              <a:rPr lang="en-IN" u="sng" dirty="0"/>
              <a:t>+10100010 </a:t>
            </a:r>
          </a:p>
          <a:p>
            <a:pPr algn="ctr"/>
            <a:r>
              <a:rPr lang="en-IN" dirty="0"/>
              <a:t>10111010</a:t>
            </a:r>
          </a:p>
        </p:txBody>
      </p:sp>
      <p:sp>
        <p:nvSpPr>
          <p:cNvPr id="6" name="TextBox 5">
            <a:extLst>
              <a:ext uri="{FF2B5EF4-FFF2-40B4-BE49-F238E27FC236}">
                <a16:creationId xmlns:a16="http://schemas.microsoft.com/office/drawing/2014/main" id="{0BC8DE30-87DA-456F-8072-3FD1F3FB0F4F}"/>
              </a:ext>
            </a:extLst>
          </p:cNvPr>
          <p:cNvSpPr txBox="1"/>
          <p:nvPr/>
        </p:nvSpPr>
        <p:spPr>
          <a:xfrm>
            <a:off x="2114158" y="98936"/>
            <a:ext cx="8378456"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Mix Column multiplies fixed matrix against current State Matrix</a:t>
            </a:r>
          </a:p>
        </p:txBody>
      </p:sp>
      <p:sp>
        <p:nvSpPr>
          <p:cNvPr id="2" name="TextBox 1">
            <a:extLst>
              <a:ext uri="{FF2B5EF4-FFF2-40B4-BE49-F238E27FC236}">
                <a16:creationId xmlns:a16="http://schemas.microsoft.com/office/drawing/2014/main" id="{A4498431-C53E-4AB8-8D86-71C593817D4B}"/>
              </a:ext>
            </a:extLst>
          </p:cNvPr>
          <p:cNvSpPr txBox="1"/>
          <p:nvPr/>
        </p:nvSpPr>
        <p:spPr>
          <a:xfrm>
            <a:off x="187445" y="2485393"/>
            <a:ext cx="960519" cy="923330"/>
          </a:xfrm>
          <a:prstGeom prst="rect">
            <a:avLst/>
          </a:prstGeom>
          <a:noFill/>
        </p:spPr>
        <p:txBody>
          <a:bodyPr wrap="none" rtlCol="0">
            <a:spAutoFit/>
          </a:bodyPr>
          <a:lstStyle/>
          <a:p>
            <a:r>
              <a:rPr lang="en-IN" dirty="0"/>
              <a:t>1 = 1</a:t>
            </a:r>
          </a:p>
          <a:p>
            <a:r>
              <a:rPr lang="en-IN" dirty="0"/>
              <a:t>2 = x</a:t>
            </a:r>
          </a:p>
          <a:p>
            <a:r>
              <a:rPr lang="en-IN" dirty="0"/>
              <a:t>3 = x + 1</a:t>
            </a:r>
          </a:p>
        </p:txBody>
      </p:sp>
      <p:sp>
        <p:nvSpPr>
          <p:cNvPr id="4" name="TextBox 3">
            <a:extLst>
              <a:ext uri="{FF2B5EF4-FFF2-40B4-BE49-F238E27FC236}">
                <a16:creationId xmlns:a16="http://schemas.microsoft.com/office/drawing/2014/main" id="{97C4E2FC-AC72-4958-8F26-569357229D10}"/>
              </a:ext>
            </a:extLst>
          </p:cNvPr>
          <p:cNvSpPr txBox="1"/>
          <p:nvPr/>
        </p:nvSpPr>
        <p:spPr>
          <a:xfrm>
            <a:off x="2114158" y="2529869"/>
            <a:ext cx="4966605" cy="646331"/>
          </a:xfrm>
          <a:prstGeom prst="rect">
            <a:avLst/>
          </a:prstGeom>
          <a:noFill/>
        </p:spPr>
        <p:txBody>
          <a:bodyPr wrap="square" rtlCol="0">
            <a:spAutoFit/>
          </a:bodyPr>
          <a:lstStyle/>
          <a:p>
            <a:r>
              <a:rPr lang="en-IN" dirty="0"/>
              <a:t>02 • 63 = </a:t>
            </a:r>
            <a:r>
              <a:rPr lang="en-IN" sz="1800" dirty="0">
                <a:effectLst/>
                <a:latin typeface="Calibri" panose="020F0502020204030204" pitchFamily="34" charset="0"/>
                <a:ea typeface="Calibri" panose="020F0502020204030204" pitchFamily="34" charset="0"/>
                <a:cs typeface="Shruti" panose="020B0502040204020203" pitchFamily="34" charset="0"/>
              </a:rPr>
              <a:t>X</a:t>
            </a:r>
            <a:r>
              <a:rPr lang="en-IN" dirty="0"/>
              <a:t> • </a:t>
            </a:r>
            <a:r>
              <a:rPr lang="en-IN" sz="1800" dirty="0">
                <a:effectLst/>
                <a:latin typeface="Calibri" panose="020F0502020204030204" pitchFamily="34" charset="0"/>
                <a:ea typeface="Calibri" panose="020F0502020204030204" pitchFamily="34" charset="0"/>
                <a:cs typeface="Shruti" panose="020B0502040204020203" pitchFamily="34" charset="0"/>
              </a:rPr>
              <a:t>(x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6</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5</a:t>
            </a:r>
            <a:r>
              <a:rPr lang="en-IN" sz="1800" dirty="0">
                <a:effectLst/>
                <a:latin typeface="Calibri" panose="020F0502020204030204" pitchFamily="34" charset="0"/>
                <a:ea typeface="Calibri" panose="020F0502020204030204" pitchFamily="34" charset="0"/>
                <a:cs typeface="Shruti" panose="020B0502040204020203" pitchFamily="34" charset="0"/>
              </a:rPr>
              <a:t> + x + 1)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7</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6</a:t>
            </a:r>
            <a:r>
              <a:rPr lang="en-IN" sz="1800" dirty="0">
                <a:effectLst/>
                <a:latin typeface="Calibri" panose="020F0502020204030204" pitchFamily="34" charset="0"/>
                <a:ea typeface="Calibri" panose="020F0502020204030204" pitchFamily="34" charset="0"/>
                <a:cs typeface="Shruti" panose="020B0502040204020203" pitchFamily="34" charset="0"/>
              </a:rPr>
              <a:t> + x</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2</a:t>
            </a:r>
            <a:r>
              <a:rPr lang="en-IN" sz="1800" dirty="0">
                <a:effectLst/>
                <a:latin typeface="Calibri" panose="020F0502020204030204" pitchFamily="34" charset="0"/>
                <a:ea typeface="Calibri" panose="020F0502020204030204" pitchFamily="34" charset="0"/>
                <a:cs typeface="Shruti" panose="020B0502040204020203" pitchFamily="34" charset="0"/>
              </a:rPr>
              <a:t> + x  </a:t>
            </a:r>
          </a:p>
          <a:p>
            <a:endParaRPr lang="en-IN" dirty="0"/>
          </a:p>
        </p:txBody>
      </p:sp>
      <p:sp>
        <p:nvSpPr>
          <p:cNvPr id="7" name="TextBox 6">
            <a:extLst>
              <a:ext uri="{FF2B5EF4-FFF2-40B4-BE49-F238E27FC236}">
                <a16:creationId xmlns:a16="http://schemas.microsoft.com/office/drawing/2014/main" id="{52439A22-FCB7-46A1-B17D-02393FA81032}"/>
              </a:ext>
            </a:extLst>
          </p:cNvPr>
          <p:cNvSpPr txBox="1"/>
          <p:nvPr/>
        </p:nvSpPr>
        <p:spPr>
          <a:xfrm>
            <a:off x="181770" y="728760"/>
            <a:ext cx="1932388" cy="1477328"/>
          </a:xfrm>
          <a:prstGeom prst="rect">
            <a:avLst/>
          </a:prstGeom>
          <a:noFill/>
        </p:spPr>
        <p:txBody>
          <a:bodyPr wrap="none" rtlCol="0">
            <a:spAutoFit/>
          </a:bodyPr>
          <a:lstStyle/>
          <a:p>
            <a:r>
              <a:rPr lang="en-IN" dirty="0"/>
              <a:t>Each element is in </a:t>
            </a:r>
          </a:p>
          <a:p>
            <a:r>
              <a:rPr lang="en-IN" dirty="0"/>
              <a:t>GF(</a:t>
            </a:r>
            <a:r>
              <a:rPr lang="en-IN" dirty="0">
                <a:latin typeface="Calibri" panose="020F0502020204030204" pitchFamily="34" charset="0"/>
                <a:cs typeface="Shruti" panose="020B0502040204020203" pitchFamily="34" charset="0"/>
              </a:rPr>
              <a:t>2</a:t>
            </a:r>
            <a:r>
              <a:rPr lang="en-IN" sz="1800" baseline="30000" dirty="0">
                <a:effectLst/>
                <a:latin typeface="Calibri" panose="020F0502020204030204" pitchFamily="34" charset="0"/>
                <a:ea typeface="Calibri" panose="020F0502020204030204" pitchFamily="34" charset="0"/>
                <a:cs typeface="Shruti" panose="020B0502040204020203" pitchFamily="34" charset="0"/>
              </a:rPr>
              <a:t>8</a:t>
            </a:r>
            <a:r>
              <a:rPr lang="en-IN" dirty="0"/>
              <a:t>)</a:t>
            </a:r>
          </a:p>
          <a:p>
            <a:endParaRPr lang="en-IN" dirty="0"/>
          </a:p>
          <a:p>
            <a:r>
              <a:rPr lang="en-IN" dirty="0"/>
              <a:t>Coefficients are in </a:t>
            </a:r>
          </a:p>
          <a:p>
            <a:r>
              <a:rPr lang="en-IN" dirty="0"/>
              <a:t>GF(2)</a:t>
            </a:r>
          </a:p>
        </p:txBody>
      </p:sp>
    </p:spTree>
    <p:extLst>
      <p:ext uri="{BB962C8B-B14F-4D97-AF65-F5344CB8AC3E}">
        <p14:creationId xmlns:p14="http://schemas.microsoft.com/office/powerpoint/2010/main" val="46819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FDBFF-D285-4562-8F05-D5DD8C372F31}"/>
              </a:ext>
            </a:extLst>
          </p:cNvPr>
          <p:cNvSpPr txBox="1"/>
          <p:nvPr/>
        </p:nvSpPr>
        <p:spPr>
          <a:xfrm>
            <a:off x="4403784" y="161251"/>
            <a:ext cx="51886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Add round key - Round-1</a:t>
            </a:r>
          </a:p>
        </p:txBody>
      </p:sp>
      <p:pic>
        <p:nvPicPr>
          <p:cNvPr id="3" name="Content Placeholder 4">
            <a:extLst>
              <a:ext uri="{FF2B5EF4-FFF2-40B4-BE49-F238E27FC236}">
                <a16:creationId xmlns:a16="http://schemas.microsoft.com/office/drawing/2014/main" id="{801789E2-0913-493A-BC15-C3C90C056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85" y="1694056"/>
            <a:ext cx="3995918" cy="1218672"/>
          </a:xfrm>
          <a:prstGeom prst="rect">
            <a:avLst/>
          </a:prstGeom>
        </p:spPr>
      </p:pic>
      <p:pic>
        <p:nvPicPr>
          <p:cNvPr id="4" name="Picture 3">
            <a:extLst>
              <a:ext uri="{FF2B5EF4-FFF2-40B4-BE49-F238E27FC236}">
                <a16:creationId xmlns:a16="http://schemas.microsoft.com/office/drawing/2014/main" id="{63BF2CFA-7470-4A9B-BA6D-21439141E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214" y="1572353"/>
            <a:ext cx="2108609" cy="1307665"/>
          </a:xfrm>
          <a:prstGeom prst="rect">
            <a:avLst/>
          </a:prstGeom>
        </p:spPr>
      </p:pic>
      <p:sp>
        <p:nvSpPr>
          <p:cNvPr id="5" name="Arrow: Right 4">
            <a:extLst>
              <a:ext uri="{FF2B5EF4-FFF2-40B4-BE49-F238E27FC236}">
                <a16:creationId xmlns:a16="http://schemas.microsoft.com/office/drawing/2014/main" id="{0635A101-C7D0-46B5-A563-04C03E3CF905}"/>
              </a:ext>
            </a:extLst>
          </p:cNvPr>
          <p:cNvSpPr/>
          <p:nvPr/>
        </p:nvSpPr>
        <p:spPr>
          <a:xfrm>
            <a:off x="4300401" y="2122121"/>
            <a:ext cx="700731" cy="242913"/>
          </a:xfrm>
          <a:prstGeom prst="rightArrow">
            <a:avLst>
              <a:gd name="adj1" fmla="val 50000"/>
              <a:gd name="adj2" fmla="val 381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7FDEC06-4D90-49B6-85F8-EDE8555D66C7}"/>
              </a:ext>
            </a:extLst>
          </p:cNvPr>
          <p:cNvSpPr txBox="1"/>
          <p:nvPr/>
        </p:nvSpPr>
        <p:spPr>
          <a:xfrm>
            <a:off x="1887601" y="1946404"/>
            <a:ext cx="656886" cy="584775"/>
          </a:xfrm>
          <a:prstGeom prst="rect">
            <a:avLst/>
          </a:prstGeom>
          <a:noFill/>
        </p:spPr>
        <p:txBody>
          <a:bodyPr wrap="square">
            <a:spAutoFit/>
          </a:bodyPr>
          <a:lstStyle/>
          <a:p>
            <a:r>
              <a:rPr lang="en-IN" sz="3200" dirty="0"/>
              <a:t>⊕</a:t>
            </a:r>
          </a:p>
        </p:txBody>
      </p:sp>
      <p:sp>
        <p:nvSpPr>
          <p:cNvPr id="7" name="TextBox 6">
            <a:extLst>
              <a:ext uri="{FF2B5EF4-FFF2-40B4-BE49-F238E27FC236}">
                <a16:creationId xmlns:a16="http://schemas.microsoft.com/office/drawing/2014/main" id="{03459680-2D1A-4822-8822-731CA92FFC34}"/>
              </a:ext>
            </a:extLst>
          </p:cNvPr>
          <p:cNvSpPr txBox="1"/>
          <p:nvPr/>
        </p:nvSpPr>
        <p:spPr>
          <a:xfrm>
            <a:off x="646218" y="677178"/>
            <a:ext cx="75151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State Matrix and Round key No.1 Matrix:</a:t>
            </a:r>
            <a:endParaRPr lang="en-IN" dirty="0"/>
          </a:p>
        </p:txBody>
      </p:sp>
      <p:pic>
        <p:nvPicPr>
          <p:cNvPr id="12" name="Picture 11">
            <a:extLst>
              <a:ext uri="{FF2B5EF4-FFF2-40B4-BE49-F238E27FC236}">
                <a16:creationId xmlns:a16="http://schemas.microsoft.com/office/drawing/2014/main" id="{3BC0FAC9-4724-4CCB-9889-BA47EE379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18" y="3829456"/>
            <a:ext cx="9284177" cy="615982"/>
          </a:xfrm>
          <a:prstGeom prst="rect">
            <a:avLst/>
          </a:prstGeom>
        </p:spPr>
      </p:pic>
      <p:sp>
        <p:nvSpPr>
          <p:cNvPr id="13" name="TextBox 12">
            <a:extLst>
              <a:ext uri="{FF2B5EF4-FFF2-40B4-BE49-F238E27FC236}">
                <a16:creationId xmlns:a16="http://schemas.microsoft.com/office/drawing/2014/main" id="{0114C644-DDC1-451D-8143-302B24B545B3}"/>
              </a:ext>
            </a:extLst>
          </p:cNvPr>
          <p:cNvSpPr txBox="1"/>
          <p:nvPr/>
        </p:nvSpPr>
        <p:spPr>
          <a:xfrm>
            <a:off x="646218" y="4822773"/>
            <a:ext cx="10185990" cy="646331"/>
          </a:xfrm>
          <a:prstGeom prst="rect">
            <a:avLst/>
          </a:prstGeom>
          <a:noFill/>
        </p:spPr>
        <p:txBody>
          <a:bodyPr wrap="square" rtlCol="0">
            <a:spAutoFit/>
          </a:bodyPr>
          <a:lstStyle/>
          <a:p>
            <a:r>
              <a:rPr lang="en-IN" dirty="0"/>
              <a:t>This process will be done in the same way up to 10 rounds and after the 10</a:t>
            </a:r>
            <a:r>
              <a:rPr lang="en-IN" baseline="30000" dirty="0"/>
              <a:t>th</a:t>
            </a:r>
            <a:r>
              <a:rPr lang="en-IN" dirty="0"/>
              <a:t> round we will get the encrypted cipher text.</a:t>
            </a:r>
          </a:p>
        </p:txBody>
      </p:sp>
      <p:sp>
        <p:nvSpPr>
          <p:cNvPr id="18" name="TextBox 17">
            <a:extLst>
              <a:ext uri="{FF2B5EF4-FFF2-40B4-BE49-F238E27FC236}">
                <a16:creationId xmlns:a16="http://schemas.microsoft.com/office/drawing/2014/main" id="{701ABE35-704D-41E6-9C27-57DF43063BC9}"/>
              </a:ext>
            </a:extLst>
          </p:cNvPr>
          <p:cNvSpPr txBox="1"/>
          <p:nvPr/>
        </p:nvSpPr>
        <p:spPr>
          <a:xfrm>
            <a:off x="646218" y="5816090"/>
            <a:ext cx="2406288" cy="400110"/>
          </a:xfrm>
          <a:prstGeom prst="rect">
            <a:avLst/>
          </a:prstGeom>
          <a:noFill/>
        </p:spPr>
        <p:txBody>
          <a:bodyPr wrap="square" rtlCol="0">
            <a:spAutoFit/>
          </a:bodyPr>
          <a:lstStyle/>
          <a:p>
            <a:r>
              <a:rPr lang="en-IN" sz="2000" dirty="0"/>
              <a:t>Encrypted ciphertext: </a:t>
            </a:r>
          </a:p>
        </p:txBody>
      </p:sp>
      <p:pic>
        <p:nvPicPr>
          <p:cNvPr id="20" name="Picture 19">
            <a:extLst>
              <a:ext uri="{FF2B5EF4-FFF2-40B4-BE49-F238E27FC236}">
                <a16:creationId xmlns:a16="http://schemas.microsoft.com/office/drawing/2014/main" id="{DBF64CD6-5769-4DC9-A3BF-FF23F895F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366" y="5793883"/>
            <a:ext cx="5531134" cy="444523"/>
          </a:xfrm>
          <a:prstGeom prst="rect">
            <a:avLst/>
          </a:prstGeom>
        </p:spPr>
      </p:pic>
      <p:pic>
        <p:nvPicPr>
          <p:cNvPr id="8" name="Picture 7">
            <a:extLst>
              <a:ext uri="{FF2B5EF4-FFF2-40B4-BE49-F238E27FC236}">
                <a16:creationId xmlns:a16="http://schemas.microsoft.com/office/drawing/2014/main" id="{B826B086-19BA-4982-BC8C-88E8CD4C7EFC}"/>
              </a:ext>
            </a:extLst>
          </p:cNvPr>
          <p:cNvPicPr/>
          <p:nvPr/>
        </p:nvPicPr>
        <p:blipFill rotWithShape="1">
          <a:blip r:embed="rId6" cstate="print">
            <a:extLst>
              <a:ext uri="{28A0092B-C50C-407E-A947-70E740481C1C}">
                <a14:useLocalDpi xmlns:a14="http://schemas.microsoft.com/office/drawing/2010/main" val="0"/>
              </a:ext>
            </a:extLst>
          </a:blip>
          <a:srcRect l="-462" t="22619"/>
          <a:stretch/>
        </p:blipFill>
        <p:spPr bwMode="auto">
          <a:xfrm>
            <a:off x="7111035" y="861844"/>
            <a:ext cx="4507279" cy="2912499"/>
          </a:xfrm>
          <a:prstGeom prst="rect">
            <a:avLst/>
          </a:prstGeom>
          <a:noFill/>
          <a:ln>
            <a:noFill/>
          </a:ln>
        </p:spPr>
      </p:pic>
    </p:spTree>
    <p:extLst>
      <p:ext uri="{BB962C8B-B14F-4D97-AF65-F5344CB8AC3E}">
        <p14:creationId xmlns:p14="http://schemas.microsoft.com/office/powerpoint/2010/main" val="304054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F4D1F-006E-4DD2-83C8-66D142B254EF}"/>
              </a:ext>
            </a:extLst>
          </p:cNvPr>
          <p:cNvSpPr txBox="1"/>
          <p:nvPr/>
        </p:nvSpPr>
        <p:spPr>
          <a:xfrm>
            <a:off x="1615440" y="215612"/>
            <a:ext cx="8514080" cy="584775"/>
          </a:xfrm>
          <a:prstGeom prst="rect">
            <a:avLst/>
          </a:prstGeom>
          <a:noFill/>
        </p:spPr>
        <p:txBody>
          <a:bodyPr wrap="square" rtlCol="0">
            <a:spAutoFit/>
          </a:bodyPr>
          <a:lstStyle/>
          <a:p>
            <a:pPr algn="ctr"/>
            <a:r>
              <a:rPr lang="en-IN" sz="3200" b="1" dirty="0"/>
              <a:t>Decryption</a:t>
            </a:r>
          </a:p>
        </p:txBody>
      </p:sp>
      <p:sp>
        <p:nvSpPr>
          <p:cNvPr id="3" name="TextBox 2">
            <a:extLst>
              <a:ext uri="{FF2B5EF4-FFF2-40B4-BE49-F238E27FC236}">
                <a16:creationId xmlns:a16="http://schemas.microsoft.com/office/drawing/2014/main" id="{A8442F1C-C4FF-46C9-853A-C985022ACDD7}"/>
              </a:ext>
            </a:extLst>
          </p:cNvPr>
          <p:cNvSpPr txBox="1"/>
          <p:nvPr/>
        </p:nvSpPr>
        <p:spPr>
          <a:xfrm>
            <a:off x="777240" y="1341120"/>
            <a:ext cx="10637520" cy="1384995"/>
          </a:xfrm>
          <a:prstGeom prst="rect">
            <a:avLst/>
          </a:prstGeom>
          <a:noFill/>
        </p:spPr>
        <p:txBody>
          <a:bodyPr wrap="square" rtlCol="0">
            <a:spAutoFit/>
          </a:bodyPr>
          <a:lstStyle/>
          <a:p>
            <a:pPr algn="just"/>
            <a:r>
              <a:rPr lang="en-IN" sz="2800" dirty="0"/>
              <a:t>Decryption is carried out in similar fashion as of encryption with the help of inverse processes i.e. inverse  s-box, right row shift, inverse mix-column and add round constant with reverse key schedule.</a:t>
            </a:r>
          </a:p>
        </p:txBody>
      </p:sp>
    </p:spTree>
    <p:extLst>
      <p:ext uri="{BB962C8B-B14F-4D97-AF65-F5344CB8AC3E}">
        <p14:creationId xmlns:p14="http://schemas.microsoft.com/office/powerpoint/2010/main" val="407178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8294-30C9-4AAF-8CB8-573F66D2EFA7}"/>
              </a:ext>
            </a:extLst>
          </p:cNvPr>
          <p:cNvSpPr>
            <a:spLocks noGrp="1"/>
          </p:cNvSpPr>
          <p:nvPr>
            <p:ph type="title"/>
          </p:nvPr>
        </p:nvSpPr>
        <p:spPr>
          <a:xfrm>
            <a:off x="238760" y="177553"/>
            <a:ext cx="10432199" cy="689036"/>
          </a:xfrm>
        </p:spPr>
        <p:txBody>
          <a:bodyPr>
            <a:normAutofit fontScale="90000"/>
          </a:bodyPr>
          <a:lstStyle/>
          <a:p>
            <a:r>
              <a:rPr lang="en-IN" b="1" dirty="0"/>
              <a:t>					</a:t>
            </a:r>
            <a:r>
              <a:rPr lang="en-IN" sz="4000" b="1" dirty="0">
                <a:latin typeface="Times New Roman" panose="02020603050405020304" pitchFamily="18" charset="0"/>
                <a:cs typeface="Times New Roman" panose="02020603050405020304" pitchFamily="18" charset="0"/>
              </a:rPr>
              <a:t>Input</a:t>
            </a:r>
          </a:p>
        </p:txBody>
      </p:sp>
      <p:sp>
        <p:nvSpPr>
          <p:cNvPr id="3" name="TextBox 2">
            <a:extLst>
              <a:ext uri="{FF2B5EF4-FFF2-40B4-BE49-F238E27FC236}">
                <a16:creationId xmlns:a16="http://schemas.microsoft.com/office/drawing/2014/main" id="{CE597347-D84D-463F-8629-D55D4E173092}"/>
              </a:ext>
            </a:extLst>
          </p:cNvPr>
          <p:cNvSpPr txBox="1"/>
          <p:nvPr/>
        </p:nvSpPr>
        <p:spPr>
          <a:xfrm>
            <a:off x="782320" y="1117600"/>
            <a:ext cx="10596880" cy="369332"/>
          </a:xfrm>
          <a:prstGeom prst="rect">
            <a:avLst/>
          </a:prstGeom>
          <a:noFill/>
        </p:spPr>
        <p:txBody>
          <a:bodyPr wrap="square" rtlCol="0">
            <a:spAutoFit/>
          </a:bodyPr>
          <a:lstStyle/>
          <a:p>
            <a:r>
              <a:rPr lang="en-IN" dirty="0"/>
              <a:t>Input can be text or file (</a:t>
            </a:r>
            <a:r>
              <a:rPr lang="en-IN" sz="1800" b="1" dirty="0">
                <a:latin typeface="Times New Roman" panose="02020603050405020304" pitchFamily="18" charset="0"/>
                <a:ea typeface="Calibri" panose="020F0502020204030204" pitchFamily="34" charset="0"/>
                <a:cs typeface="Times New Roman" panose="02020603050405020304" pitchFamily="18" charset="0"/>
              </a:rPr>
              <a:t>image, videos, pptx, audio, docx, xlsx, etc)</a:t>
            </a:r>
            <a:r>
              <a:rPr lang="en-IN" dirty="0"/>
              <a:t>.</a:t>
            </a:r>
          </a:p>
        </p:txBody>
      </p:sp>
      <p:pic>
        <p:nvPicPr>
          <p:cNvPr id="5" name="Picture 4">
            <a:extLst>
              <a:ext uri="{FF2B5EF4-FFF2-40B4-BE49-F238E27FC236}">
                <a16:creationId xmlns:a16="http://schemas.microsoft.com/office/drawing/2014/main" id="{BE59BBCD-82ED-4A36-83ED-054545C18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 y="1737943"/>
            <a:ext cx="8016240" cy="2458137"/>
          </a:xfrm>
          <a:prstGeom prst="rect">
            <a:avLst/>
          </a:prstGeom>
        </p:spPr>
      </p:pic>
      <p:pic>
        <p:nvPicPr>
          <p:cNvPr id="7" name="Picture 6">
            <a:extLst>
              <a:ext uri="{FF2B5EF4-FFF2-40B4-BE49-F238E27FC236}">
                <a16:creationId xmlns:a16="http://schemas.microsoft.com/office/drawing/2014/main" id="{299E0F7C-9E8C-476B-8C29-4B5E1DEEE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20" y="4447091"/>
            <a:ext cx="3607435" cy="1803718"/>
          </a:xfrm>
          <a:prstGeom prst="rect">
            <a:avLst/>
          </a:prstGeom>
        </p:spPr>
      </p:pic>
    </p:spTree>
    <p:extLst>
      <p:ext uri="{BB962C8B-B14F-4D97-AF65-F5344CB8AC3E}">
        <p14:creationId xmlns:p14="http://schemas.microsoft.com/office/powerpoint/2010/main" val="159386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8795-A251-4EAC-A260-205703C4250D}"/>
              </a:ext>
            </a:extLst>
          </p:cNvPr>
          <p:cNvSpPr>
            <a:spLocks noGrp="1"/>
          </p:cNvSpPr>
          <p:nvPr>
            <p:ph type="title"/>
          </p:nvPr>
        </p:nvSpPr>
        <p:spPr>
          <a:xfrm>
            <a:off x="556895" y="389081"/>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00C224-B95E-44A7-9888-4AB5F23D7D32}"/>
              </a:ext>
            </a:extLst>
          </p:cNvPr>
          <p:cNvSpPr>
            <a:spLocks noGrp="1"/>
          </p:cNvSpPr>
          <p:nvPr>
            <p:ph type="body" idx="1"/>
          </p:nvPr>
        </p:nvSpPr>
        <p:spPr/>
        <p:txBody>
          <a:bodyPr/>
          <a:lstStyle/>
          <a:p>
            <a:r>
              <a:rPr lang="en-IN" dirty="0"/>
              <a:t>Encrypted Image</a:t>
            </a:r>
          </a:p>
        </p:txBody>
      </p:sp>
      <p:pic>
        <p:nvPicPr>
          <p:cNvPr id="8" name="Content Placeholder 7">
            <a:extLst>
              <a:ext uri="{FF2B5EF4-FFF2-40B4-BE49-F238E27FC236}">
                <a16:creationId xmlns:a16="http://schemas.microsoft.com/office/drawing/2014/main" id="{1BA05CB7-6F28-495E-B922-0C36BAA20C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888601"/>
            <a:ext cx="5157787" cy="2917536"/>
          </a:xfrm>
        </p:spPr>
      </p:pic>
      <p:sp>
        <p:nvSpPr>
          <p:cNvPr id="5" name="Text Placeholder 4">
            <a:extLst>
              <a:ext uri="{FF2B5EF4-FFF2-40B4-BE49-F238E27FC236}">
                <a16:creationId xmlns:a16="http://schemas.microsoft.com/office/drawing/2014/main" id="{2BAFB4E7-2A57-45D3-ADC1-8F84866E5FBE}"/>
              </a:ext>
            </a:extLst>
          </p:cNvPr>
          <p:cNvSpPr>
            <a:spLocks noGrp="1"/>
          </p:cNvSpPr>
          <p:nvPr>
            <p:ph type="body" sz="quarter" idx="3"/>
          </p:nvPr>
        </p:nvSpPr>
        <p:spPr>
          <a:xfrm>
            <a:off x="6937216" y="1681163"/>
            <a:ext cx="5183188" cy="823912"/>
          </a:xfrm>
        </p:spPr>
        <p:txBody>
          <a:bodyPr/>
          <a:lstStyle/>
          <a:p>
            <a:r>
              <a:rPr lang="en-IN" dirty="0"/>
              <a:t>Decrypted Image</a:t>
            </a:r>
          </a:p>
        </p:txBody>
      </p:sp>
      <p:pic>
        <p:nvPicPr>
          <p:cNvPr id="10" name="Content Placeholder 9">
            <a:extLst>
              <a:ext uri="{FF2B5EF4-FFF2-40B4-BE49-F238E27FC236}">
                <a16:creationId xmlns:a16="http://schemas.microsoft.com/office/drawing/2014/main" id="{8FB40154-7E3A-4BBE-BE83-4A0125C9042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37216" y="2888600"/>
            <a:ext cx="4543583" cy="2917535"/>
          </a:xfrm>
        </p:spPr>
      </p:pic>
    </p:spTree>
    <p:extLst>
      <p:ext uri="{BB962C8B-B14F-4D97-AF65-F5344CB8AC3E}">
        <p14:creationId xmlns:p14="http://schemas.microsoft.com/office/powerpoint/2010/main" val="223383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BDBD-E0F9-49A9-B291-C88B49D51CAD}"/>
              </a:ext>
            </a:extLst>
          </p:cNvPr>
          <p:cNvSpPr>
            <a:spLocks noGrp="1"/>
          </p:cNvSpPr>
          <p:nvPr>
            <p:ph type="title"/>
          </p:nvPr>
        </p:nvSpPr>
        <p:spPr>
          <a:xfrm>
            <a:off x="716280" y="2571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Linear Algebra Concepts</a:t>
            </a:r>
          </a:p>
        </p:txBody>
      </p:sp>
      <p:sp>
        <p:nvSpPr>
          <p:cNvPr id="3" name="TextBox 2">
            <a:extLst>
              <a:ext uri="{FF2B5EF4-FFF2-40B4-BE49-F238E27FC236}">
                <a16:creationId xmlns:a16="http://schemas.microsoft.com/office/drawing/2014/main" id="{B643EC29-7129-4C5E-8B99-9C22E48DC7E5}"/>
              </a:ext>
            </a:extLst>
          </p:cNvPr>
          <p:cNvSpPr txBox="1"/>
          <p:nvPr/>
        </p:nvSpPr>
        <p:spPr>
          <a:xfrm>
            <a:off x="640080" y="1351280"/>
            <a:ext cx="1108964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B3144CBA-95CE-40A5-998E-77D79660DC34}"/>
              </a:ext>
            </a:extLst>
          </p:cNvPr>
          <p:cNvSpPr txBox="1"/>
          <p:nvPr/>
        </p:nvSpPr>
        <p:spPr>
          <a:xfrm>
            <a:off x="462280" y="1720612"/>
            <a:ext cx="103378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1.	</a:t>
            </a:r>
            <a:r>
              <a:rPr lang="en-US" sz="2400" dirty="0">
                <a:latin typeface="Times New Roman" panose="02020603050405020304" pitchFamily="18" charset="0"/>
                <a:cs typeface="Times New Roman" panose="02020603050405020304" pitchFamily="18" charset="0"/>
              </a:rPr>
              <a:t>Galois field – each of the elements used in the algorithm are part of and performed under Galois field.</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Non-linear transformation – substitution of each element from s-box describes the non-linear transformation of each element.</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Linear transformation – linear transformation of each Column under Galois field through a MDS transformation matrix.</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Addition under Galois field  - for round key generation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5.	Permutation – shifting row of matrix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8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2FDB-D241-4CB3-91C5-B8834888A3EF}"/>
              </a:ext>
            </a:extLst>
          </p:cNvPr>
          <p:cNvSpPr>
            <a:spLocks noGrp="1"/>
          </p:cNvSpPr>
          <p:nvPr>
            <p:ph type="title"/>
          </p:nvPr>
        </p:nvSpPr>
        <p:spPr>
          <a:xfrm>
            <a:off x="668079" y="9931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Libraries which we used in project</a:t>
            </a:r>
          </a:p>
        </p:txBody>
      </p:sp>
      <p:sp>
        <p:nvSpPr>
          <p:cNvPr id="3" name="TextBox 2">
            <a:extLst>
              <a:ext uri="{FF2B5EF4-FFF2-40B4-BE49-F238E27FC236}">
                <a16:creationId xmlns:a16="http://schemas.microsoft.com/office/drawing/2014/main" id="{FA640018-5A17-4F89-B6F0-CCE7AF45D41D}"/>
              </a:ext>
            </a:extLst>
          </p:cNvPr>
          <p:cNvSpPr txBox="1"/>
          <p:nvPr/>
        </p:nvSpPr>
        <p:spPr>
          <a:xfrm>
            <a:off x="903767" y="1541832"/>
            <a:ext cx="10620154" cy="4247317"/>
          </a:xfrm>
          <a:prstGeom prst="rect">
            <a:avLst/>
          </a:prstGeom>
          <a:noFill/>
        </p:spPr>
        <p:txBody>
          <a:bodyPr wrap="square" rtlCol="0">
            <a:spAutoFit/>
          </a:bodyPr>
          <a:lstStyle/>
          <a:p>
            <a:pPr algn="just"/>
            <a:r>
              <a:rPr lang="en-IN" dirty="0"/>
              <a:t>1. </a:t>
            </a:r>
            <a:r>
              <a:rPr lang="en-IN" b="1" dirty="0"/>
              <a:t>import os</a:t>
            </a:r>
            <a:r>
              <a:rPr lang="en-IN" dirty="0"/>
              <a:t>(used for to check the file was empty or not) </a:t>
            </a:r>
          </a:p>
          <a:p>
            <a:pPr algn="just"/>
            <a:endParaRPr lang="en-IN" dirty="0"/>
          </a:p>
          <a:p>
            <a:pPr algn="just"/>
            <a:r>
              <a:rPr lang="en-IN" dirty="0"/>
              <a:t>2.</a:t>
            </a:r>
            <a:r>
              <a:rPr lang="en-IN" b="1" dirty="0"/>
              <a:t>import base64</a:t>
            </a:r>
            <a:r>
              <a:rPr lang="en-IN" dirty="0"/>
              <a:t>(used for encoding binary data into ASCII characters and decoding such encodings back to binary data)</a:t>
            </a:r>
          </a:p>
          <a:p>
            <a:pPr marL="342900" indent="-342900" algn="just">
              <a:buFont typeface="+mj-lt"/>
              <a:buAutoNum type="arabicPeriod"/>
            </a:pPr>
            <a:endParaRPr lang="en-IN" dirty="0"/>
          </a:p>
          <a:p>
            <a:pPr algn="just"/>
            <a:r>
              <a:rPr lang="en-IN" dirty="0"/>
              <a:t>3. </a:t>
            </a:r>
            <a:r>
              <a:rPr lang="en-IN" b="1" dirty="0"/>
              <a:t>import sys</a:t>
            </a:r>
            <a:r>
              <a:rPr lang="en-IN" dirty="0"/>
              <a:t>(used for performing clear screen)</a:t>
            </a:r>
            <a:endParaRPr lang="en-IN" b="1" dirty="0"/>
          </a:p>
          <a:p>
            <a:pPr algn="just"/>
            <a:endParaRPr lang="en-IN" dirty="0"/>
          </a:p>
          <a:p>
            <a:pPr algn="just"/>
            <a:r>
              <a:rPr lang="en-IN" dirty="0"/>
              <a:t>4. </a:t>
            </a:r>
            <a:r>
              <a:rPr lang="en-IN" b="1" dirty="0"/>
              <a:t>import stdiomask</a:t>
            </a:r>
            <a:r>
              <a:rPr lang="en-IN" dirty="0"/>
              <a:t>(used for print ‘*’ while entering the password to make it better)</a:t>
            </a:r>
          </a:p>
          <a:p>
            <a:pPr marL="342900" indent="-342900" algn="just">
              <a:buFont typeface="+mj-lt"/>
              <a:buAutoNum type="arabicPeriod"/>
            </a:pPr>
            <a:endParaRPr lang="en-IN" dirty="0"/>
          </a:p>
          <a:p>
            <a:pPr algn="just"/>
            <a:r>
              <a:rPr lang="en-IN" dirty="0"/>
              <a:t>5. </a:t>
            </a:r>
            <a:r>
              <a:rPr lang="en-IN" b="1" dirty="0"/>
              <a:t>import ctypes</a:t>
            </a:r>
            <a:r>
              <a:rPr lang="en-IN" dirty="0"/>
              <a:t>(used for print warning message while entering invalid credentials)</a:t>
            </a:r>
          </a:p>
          <a:p>
            <a:pPr algn="just"/>
            <a:endParaRPr lang="en-IN" dirty="0"/>
          </a:p>
          <a:p>
            <a:pPr algn="just"/>
            <a:r>
              <a:rPr lang="en-IN" dirty="0"/>
              <a:t>6. </a:t>
            </a:r>
            <a:r>
              <a:rPr lang="en-IN" b="1" dirty="0"/>
              <a:t>Import getpass</a:t>
            </a:r>
            <a:r>
              <a:rPr lang="en-IN" dirty="0"/>
              <a:t> (used for login system)</a:t>
            </a:r>
          </a:p>
          <a:p>
            <a:pPr algn="just"/>
            <a:endParaRPr lang="en-IN" dirty="0"/>
          </a:p>
          <a:p>
            <a:pPr algn="just"/>
            <a:r>
              <a:rPr lang="en-IN" dirty="0"/>
              <a:t>7. </a:t>
            </a:r>
            <a:r>
              <a:rPr lang="en-IN" b="1" dirty="0"/>
              <a:t>Import sleep</a:t>
            </a:r>
          </a:p>
          <a:p>
            <a:pPr algn="just"/>
            <a:endParaRPr lang="en-IN" dirty="0"/>
          </a:p>
        </p:txBody>
      </p:sp>
    </p:spTree>
    <p:extLst>
      <p:ext uri="{BB962C8B-B14F-4D97-AF65-F5344CB8AC3E}">
        <p14:creationId xmlns:p14="http://schemas.microsoft.com/office/powerpoint/2010/main" val="36532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3430-BDDC-4862-BAAC-3650034360C8}"/>
              </a:ext>
            </a:extLst>
          </p:cNvPr>
          <p:cNvSpPr>
            <a:spLocks noGrp="1"/>
          </p:cNvSpPr>
          <p:nvPr>
            <p:ph type="title"/>
          </p:nvPr>
        </p:nvSpPr>
        <p:spPr>
          <a:xfrm>
            <a:off x="381000" y="0"/>
            <a:ext cx="10515600" cy="1325563"/>
          </a:xfrm>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596555E-5C1D-4E8F-BFCB-C74CB5E8CF36}"/>
              </a:ext>
            </a:extLst>
          </p:cNvPr>
          <p:cNvSpPr txBox="1"/>
          <p:nvPr/>
        </p:nvSpPr>
        <p:spPr>
          <a:xfrm>
            <a:off x="543560" y="1666240"/>
            <a:ext cx="10657840" cy="5262979"/>
          </a:xfrm>
          <a:prstGeom prst="rect">
            <a:avLst/>
          </a:prstGeom>
          <a:noFill/>
        </p:spPr>
        <p:txBody>
          <a:bodyPr wrap="square" rtlCol="0">
            <a:spAutoFit/>
          </a:bodyPr>
          <a:lstStyle/>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is currently no evidence that AES has any weakness making attack other than exhausting search, example brute-force. So, it cannot encrypt or decrypt by anyone except user, who has the key for decrypt. The reason behind this was that each and every data has a key associated with it which is only known by user. So, no one can decrypt it. </a:t>
            </a:r>
          </a:p>
          <a:p>
            <a:pPr algn="just"/>
            <a:endParaRPr lang="en-US" sz="28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Different files have different files format hence, dealing with each file format can be hideous. Hence, we are using string for carrying out the process of encryption and decryption of many extension files such as (</a:t>
            </a:r>
            <a:r>
              <a:rPr lang="en-IN" sz="2800" b="1" dirty="0">
                <a:latin typeface="Times New Roman" panose="02020603050405020304" pitchFamily="18" charset="0"/>
                <a:ea typeface="Calibri" panose="020F0502020204030204" pitchFamily="34" charset="0"/>
                <a:cs typeface="Times New Roman" panose="02020603050405020304" pitchFamily="18" charset="0"/>
              </a:rPr>
              <a:t>image, videos, pptx, audio, docx, xlsx, etc) </a:t>
            </a:r>
            <a:r>
              <a:rPr lang="en-IN" sz="2800" dirty="0">
                <a:latin typeface="Times New Roman" panose="02020603050405020304" pitchFamily="18" charset="0"/>
                <a:ea typeface="Calibri" panose="020F0502020204030204" pitchFamily="34" charset="0"/>
                <a:cs typeface="Times New Roman" panose="02020603050405020304" pitchFamily="18" charset="0"/>
              </a:rPr>
              <a:t>using same strategy.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68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1C94-AED3-4E7C-B7E3-9B707165196E}"/>
              </a:ext>
            </a:extLst>
          </p:cNvPr>
          <p:cNvSpPr>
            <a:spLocks noGrp="1"/>
          </p:cNvSpPr>
          <p:nvPr>
            <p:ph type="title"/>
          </p:nvPr>
        </p:nvSpPr>
        <p:spPr>
          <a:xfrm>
            <a:off x="370840" y="-234315"/>
            <a:ext cx="10515600" cy="1325563"/>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CD3678E-95BA-4B68-BBB4-993D5D8816BB}"/>
              </a:ext>
            </a:extLst>
          </p:cNvPr>
          <p:cNvSpPr txBox="1"/>
          <p:nvPr/>
        </p:nvSpPr>
        <p:spPr>
          <a:xfrm>
            <a:off x="370840" y="1154097"/>
            <a:ext cx="10813002"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1.Benvenuto, C. J. (2012, may 31). Galois Field in Cryptography. Retrieved from https://sites.math.washington.edu/:</a:t>
            </a:r>
          </a:p>
          <a:p>
            <a:r>
              <a:rPr lang="en-IN" dirty="0">
                <a:latin typeface="Times New Roman" panose="02020603050405020304" pitchFamily="18" charset="0"/>
                <a:cs typeface="Times New Roman" panose="02020603050405020304" pitchFamily="18" charset="0"/>
                <a:hlinkClick r:id="rId2"/>
              </a:rPr>
              <a:t>https://sites.math.washington.edu/~morrow/336_12/papers/juan.pdf</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medium. (2019, november 08). Real Life Applications. Retrieved from medium.com: </a:t>
            </a:r>
            <a:r>
              <a:rPr lang="en-IN" dirty="0">
                <a:latin typeface="Times New Roman" panose="02020603050405020304" pitchFamily="18" charset="0"/>
                <a:cs typeface="Times New Roman" panose="02020603050405020304" pitchFamily="18" charset="0"/>
                <a:hlinkClick r:id="rId3"/>
              </a:rPr>
              <a:t>https://medium.com/@prashanthreddyt1234/real-life-applications-of-cryptography-162ddf2e917d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N/A. (2001, november 26). Specification for the AES. Retrieved from https://csrc.nist.gov/: </a:t>
            </a:r>
            <a:r>
              <a:rPr lang="en-IN" dirty="0">
                <a:latin typeface="Times New Roman" panose="02020603050405020304" pitchFamily="18" charset="0"/>
                <a:cs typeface="Times New Roman" panose="02020603050405020304" pitchFamily="18" charset="0"/>
                <a:hlinkClick r:id="rId4"/>
              </a:rPr>
              <a:t>https://csrc.nist.gov/csrc/media/publications/fips/197/final/documents/fips-197.pdf</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springer. (2020, july 05). MixColumns Coefficient Property. Retrieved from springer.org: </a:t>
            </a:r>
            <a:r>
              <a:rPr lang="en-IN" dirty="0">
                <a:latin typeface="Times New Roman" panose="02020603050405020304" pitchFamily="18" charset="0"/>
                <a:cs typeface="Times New Roman" panose="02020603050405020304" pitchFamily="18" charset="0"/>
                <a:hlinkClick r:id="rId5"/>
              </a:rPr>
              <a:t>https://link.springer.com/chapter/10.1007/978-3-030-51938-4_6</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wikipedia. (2009, october 23). Advanced Encryption Standard. Retrieved from wikipedia.org: </a:t>
            </a:r>
            <a:r>
              <a:rPr lang="en-IN" dirty="0">
                <a:latin typeface="Times New Roman" panose="02020603050405020304" pitchFamily="18" charset="0"/>
                <a:cs typeface="Times New Roman" panose="02020603050405020304" pitchFamily="18" charset="0"/>
                <a:hlinkClick r:id="rId6"/>
              </a:rPr>
              <a:t>https://en.wikipedia.org/wiki/Advanced_Encryption_Standard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wikipedia. (2020, April 07). MDS_Matrix. Retrieved from wikipedia.org: </a:t>
            </a:r>
            <a:r>
              <a:rPr lang="en-IN" dirty="0">
                <a:latin typeface="Times New Roman" panose="02020603050405020304" pitchFamily="18" charset="0"/>
                <a:cs typeface="Times New Roman" panose="02020603050405020304" pitchFamily="18" charset="0"/>
                <a:hlinkClick r:id="rId7"/>
              </a:rPr>
              <a:t>https://en.wikipedia.org/wiki/MDS_matrix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70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6ED10-5FA2-4A7D-BD7C-540628B4BC42}"/>
              </a:ext>
            </a:extLst>
          </p:cNvPr>
          <p:cNvSpPr txBox="1"/>
          <p:nvPr/>
        </p:nvSpPr>
        <p:spPr>
          <a:xfrm>
            <a:off x="3241040" y="2390170"/>
            <a:ext cx="7274560"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22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4D96-FC4B-4DA7-95EC-F2B8700D9306}"/>
              </a:ext>
            </a:extLst>
          </p:cNvPr>
          <p:cNvSpPr>
            <a:spLocks noGrp="1"/>
          </p:cNvSpPr>
          <p:nvPr>
            <p:ph idx="1"/>
          </p:nvPr>
        </p:nvSpPr>
        <p:spPr>
          <a:xfrm>
            <a:off x="719091" y="310718"/>
            <a:ext cx="10963923" cy="6232125"/>
          </a:xfrm>
        </p:spPr>
        <p:txBody>
          <a:bodyPr>
            <a:normAutofit/>
          </a:bodyPr>
          <a:lstStyle/>
          <a:p>
            <a:pPr marL="0" indent="0" algn="just">
              <a:buNone/>
            </a:pPr>
            <a:r>
              <a:rPr lang="en-US" sz="3200" b="1" dirty="0"/>
              <a:t>Introduction</a:t>
            </a:r>
          </a:p>
          <a:p>
            <a:pPr marL="0" indent="0" algn="just">
              <a:buNone/>
            </a:pPr>
            <a:endParaRPr lang="en-US" sz="3200" b="1" dirty="0">
              <a:solidFill>
                <a:schemeClr val="accent1">
                  <a:lumMod val="75000"/>
                </a:schemeClr>
              </a:solidFill>
            </a:endParaRP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Cryptography is a method to secure information and communication technology derived from mathematical concepts and algorithms to transform by encrypting and then decrypting messages in ways that are hard to decipher.</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Some of well known cryptography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ciphers are Caesar cipher, monoalphabetic cipher, hill cipher, DES cipher, AES cipher, etc. </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In this project we implement  AES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Advanced Encryption Standard ) method.</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The algorithm carries out </a:t>
            </a:r>
            <a:r>
              <a:rPr lang="en-IN" sz="2400" b="1" dirty="0">
                <a:latin typeface="Times New Roman" panose="02020603050405020304" pitchFamily="18" charset="0"/>
                <a:ea typeface="Calibri" panose="020F0502020204030204" pitchFamily="34" charset="0"/>
                <a:cs typeface="Times New Roman" panose="02020603050405020304" pitchFamily="18" charset="0"/>
              </a:rPr>
              <a:t>encryption and decryption of plain text as well as any files (image, videos, pptx, audio, docx, xlsx, etc.).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b="1" dirty="0">
              <a:solidFill>
                <a:schemeClr val="accent1">
                  <a:lumMod val="75000"/>
                </a:schemeClr>
              </a:solidFill>
            </a:endParaRPr>
          </a:p>
          <a:p>
            <a:pPr algn="just"/>
            <a:endParaRPr lang="en-US" sz="2400" dirty="0">
              <a:solidFill>
                <a:schemeClr val="accent1">
                  <a:lumMod val="75000"/>
                </a:schemeClr>
              </a:solidFill>
            </a:endParaRPr>
          </a:p>
          <a:p>
            <a:pPr marL="0" indent="0" algn="just">
              <a:buNone/>
            </a:pPr>
            <a:endParaRPr lang="en-IN" sz="3200" b="1" dirty="0">
              <a:solidFill>
                <a:schemeClr val="accent1">
                  <a:lumMod val="75000"/>
                </a:schemeClr>
              </a:solidFill>
            </a:endParaRPr>
          </a:p>
        </p:txBody>
      </p:sp>
    </p:spTree>
    <p:extLst>
      <p:ext uri="{BB962C8B-B14F-4D97-AF65-F5344CB8AC3E}">
        <p14:creationId xmlns:p14="http://schemas.microsoft.com/office/powerpoint/2010/main" val="281597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89D676-069E-47A2-BE42-E00B929C67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13" y="1518870"/>
            <a:ext cx="8309498" cy="5246703"/>
          </a:xfrm>
          <a:prstGeom prst="rect">
            <a:avLst/>
          </a:prstGeom>
          <a:noFill/>
          <a:ln>
            <a:noFill/>
          </a:ln>
        </p:spPr>
      </p:pic>
      <p:sp>
        <p:nvSpPr>
          <p:cNvPr id="5" name="Rectangle 4">
            <a:extLst>
              <a:ext uri="{FF2B5EF4-FFF2-40B4-BE49-F238E27FC236}">
                <a16:creationId xmlns:a16="http://schemas.microsoft.com/office/drawing/2014/main" id="{5D16A9C5-610F-4928-865B-0A1391696ED1}"/>
              </a:ext>
            </a:extLst>
          </p:cNvPr>
          <p:cNvSpPr/>
          <p:nvPr/>
        </p:nvSpPr>
        <p:spPr>
          <a:xfrm>
            <a:off x="2846773" y="204187"/>
            <a:ext cx="6498454" cy="719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AES  Flowchart</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0BE62F-8A65-4E44-AC79-4B99E2F4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211" y="2770621"/>
            <a:ext cx="3618789" cy="1849120"/>
          </a:xfrm>
          <a:prstGeom prst="rect">
            <a:avLst/>
          </a:prstGeom>
        </p:spPr>
      </p:pic>
      <p:sp>
        <p:nvSpPr>
          <p:cNvPr id="8" name="TextBox 7">
            <a:extLst>
              <a:ext uri="{FF2B5EF4-FFF2-40B4-BE49-F238E27FC236}">
                <a16:creationId xmlns:a16="http://schemas.microsoft.com/office/drawing/2014/main" id="{EF06648C-675D-499F-855A-747CBC319534}"/>
              </a:ext>
            </a:extLst>
          </p:cNvPr>
          <p:cNvSpPr txBox="1"/>
          <p:nvPr/>
        </p:nvSpPr>
        <p:spPr>
          <a:xfrm>
            <a:off x="8674811" y="2953501"/>
            <a:ext cx="1087120" cy="646331"/>
          </a:xfrm>
          <a:prstGeom prst="rect">
            <a:avLst/>
          </a:prstGeom>
          <a:noFill/>
        </p:spPr>
        <p:txBody>
          <a:bodyPr wrap="square" rtlCol="0">
            <a:spAutoFit/>
          </a:bodyPr>
          <a:lstStyle/>
          <a:p>
            <a:r>
              <a:rPr lang="en-IN" b="1" dirty="0"/>
              <a:t>Types of </a:t>
            </a:r>
          </a:p>
          <a:p>
            <a:pPr algn="ctr"/>
            <a:r>
              <a:rPr lang="en-IN" b="1" dirty="0"/>
              <a:t>AES</a:t>
            </a:r>
          </a:p>
        </p:txBody>
      </p:sp>
      <p:sp>
        <p:nvSpPr>
          <p:cNvPr id="12" name="Rectangle 11">
            <a:extLst>
              <a:ext uri="{FF2B5EF4-FFF2-40B4-BE49-F238E27FC236}">
                <a16:creationId xmlns:a16="http://schemas.microsoft.com/office/drawing/2014/main" id="{1C82505F-8BBE-4FB2-832A-748AB8FE6C6D}"/>
              </a:ext>
            </a:extLst>
          </p:cNvPr>
          <p:cNvSpPr/>
          <p:nvPr/>
        </p:nvSpPr>
        <p:spPr>
          <a:xfrm>
            <a:off x="8587392" y="2822271"/>
            <a:ext cx="1188720" cy="8292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33489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8AE5F-CAF8-4C86-AE9C-13269CB5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150" y="1108567"/>
            <a:ext cx="6811689" cy="959678"/>
          </a:xfrm>
          <a:prstGeom prst="rect">
            <a:avLst/>
          </a:prstGeom>
        </p:spPr>
      </p:pic>
      <p:sp>
        <p:nvSpPr>
          <p:cNvPr id="5" name="TextBox 4">
            <a:extLst>
              <a:ext uri="{FF2B5EF4-FFF2-40B4-BE49-F238E27FC236}">
                <a16:creationId xmlns:a16="http://schemas.microsoft.com/office/drawing/2014/main" id="{9867FF94-F4A6-4AA9-8318-7A5F0CA9AD32}"/>
              </a:ext>
            </a:extLst>
          </p:cNvPr>
          <p:cNvSpPr txBox="1"/>
          <p:nvPr/>
        </p:nvSpPr>
        <p:spPr>
          <a:xfrm>
            <a:off x="219285" y="1203089"/>
            <a:ext cx="6096000" cy="769441"/>
          </a:xfrm>
          <a:prstGeom prst="rect">
            <a:avLst/>
          </a:prstGeom>
          <a:noFill/>
        </p:spPr>
        <p:txBody>
          <a:bodyPr wrap="square">
            <a:spAutoFit/>
          </a:bodyPr>
          <a:lstStyle/>
          <a:p>
            <a:r>
              <a:rPr lang="en-IN" sz="4400" dirty="0"/>
              <a:t>Text = </a:t>
            </a:r>
          </a:p>
        </p:txBody>
      </p:sp>
      <p:pic>
        <p:nvPicPr>
          <p:cNvPr id="4" name="Picture 3">
            <a:extLst>
              <a:ext uri="{FF2B5EF4-FFF2-40B4-BE49-F238E27FC236}">
                <a16:creationId xmlns:a16="http://schemas.microsoft.com/office/drawing/2014/main" id="{A621B754-CD76-4674-A556-9014819E2D75}"/>
              </a:ext>
            </a:extLst>
          </p:cNvPr>
          <p:cNvPicPr/>
          <p:nvPr/>
        </p:nvPicPr>
        <p:blipFill>
          <a:blip r:embed="rId3">
            <a:extLst>
              <a:ext uri="{28A0092B-C50C-407E-A947-70E740481C1C}">
                <a14:useLocalDpi xmlns:a14="http://schemas.microsoft.com/office/drawing/2010/main" val="0"/>
              </a:ext>
            </a:extLst>
          </a:blip>
          <a:stretch>
            <a:fillRect/>
          </a:stretch>
        </p:blipFill>
        <p:spPr>
          <a:xfrm>
            <a:off x="9545869" y="854417"/>
            <a:ext cx="2151639" cy="1466784"/>
          </a:xfrm>
          <a:prstGeom prst="rect">
            <a:avLst/>
          </a:prstGeom>
        </p:spPr>
      </p:pic>
      <p:pic>
        <p:nvPicPr>
          <p:cNvPr id="6" name="Content Placeholder 17">
            <a:extLst>
              <a:ext uri="{FF2B5EF4-FFF2-40B4-BE49-F238E27FC236}">
                <a16:creationId xmlns:a16="http://schemas.microsoft.com/office/drawing/2014/main" id="{7B8AA372-0B13-4EBF-AFE3-70C113975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151" y="4183443"/>
            <a:ext cx="6811689" cy="1086747"/>
          </a:xfrm>
          <a:prstGeom prst="roundRect">
            <a:avLst>
              <a:gd name="adj" fmla="val 8594"/>
            </a:avLst>
          </a:prstGeom>
          <a:solidFill>
            <a:srgbClr val="FFFFFF">
              <a:shade val="85000"/>
            </a:srgbClr>
          </a:solidFill>
          <a:ln>
            <a:noFill/>
          </a:ln>
          <a:effectLst>
            <a:reflection blurRad="12700" stA="0" endPos="0" dist="5000" dir="5400000" sy="-100000" algn="bl" rotWithShape="0"/>
          </a:effectLst>
        </p:spPr>
      </p:pic>
      <p:sp>
        <p:nvSpPr>
          <p:cNvPr id="9" name="TextBox 8">
            <a:extLst>
              <a:ext uri="{FF2B5EF4-FFF2-40B4-BE49-F238E27FC236}">
                <a16:creationId xmlns:a16="http://schemas.microsoft.com/office/drawing/2014/main" id="{8265D42A-0DC4-47F9-A58E-54757A434FD6}"/>
              </a:ext>
            </a:extLst>
          </p:cNvPr>
          <p:cNvSpPr txBox="1"/>
          <p:nvPr/>
        </p:nvSpPr>
        <p:spPr>
          <a:xfrm>
            <a:off x="322580" y="4342095"/>
            <a:ext cx="6111240" cy="769441"/>
          </a:xfrm>
          <a:prstGeom prst="rect">
            <a:avLst/>
          </a:prstGeom>
          <a:noFill/>
        </p:spPr>
        <p:txBody>
          <a:bodyPr wrap="square">
            <a:spAutoFit/>
          </a:bodyPr>
          <a:lstStyle/>
          <a:p>
            <a:r>
              <a:rPr lang="en-IN" sz="4400" dirty="0"/>
              <a:t>Key = </a:t>
            </a:r>
          </a:p>
        </p:txBody>
      </p:sp>
      <p:pic>
        <p:nvPicPr>
          <p:cNvPr id="10" name="Picture 9">
            <a:extLst>
              <a:ext uri="{FF2B5EF4-FFF2-40B4-BE49-F238E27FC236}">
                <a16:creationId xmlns:a16="http://schemas.microsoft.com/office/drawing/2014/main" id="{09892B48-4484-4AF1-BD39-A70E9A7EBB71}"/>
              </a:ext>
            </a:extLst>
          </p:cNvPr>
          <p:cNvPicPr/>
          <p:nvPr/>
        </p:nvPicPr>
        <p:blipFill>
          <a:blip r:embed="rId5">
            <a:extLst>
              <a:ext uri="{28A0092B-C50C-407E-A947-70E740481C1C}">
                <a14:useLocalDpi xmlns:a14="http://schemas.microsoft.com/office/drawing/2010/main" val="0"/>
              </a:ext>
            </a:extLst>
          </a:blip>
          <a:stretch>
            <a:fillRect/>
          </a:stretch>
        </p:blipFill>
        <p:spPr>
          <a:xfrm>
            <a:off x="9545869" y="3870960"/>
            <a:ext cx="2151639" cy="1748790"/>
          </a:xfrm>
          <a:prstGeom prst="rect">
            <a:avLst/>
          </a:prstGeom>
        </p:spPr>
      </p:pic>
      <p:sp>
        <p:nvSpPr>
          <p:cNvPr id="11" name="Arrow: Right 10">
            <a:extLst>
              <a:ext uri="{FF2B5EF4-FFF2-40B4-BE49-F238E27FC236}">
                <a16:creationId xmlns:a16="http://schemas.microsoft.com/office/drawing/2014/main" id="{DF633A83-4B6A-49A3-833A-D9677C1D4C8D}"/>
              </a:ext>
            </a:extLst>
          </p:cNvPr>
          <p:cNvSpPr/>
          <p:nvPr/>
        </p:nvSpPr>
        <p:spPr>
          <a:xfrm>
            <a:off x="8763273" y="1391299"/>
            <a:ext cx="645161" cy="39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46D118A0-7AF8-420C-99F4-FAD43E2FBD2A}"/>
              </a:ext>
            </a:extLst>
          </p:cNvPr>
          <p:cNvSpPr/>
          <p:nvPr/>
        </p:nvSpPr>
        <p:spPr>
          <a:xfrm>
            <a:off x="8763272" y="4548845"/>
            <a:ext cx="645161" cy="39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297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E01-A42B-4570-A6E2-F2CE218B34F1}"/>
              </a:ext>
            </a:extLst>
          </p:cNvPr>
          <p:cNvSpPr>
            <a:spLocks noGrp="1"/>
          </p:cNvSpPr>
          <p:nvPr>
            <p:ph type="title"/>
          </p:nvPr>
        </p:nvSpPr>
        <p:spPr>
          <a:xfrm>
            <a:off x="-1970685" y="-200309"/>
            <a:ext cx="10515600" cy="1243545"/>
          </a:xfrm>
        </p:spPr>
        <p:txBody>
          <a:bodyPr>
            <a:normAutofit/>
          </a:bodyPr>
          <a:lstStyle/>
          <a:p>
            <a:pPr algn="ctr"/>
            <a:r>
              <a:rPr lang="en-IN" sz="3200" b="1" dirty="0">
                <a:latin typeface="Times New Roman" panose="02020603050405020304" pitchFamily="18" charset="0"/>
                <a:cs typeface="Times New Roman" panose="02020603050405020304" pitchFamily="18" charset="0"/>
              </a:rPr>
              <a:t>Substitution Box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rijndael S-Box</a:t>
            </a:r>
            <a:r>
              <a:rPr lang="en-IN" sz="3200" b="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7F272D2-F106-4662-9C89-7E815F4B7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89" y="780670"/>
            <a:ext cx="6313341" cy="410367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4664AF6-CFB3-4974-9464-FD692C78E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644" y="1396825"/>
            <a:ext cx="3733992" cy="1892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3758257-BA72-401D-95AD-19F7CA6B2B70}"/>
              </a:ext>
            </a:extLst>
          </p:cNvPr>
          <p:cNvSpPr txBox="1"/>
          <p:nvPr/>
        </p:nvSpPr>
        <p:spPr>
          <a:xfrm>
            <a:off x="7087644" y="780670"/>
            <a:ext cx="3827520" cy="369332"/>
          </a:xfrm>
          <a:prstGeom prst="rect">
            <a:avLst/>
          </a:prstGeom>
          <a:noFill/>
        </p:spPr>
        <p:txBody>
          <a:bodyPr wrap="square" rtlCol="0">
            <a:spAutoFit/>
          </a:bodyPr>
          <a:lstStyle/>
          <a:p>
            <a:r>
              <a:rPr lang="en-IN" b="1" dirty="0"/>
              <a:t>S(b) = Ab + c</a:t>
            </a:r>
          </a:p>
        </p:txBody>
      </p:sp>
    </p:spTree>
    <p:extLst>
      <p:ext uri="{BB962C8B-B14F-4D97-AF65-F5344CB8AC3E}">
        <p14:creationId xmlns:p14="http://schemas.microsoft.com/office/powerpoint/2010/main" val="34089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CC47-CA65-43A1-A590-E47B09221641}"/>
              </a:ext>
            </a:extLst>
          </p:cNvPr>
          <p:cNvSpPr>
            <a:spLocks noGrp="1"/>
          </p:cNvSpPr>
          <p:nvPr>
            <p:ph type="title"/>
          </p:nvPr>
        </p:nvSpPr>
        <p:spPr>
          <a:xfrm>
            <a:off x="627320" y="54234"/>
            <a:ext cx="10577623" cy="868252"/>
          </a:xfrm>
        </p:spPr>
        <p:txBody>
          <a:bodyPr>
            <a:normAutofit/>
          </a:bodyPr>
          <a:lstStyle/>
          <a:p>
            <a:pPr algn="ctr"/>
            <a:r>
              <a:rPr lang="en-IN" sz="3600" b="1" dirty="0">
                <a:latin typeface="Times New Roman" panose="02020603050405020304" pitchFamily="18" charset="0"/>
                <a:cs typeface="Times New Roman" panose="02020603050405020304" pitchFamily="18" charset="0"/>
              </a:rPr>
              <a:t>Round key - 0</a:t>
            </a:r>
          </a:p>
        </p:txBody>
      </p:sp>
      <p:sp>
        <p:nvSpPr>
          <p:cNvPr id="8" name="TextBox 7">
            <a:extLst>
              <a:ext uri="{FF2B5EF4-FFF2-40B4-BE49-F238E27FC236}">
                <a16:creationId xmlns:a16="http://schemas.microsoft.com/office/drawing/2014/main" id="{6479F897-B299-46A8-AD8D-ADD5698FCAC9}"/>
              </a:ext>
            </a:extLst>
          </p:cNvPr>
          <p:cNvSpPr txBox="1"/>
          <p:nvPr/>
        </p:nvSpPr>
        <p:spPr>
          <a:xfrm>
            <a:off x="1763160" y="6149544"/>
            <a:ext cx="6096000" cy="369332"/>
          </a:xfrm>
          <a:prstGeom prst="rect">
            <a:avLst/>
          </a:prstGeom>
          <a:noFill/>
        </p:spPr>
        <p:txBody>
          <a:bodyPr wrap="square">
            <a:spAutoFit/>
          </a:bodyPr>
          <a:lstStyle/>
          <a:p>
            <a:r>
              <a:rPr lang="pl-PL" dirty="0"/>
              <a:t>w[1] = (73, 20, 6D, 79)</a:t>
            </a:r>
            <a:endParaRPr lang="en-IN" dirty="0"/>
          </a:p>
        </p:txBody>
      </p:sp>
      <p:sp>
        <p:nvSpPr>
          <p:cNvPr id="10" name="TextBox 9">
            <a:extLst>
              <a:ext uri="{FF2B5EF4-FFF2-40B4-BE49-F238E27FC236}">
                <a16:creationId xmlns:a16="http://schemas.microsoft.com/office/drawing/2014/main" id="{6DB6B0A0-CD05-4451-B89B-C6D77A128ADC}"/>
              </a:ext>
            </a:extLst>
          </p:cNvPr>
          <p:cNvSpPr txBox="1"/>
          <p:nvPr/>
        </p:nvSpPr>
        <p:spPr>
          <a:xfrm>
            <a:off x="1763160" y="5503735"/>
            <a:ext cx="6096000" cy="369332"/>
          </a:xfrm>
          <a:prstGeom prst="rect">
            <a:avLst/>
          </a:prstGeom>
          <a:noFill/>
        </p:spPr>
        <p:txBody>
          <a:bodyPr wrap="square">
            <a:spAutoFit/>
          </a:bodyPr>
          <a:lstStyle/>
          <a:p>
            <a:r>
              <a:rPr lang="pl-PL" dirty="0"/>
              <a:t>w[0] = (54, 68, 61, 74)</a:t>
            </a:r>
            <a:endParaRPr lang="en-IN" dirty="0"/>
          </a:p>
        </p:txBody>
      </p:sp>
      <p:sp>
        <p:nvSpPr>
          <p:cNvPr id="12" name="TextBox 11">
            <a:extLst>
              <a:ext uri="{FF2B5EF4-FFF2-40B4-BE49-F238E27FC236}">
                <a16:creationId xmlns:a16="http://schemas.microsoft.com/office/drawing/2014/main" id="{315AF60C-97A8-4E72-AFF6-5D03A5FC9500}"/>
              </a:ext>
            </a:extLst>
          </p:cNvPr>
          <p:cNvSpPr txBox="1"/>
          <p:nvPr/>
        </p:nvSpPr>
        <p:spPr>
          <a:xfrm>
            <a:off x="7174852" y="5503735"/>
            <a:ext cx="6096000" cy="369332"/>
          </a:xfrm>
          <a:prstGeom prst="rect">
            <a:avLst/>
          </a:prstGeom>
          <a:noFill/>
        </p:spPr>
        <p:txBody>
          <a:bodyPr wrap="square">
            <a:spAutoFit/>
          </a:bodyPr>
          <a:lstStyle/>
          <a:p>
            <a:r>
              <a:rPr lang="pl-PL" dirty="0"/>
              <a:t>w[2] = (20, 4B, 75, 6E)</a:t>
            </a:r>
            <a:endParaRPr lang="en-IN" dirty="0"/>
          </a:p>
        </p:txBody>
      </p:sp>
      <p:sp>
        <p:nvSpPr>
          <p:cNvPr id="14" name="TextBox 13">
            <a:extLst>
              <a:ext uri="{FF2B5EF4-FFF2-40B4-BE49-F238E27FC236}">
                <a16:creationId xmlns:a16="http://schemas.microsoft.com/office/drawing/2014/main" id="{31F37EB9-31AB-4C49-B4F2-A9A96FDB5B16}"/>
              </a:ext>
            </a:extLst>
          </p:cNvPr>
          <p:cNvSpPr txBox="1"/>
          <p:nvPr/>
        </p:nvSpPr>
        <p:spPr>
          <a:xfrm>
            <a:off x="7152997" y="6105746"/>
            <a:ext cx="6096000" cy="369332"/>
          </a:xfrm>
          <a:prstGeom prst="rect">
            <a:avLst/>
          </a:prstGeom>
          <a:noFill/>
        </p:spPr>
        <p:txBody>
          <a:bodyPr wrap="square">
            <a:spAutoFit/>
          </a:bodyPr>
          <a:lstStyle/>
          <a:p>
            <a:r>
              <a:rPr lang="pl-PL" dirty="0"/>
              <a:t>w[3] = (67, 20, 46, 75) </a:t>
            </a:r>
            <a:endParaRPr lang="en-IN" dirty="0"/>
          </a:p>
        </p:txBody>
      </p:sp>
      <p:pic>
        <p:nvPicPr>
          <p:cNvPr id="18" name="Content Placeholder 17">
            <a:extLst>
              <a:ext uri="{FF2B5EF4-FFF2-40B4-BE49-F238E27FC236}">
                <a16:creationId xmlns:a16="http://schemas.microsoft.com/office/drawing/2014/main" id="{C0C565AB-C835-4711-9325-8CD98D877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531" y="1063367"/>
            <a:ext cx="7366000" cy="1086747"/>
          </a:xfrm>
          <a:prstGeom prst="roundRect">
            <a:avLst>
              <a:gd name="adj" fmla="val 8594"/>
            </a:avLst>
          </a:prstGeom>
          <a:solidFill>
            <a:srgbClr val="FFFFFF">
              <a:shade val="85000"/>
            </a:srgbClr>
          </a:solidFill>
          <a:ln>
            <a:noFill/>
          </a:ln>
          <a:effectLst>
            <a:reflection blurRad="12700" stA="0" endPos="0" dist="5000" dir="5400000" sy="-100000" algn="bl" rotWithShape="0"/>
          </a:effectLst>
        </p:spPr>
      </p:pic>
      <p:pic>
        <p:nvPicPr>
          <p:cNvPr id="22" name="Picture 21">
            <a:extLst>
              <a:ext uri="{FF2B5EF4-FFF2-40B4-BE49-F238E27FC236}">
                <a16:creationId xmlns:a16="http://schemas.microsoft.com/office/drawing/2014/main" id="{6AEC4EF4-D068-4467-90B2-1095BF06BDEE}"/>
              </a:ext>
            </a:extLst>
          </p:cNvPr>
          <p:cNvPicPr/>
          <p:nvPr/>
        </p:nvPicPr>
        <p:blipFill>
          <a:blip r:embed="rId3">
            <a:extLst>
              <a:ext uri="{28A0092B-C50C-407E-A947-70E740481C1C}">
                <a14:useLocalDpi xmlns:a14="http://schemas.microsoft.com/office/drawing/2010/main" val="0"/>
              </a:ext>
            </a:extLst>
          </a:blip>
          <a:stretch>
            <a:fillRect/>
          </a:stretch>
        </p:blipFill>
        <p:spPr>
          <a:xfrm>
            <a:off x="3546446" y="3461137"/>
            <a:ext cx="4095750" cy="1781175"/>
          </a:xfrm>
          <a:prstGeom prst="rect">
            <a:avLst/>
          </a:prstGeom>
        </p:spPr>
      </p:pic>
      <p:sp>
        <p:nvSpPr>
          <p:cNvPr id="23" name="Arrow: Down 22">
            <a:extLst>
              <a:ext uri="{FF2B5EF4-FFF2-40B4-BE49-F238E27FC236}">
                <a16:creationId xmlns:a16="http://schemas.microsoft.com/office/drawing/2014/main" id="{F30F383F-EE7B-44C4-8CCA-DD22EE0EE4A3}"/>
              </a:ext>
            </a:extLst>
          </p:cNvPr>
          <p:cNvSpPr/>
          <p:nvPr/>
        </p:nvSpPr>
        <p:spPr>
          <a:xfrm>
            <a:off x="5272510" y="2310117"/>
            <a:ext cx="643622" cy="108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EF8C849-9DD4-45EA-8801-2D9036C1121F}"/>
              </a:ext>
            </a:extLst>
          </p:cNvPr>
          <p:cNvSpPr txBox="1"/>
          <p:nvPr/>
        </p:nvSpPr>
        <p:spPr>
          <a:xfrm>
            <a:off x="7859160" y="3658682"/>
            <a:ext cx="3102935" cy="1477328"/>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In this matrix each column is represented by 	            W[0],    W[1],   W[2],   W[3]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25" name="TextBox 24">
            <a:extLst>
              <a:ext uri="{FF2B5EF4-FFF2-40B4-BE49-F238E27FC236}">
                <a16:creationId xmlns:a16="http://schemas.microsoft.com/office/drawing/2014/main" id="{0DF6C1BD-C39A-4EF1-8C53-065DE5CC39C4}"/>
              </a:ext>
            </a:extLst>
          </p:cNvPr>
          <p:cNvSpPr txBox="1"/>
          <p:nvPr/>
        </p:nvSpPr>
        <p:spPr>
          <a:xfrm>
            <a:off x="916173" y="1345130"/>
            <a:ext cx="1031358" cy="523220"/>
          </a:xfrm>
          <a:prstGeom prst="rect">
            <a:avLst/>
          </a:prstGeom>
          <a:noFill/>
        </p:spPr>
        <p:txBody>
          <a:bodyPr wrap="square" rtlCol="0">
            <a:spAutoFit/>
          </a:bodyPr>
          <a:lstStyle/>
          <a:p>
            <a:r>
              <a:rPr lang="en-IN" sz="2800" dirty="0"/>
              <a:t>Key = </a:t>
            </a:r>
          </a:p>
        </p:txBody>
      </p:sp>
    </p:spTree>
    <p:extLst>
      <p:ext uri="{BB962C8B-B14F-4D97-AF65-F5344CB8AC3E}">
        <p14:creationId xmlns:p14="http://schemas.microsoft.com/office/powerpoint/2010/main" val="3943491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7A0937-7CAD-4B39-8A58-652E83AC1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70" y="1141697"/>
            <a:ext cx="5112013" cy="368319"/>
          </a:xfrm>
          <a:prstGeom prst="rect">
            <a:avLst/>
          </a:prstGeom>
        </p:spPr>
      </p:pic>
      <p:pic>
        <p:nvPicPr>
          <p:cNvPr id="19" name="Picture 18">
            <a:extLst>
              <a:ext uri="{FF2B5EF4-FFF2-40B4-BE49-F238E27FC236}">
                <a16:creationId xmlns:a16="http://schemas.microsoft.com/office/drawing/2014/main" id="{590F5539-5FDE-49B1-A2C8-C1DE682A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70" y="2013441"/>
            <a:ext cx="4711942" cy="330217"/>
          </a:xfrm>
          <a:prstGeom prst="rect">
            <a:avLst/>
          </a:prstGeom>
        </p:spPr>
      </p:pic>
      <p:pic>
        <p:nvPicPr>
          <p:cNvPr id="21" name="Picture 20">
            <a:extLst>
              <a:ext uri="{FF2B5EF4-FFF2-40B4-BE49-F238E27FC236}">
                <a16:creationId xmlns:a16="http://schemas.microsoft.com/office/drawing/2014/main" id="{B7502886-7822-412D-85C8-FF0AAFF0A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13" y="2982335"/>
            <a:ext cx="7969660" cy="400071"/>
          </a:xfrm>
          <a:prstGeom prst="rect">
            <a:avLst/>
          </a:prstGeom>
        </p:spPr>
      </p:pic>
      <p:pic>
        <p:nvPicPr>
          <p:cNvPr id="23" name="Picture 22">
            <a:extLst>
              <a:ext uri="{FF2B5EF4-FFF2-40B4-BE49-F238E27FC236}">
                <a16:creationId xmlns:a16="http://schemas.microsoft.com/office/drawing/2014/main" id="{1E9CCB1B-D0E9-4167-A209-8EB7F95430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66" y="4381958"/>
            <a:ext cx="4864350" cy="501676"/>
          </a:xfrm>
          <a:prstGeom prst="rect">
            <a:avLst/>
          </a:prstGeom>
        </p:spPr>
      </p:pic>
      <p:pic>
        <p:nvPicPr>
          <p:cNvPr id="27" name="Picture 26">
            <a:extLst>
              <a:ext uri="{FF2B5EF4-FFF2-40B4-BE49-F238E27FC236}">
                <a16:creationId xmlns:a16="http://schemas.microsoft.com/office/drawing/2014/main" id="{07A12E5A-E0A0-4E63-A9A6-8AD6A2DAC9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066" y="5287771"/>
            <a:ext cx="6921856" cy="304816"/>
          </a:xfrm>
          <a:prstGeom prst="rect">
            <a:avLst/>
          </a:prstGeom>
        </p:spPr>
      </p:pic>
      <p:pic>
        <p:nvPicPr>
          <p:cNvPr id="29" name="Picture 28">
            <a:extLst>
              <a:ext uri="{FF2B5EF4-FFF2-40B4-BE49-F238E27FC236}">
                <a16:creationId xmlns:a16="http://schemas.microsoft.com/office/drawing/2014/main" id="{751DBE8E-23E6-46F5-B3A0-413484C4E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270" y="5594432"/>
            <a:ext cx="3448227" cy="387370"/>
          </a:xfrm>
          <a:prstGeom prst="rect">
            <a:avLst/>
          </a:prstGeom>
        </p:spPr>
      </p:pic>
      <p:pic>
        <p:nvPicPr>
          <p:cNvPr id="31" name="Picture 30">
            <a:extLst>
              <a:ext uri="{FF2B5EF4-FFF2-40B4-BE49-F238E27FC236}">
                <a16:creationId xmlns:a16="http://schemas.microsoft.com/office/drawing/2014/main" id="{D3960C81-5B8A-4C78-B536-9CA6C5A316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340" y="5978978"/>
            <a:ext cx="7436232" cy="552478"/>
          </a:xfrm>
          <a:prstGeom prst="rect">
            <a:avLst/>
          </a:prstGeom>
        </p:spPr>
      </p:pic>
      <p:sp>
        <p:nvSpPr>
          <p:cNvPr id="32" name="TextBox 31">
            <a:extLst>
              <a:ext uri="{FF2B5EF4-FFF2-40B4-BE49-F238E27FC236}">
                <a16:creationId xmlns:a16="http://schemas.microsoft.com/office/drawing/2014/main" id="{10604785-3FCB-401C-8939-DE9311A4366A}"/>
              </a:ext>
            </a:extLst>
          </p:cNvPr>
          <p:cNvSpPr txBox="1"/>
          <p:nvPr/>
        </p:nvSpPr>
        <p:spPr>
          <a:xfrm>
            <a:off x="1046983" y="1265413"/>
            <a:ext cx="478465"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34" name="TextBox 33">
            <a:extLst>
              <a:ext uri="{FF2B5EF4-FFF2-40B4-BE49-F238E27FC236}">
                <a16:creationId xmlns:a16="http://schemas.microsoft.com/office/drawing/2014/main" id="{31135423-056F-4EC2-AE8F-F43A8A8008AF}"/>
              </a:ext>
            </a:extLst>
          </p:cNvPr>
          <p:cNvSpPr txBox="1"/>
          <p:nvPr/>
        </p:nvSpPr>
        <p:spPr>
          <a:xfrm>
            <a:off x="297713" y="207432"/>
            <a:ext cx="11894288" cy="646331"/>
          </a:xfrm>
          <a:prstGeom prst="rect">
            <a:avLst/>
          </a:prstGeom>
          <a:noFill/>
        </p:spPr>
        <p:txBody>
          <a:bodyPr wrap="square" rtlCol="0">
            <a:sp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5" name="TextBox 34">
            <a:extLst>
              <a:ext uri="{FF2B5EF4-FFF2-40B4-BE49-F238E27FC236}">
                <a16:creationId xmlns:a16="http://schemas.microsoft.com/office/drawing/2014/main" id="{FA6C0959-F68E-47C3-B6A6-FA3DFEC0E15B}"/>
              </a:ext>
            </a:extLst>
          </p:cNvPr>
          <p:cNvSpPr txBox="1"/>
          <p:nvPr/>
        </p:nvSpPr>
        <p:spPr>
          <a:xfrm>
            <a:off x="297713" y="1657536"/>
            <a:ext cx="10823944" cy="64633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2: Byte substitution using s-Box: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7" name="TextBox 36">
            <a:extLst>
              <a:ext uri="{FF2B5EF4-FFF2-40B4-BE49-F238E27FC236}">
                <a16:creationId xmlns:a16="http://schemas.microsoft.com/office/drawing/2014/main" id="{24A2A8CE-11E1-4715-95CD-71785804F985}"/>
              </a:ext>
            </a:extLst>
          </p:cNvPr>
          <p:cNvSpPr txBox="1"/>
          <p:nvPr/>
        </p:nvSpPr>
        <p:spPr>
          <a:xfrm>
            <a:off x="297713" y="2628373"/>
            <a:ext cx="9133367" cy="369332"/>
          </a:xfrm>
          <a:prstGeom prst="rect">
            <a:avLst/>
          </a:prstGeom>
          <a:noFill/>
        </p:spPr>
        <p:txBody>
          <a:bodyPr wrap="square" rtlCol="0">
            <a:spAutoFit/>
          </a:bodyPr>
          <a:lstStyle/>
          <a:p>
            <a:r>
              <a:rPr lang="en-US" dirty="0">
                <a:latin typeface="Calibri" panose="020F0502020204030204" pitchFamily="34" charset="0"/>
                <a:cs typeface="Times New Roman" panose="02020603050405020304" pitchFamily="18" charset="0"/>
              </a:rPr>
              <a:t>Step 3: XOR of round constant and w[3]</a:t>
            </a:r>
            <a:endParaRPr lang="en-IN" dirty="0"/>
          </a:p>
        </p:txBody>
      </p:sp>
      <p:sp>
        <p:nvSpPr>
          <p:cNvPr id="39" name="TextBox 38">
            <a:extLst>
              <a:ext uri="{FF2B5EF4-FFF2-40B4-BE49-F238E27FC236}">
                <a16:creationId xmlns:a16="http://schemas.microsoft.com/office/drawing/2014/main" id="{B944ECB2-97C4-4EAB-8A68-7C5DB385FF0E}"/>
              </a:ext>
            </a:extLst>
          </p:cNvPr>
          <p:cNvSpPr txBox="1"/>
          <p:nvPr/>
        </p:nvSpPr>
        <p:spPr>
          <a:xfrm>
            <a:off x="282066" y="3758397"/>
            <a:ext cx="10102912" cy="369332"/>
          </a:xfrm>
          <a:prstGeom prst="rect">
            <a:avLst/>
          </a:prstGeom>
          <a:noFill/>
        </p:spPr>
        <p:txBody>
          <a:bodyPr wrap="square" rtlCol="0">
            <a:spAutoFit/>
          </a:bodyPr>
          <a:lstStyle/>
          <a:p>
            <a:r>
              <a:rPr lang="en-IN" dirty="0"/>
              <a:t>Step 4: After finding g(w[3]) we will find new keys using  following methods</a:t>
            </a:r>
          </a:p>
        </p:txBody>
      </p:sp>
      <p:sp>
        <p:nvSpPr>
          <p:cNvPr id="2" name="TextBox 1">
            <a:extLst>
              <a:ext uri="{FF2B5EF4-FFF2-40B4-BE49-F238E27FC236}">
                <a16:creationId xmlns:a16="http://schemas.microsoft.com/office/drawing/2014/main" id="{EB343D67-7EE5-47C2-AD05-F72A81B19776}"/>
              </a:ext>
            </a:extLst>
          </p:cNvPr>
          <p:cNvSpPr txBox="1"/>
          <p:nvPr/>
        </p:nvSpPr>
        <p:spPr>
          <a:xfrm>
            <a:off x="358270" y="207432"/>
            <a:ext cx="11679850" cy="584775"/>
          </a:xfrm>
          <a:prstGeom prst="rect">
            <a:avLst/>
          </a:prstGeom>
          <a:noFill/>
        </p:spPr>
        <p:txBody>
          <a:bodyPr wrap="square" rtlCol="0">
            <a:spAutoFit/>
          </a:bodyPr>
          <a:lstStyle/>
          <a:p>
            <a:pPr algn="ctr"/>
            <a:r>
              <a:rPr lang="en-US" sz="3200" b="1" dirty="0"/>
              <a:t>Key expansion</a:t>
            </a:r>
            <a:endParaRPr lang="en-IN" sz="3200" b="1" dirty="0"/>
          </a:p>
        </p:txBody>
      </p:sp>
      <p:sp>
        <p:nvSpPr>
          <p:cNvPr id="3" name="TextBox 2">
            <a:extLst>
              <a:ext uri="{FF2B5EF4-FFF2-40B4-BE49-F238E27FC236}">
                <a16:creationId xmlns:a16="http://schemas.microsoft.com/office/drawing/2014/main" id="{62BAA848-903B-47D5-B4EF-600D9DD7494A}"/>
              </a:ext>
            </a:extLst>
          </p:cNvPr>
          <p:cNvSpPr txBox="1"/>
          <p:nvPr/>
        </p:nvSpPr>
        <p:spPr>
          <a:xfrm>
            <a:off x="297713" y="816178"/>
            <a:ext cx="4577714" cy="369332"/>
          </a:xfrm>
          <a:prstGeom prst="rect">
            <a:avLst/>
          </a:prstGeom>
          <a:noFill/>
        </p:spPr>
        <p:txBody>
          <a:bodyPr wrap="square" rtlCol="0">
            <a:spAutoFit/>
          </a:bodyPr>
          <a:lstStyle/>
          <a:p>
            <a:r>
              <a:rPr lang="en-US" dirty="0"/>
              <a:t>Step 1:</a:t>
            </a:r>
            <a:endParaRPr lang="en-IN" dirty="0"/>
          </a:p>
        </p:txBody>
      </p:sp>
      <p:sp>
        <p:nvSpPr>
          <p:cNvPr id="5" name="TextBox 4">
            <a:extLst>
              <a:ext uri="{FF2B5EF4-FFF2-40B4-BE49-F238E27FC236}">
                <a16:creationId xmlns:a16="http://schemas.microsoft.com/office/drawing/2014/main" id="{B2DDD897-A752-47CE-886D-5F86B6FA83A8}"/>
              </a:ext>
            </a:extLst>
          </p:cNvPr>
          <p:cNvSpPr txBox="1"/>
          <p:nvPr/>
        </p:nvSpPr>
        <p:spPr>
          <a:xfrm>
            <a:off x="358270" y="4883634"/>
            <a:ext cx="4959454" cy="369332"/>
          </a:xfrm>
          <a:prstGeom prst="rect">
            <a:avLst/>
          </a:prstGeom>
          <a:noFill/>
        </p:spPr>
        <p:txBody>
          <a:bodyPr wrap="square" rtlCol="0">
            <a:spAutoFit/>
          </a:bodyPr>
          <a:lstStyle/>
          <a:p>
            <a:r>
              <a:rPr lang="en-US" dirty="0"/>
              <a:t>W[</a:t>
            </a:r>
            <a:r>
              <a:rPr lang="en-US" dirty="0" err="1"/>
              <a:t>i</a:t>
            </a:r>
            <a:r>
              <a:rPr lang="en-US" dirty="0"/>
              <a:t>] = w[i-1]  </a:t>
            </a:r>
            <a:r>
              <a:rPr lang="en-US" b="1" dirty="0"/>
              <a:t>XOR</a:t>
            </a:r>
            <a:r>
              <a:rPr lang="en-US" dirty="0"/>
              <a:t> w[i-4]</a:t>
            </a:r>
            <a:endParaRPr lang="en-IN" dirty="0"/>
          </a:p>
        </p:txBody>
      </p:sp>
    </p:spTree>
    <p:extLst>
      <p:ext uri="{BB962C8B-B14F-4D97-AF65-F5344CB8AC3E}">
        <p14:creationId xmlns:p14="http://schemas.microsoft.com/office/powerpoint/2010/main" val="162020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65FD-3022-4036-8B7A-E1D7DB8F0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49" y="1376822"/>
            <a:ext cx="5462588" cy="4595511"/>
          </a:xfrm>
          <a:prstGeom prst="rect">
            <a:avLst/>
          </a:prstGeom>
        </p:spPr>
      </p:pic>
      <p:sp>
        <p:nvSpPr>
          <p:cNvPr id="4" name="TextBox 3">
            <a:extLst>
              <a:ext uri="{FF2B5EF4-FFF2-40B4-BE49-F238E27FC236}">
                <a16:creationId xmlns:a16="http://schemas.microsoft.com/office/drawing/2014/main" id="{E776FF9C-7581-4E52-ACD4-C99664E95446}"/>
              </a:ext>
            </a:extLst>
          </p:cNvPr>
          <p:cNvSpPr txBox="1"/>
          <p:nvPr/>
        </p:nvSpPr>
        <p:spPr>
          <a:xfrm>
            <a:off x="798990" y="239697"/>
            <a:ext cx="8584707" cy="523220"/>
          </a:xfrm>
          <a:prstGeom prst="rect">
            <a:avLst/>
          </a:prstGeom>
          <a:noFill/>
        </p:spPr>
        <p:txBody>
          <a:bodyPr wrap="square" rtlCol="0">
            <a:spAutoFit/>
          </a:bodyPr>
          <a:lstStyle/>
          <a:p>
            <a:pPr algn="ctr"/>
            <a:r>
              <a:rPr lang="en-US" sz="2800" b="1" dirty="0"/>
              <a:t>Round constant</a:t>
            </a:r>
            <a:endParaRPr lang="en-IN" sz="2800" b="1" dirty="0"/>
          </a:p>
        </p:txBody>
      </p:sp>
    </p:spTree>
    <p:extLst>
      <p:ext uri="{BB962C8B-B14F-4D97-AF65-F5344CB8AC3E}">
        <p14:creationId xmlns:p14="http://schemas.microsoft.com/office/powerpoint/2010/main" val="320817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825</TotalTime>
  <Words>1292</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Linear Algebra Concepts</vt:lpstr>
      <vt:lpstr>PowerPoint Presentation</vt:lpstr>
      <vt:lpstr>PowerPoint Presentation</vt:lpstr>
      <vt:lpstr>PowerPoint Presentation</vt:lpstr>
      <vt:lpstr>Substitution Box (rijndael S-Box)</vt:lpstr>
      <vt:lpstr>Round key - 0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Input</vt:lpstr>
      <vt:lpstr>Results</vt:lpstr>
      <vt:lpstr>Libraries which we used in project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umang</dc:creator>
  <cp:lastModifiedBy>Maulik Bhalani</cp:lastModifiedBy>
  <cp:revision>266</cp:revision>
  <dcterms:created xsi:type="dcterms:W3CDTF">2020-11-06T10:43:33Z</dcterms:created>
  <dcterms:modified xsi:type="dcterms:W3CDTF">2020-11-08T04:06:41Z</dcterms:modified>
</cp:coreProperties>
</file>