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2"/>
  </p:notes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30497-0ABE-4851-A50A-BD300F91574A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54AAC-B745-4784-9AAD-48631B243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3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14722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85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11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09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4506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82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5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7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21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055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3919E7B-D7D7-4DA2-AEF0-064AAB1B48B8}" type="datetimeFigureOut">
              <a:rPr lang="en-IN" smtClean="0"/>
              <a:t>05-01-2021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DFE0BBF-782F-4165-9705-D08335BFE10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96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8454" y="641446"/>
            <a:ext cx="849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IN" sz="4800" dirty="0" smtClean="0">
                <a:solidFill>
                  <a:schemeClr val="accent1">
                    <a:lumMod val="50000"/>
                  </a:schemeClr>
                </a:solidFill>
              </a:rPr>
              <a:t>ndex</a:t>
            </a:r>
            <a:endParaRPr lang="en-I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8454" y="1978724"/>
            <a:ext cx="88778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CSCI Framework Training.</a:t>
            </a:r>
          </a:p>
          <a:p>
            <a:pPr algn="just"/>
            <a:r>
              <a:rPr lang="en-US" sz="3200" dirty="0"/>
              <a:t>         (A) Common Utility.</a:t>
            </a:r>
          </a:p>
          <a:p>
            <a:pPr algn="just"/>
            <a:r>
              <a:rPr lang="en-US" sz="3200" dirty="0"/>
              <a:t>         (B) Authorization &amp; Security.</a:t>
            </a:r>
          </a:p>
          <a:p>
            <a:pPr algn="just"/>
            <a:r>
              <a:rPr lang="en-US" sz="3200" dirty="0"/>
              <a:t>         (C) ICSC Framework.</a:t>
            </a:r>
          </a:p>
          <a:p>
            <a:pPr algn="just"/>
            <a:r>
              <a:rPr lang="en-US" sz="3200" dirty="0"/>
              <a:t>         (D) Report </a:t>
            </a:r>
            <a:r>
              <a:rPr lang="en-US" sz="3200" dirty="0" smtClean="0"/>
              <a:t>Development.</a:t>
            </a:r>
            <a:endParaRPr lang="en-US" sz="3200" dirty="0"/>
          </a:p>
          <a:p>
            <a:pPr algn="just"/>
            <a:r>
              <a:rPr lang="en-US" sz="3200" dirty="0"/>
              <a:t>         (E) Program Development Workshop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8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613966">
            <a:off x="2096569" y="2391637"/>
            <a:ext cx="85991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1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4263" y="642650"/>
            <a:ext cx="9119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(A) Common Utility.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620061" y="4711392"/>
            <a:ext cx="7457297" cy="1066800"/>
            <a:chOff x="771" y="2985"/>
            <a:chExt cx="4651" cy="67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630" y="3321"/>
              <a:ext cx="3792" cy="336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華康細圓體" pitchFamily="49" charset="-120"/>
                </a:rPr>
                <a:t>Operation System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30" y="2985"/>
              <a:ext cx="3792" cy="336"/>
            </a:xfrm>
            <a:prstGeom prst="rect">
              <a:avLst/>
            </a:prstGeom>
            <a:solidFill>
              <a:srgbClr val="80808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華康細圓體" pitchFamily="49" charset="-120"/>
                </a:rPr>
                <a:t>J2EE compatible Application Server</a:t>
              </a:r>
            </a:p>
          </p:txBody>
        </p:sp>
        <p:sp>
          <p:nvSpPr>
            <p:cNvPr id="7" name="AutoShape 5"/>
            <p:cNvSpPr>
              <a:spLocks/>
            </p:cNvSpPr>
            <p:nvPr/>
          </p:nvSpPr>
          <p:spPr bwMode="auto">
            <a:xfrm>
              <a:off x="1541" y="3008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71" y="3102"/>
              <a:ext cx="7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華康細圓體" pitchFamily="49" charset="-120"/>
                </a:rPr>
                <a:t>Server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華康細圓體" pitchFamily="49" charset="-120"/>
                </a:rPr>
                <a:t>Platform</a:t>
              </a:r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2396865" y="3034992"/>
            <a:ext cx="1555274" cy="1600200"/>
            <a:chOff x="612" y="1929"/>
            <a:chExt cx="970" cy="1008"/>
          </a:xfrm>
        </p:grpSpPr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612" y="2233"/>
              <a:ext cx="95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華康細圓體" pitchFamily="49" charset="-120"/>
                </a:rPr>
                <a:t>ERP Module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Hei" pitchFamily="49" charset="-122"/>
                </a:rPr>
                <a:t>Operation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Hei" pitchFamily="49" charset="-122"/>
                </a:rPr>
                <a:t>Platform</a:t>
              </a:r>
            </a:p>
          </p:txBody>
        </p:sp>
        <p:sp>
          <p:nvSpPr>
            <p:cNvPr id="12" name="AutoShape 29"/>
            <p:cNvSpPr>
              <a:spLocks/>
            </p:cNvSpPr>
            <p:nvPr/>
          </p:nvSpPr>
          <p:spPr bwMode="auto">
            <a:xfrm>
              <a:off x="1534" y="1929"/>
              <a:ext cx="48" cy="1008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2509499" y="2096779"/>
            <a:ext cx="157130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ea typeface="華康細圓體" pitchFamily="49" charset="-120"/>
              </a:rPr>
              <a:t>ERP Domain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 b="1" dirty="0" smtClean="0">
                <a:solidFill>
                  <a:srgbClr val="000000"/>
                </a:solidFill>
                <a:ea typeface="華康細圓體" pitchFamily="49" charset="-120"/>
              </a:rPr>
              <a:t>Systems</a:t>
            </a:r>
          </a:p>
        </p:txBody>
      </p: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3987350" y="3036579"/>
            <a:ext cx="6083205" cy="1674813"/>
            <a:chOff x="1628" y="1930"/>
            <a:chExt cx="3794" cy="1055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630" y="2480"/>
              <a:ext cx="3792" cy="505"/>
            </a:xfrm>
            <a:prstGeom prst="rect">
              <a:avLst/>
            </a:prstGeom>
            <a:solidFill>
              <a:srgbClr val="333399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99"/>
              </a:extrusionClr>
              <a:contourClr>
                <a:srgbClr val="3333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華康細圓體" pitchFamily="49" charset="-120"/>
                </a:rPr>
                <a:t>IPMS – Information Process Management System</a:t>
              </a:r>
            </a:p>
          </p:txBody>
        </p:sp>
        <p:grpSp>
          <p:nvGrpSpPr>
            <p:cNvPr id="16" name="Group 9"/>
            <p:cNvGrpSpPr>
              <a:grpSpLocks/>
            </p:cNvGrpSpPr>
            <p:nvPr/>
          </p:nvGrpSpPr>
          <p:grpSpPr bwMode="auto">
            <a:xfrm>
              <a:off x="1628" y="1934"/>
              <a:ext cx="578" cy="841"/>
              <a:chOff x="1728" y="1824"/>
              <a:chExt cx="720" cy="816"/>
            </a:xfrm>
          </p:grpSpPr>
          <p:sp>
            <p:nvSpPr>
              <p:cNvPr id="32" name="AutoShape 10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72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2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720" cy="480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Security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Service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API</a:t>
                </a:r>
              </a:p>
            </p:txBody>
          </p:sp>
        </p:grp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2215" y="1934"/>
              <a:ext cx="626" cy="841"/>
              <a:chOff x="1728" y="1824"/>
              <a:chExt cx="720" cy="816"/>
            </a:xfrm>
          </p:grpSpPr>
          <p:sp>
            <p:nvSpPr>
              <p:cNvPr id="30" name="AutoShape 13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72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2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720" cy="480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Resource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Access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API</a:t>
                </a:r>
              </a:p>
            </p:txBody>
          </p:sp>
        </p:grp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2850" y="1934"/>
              <a:ext cx="578" cy="841"/>
              <a:chOff x="1728" y="1824"/>
              <a:chExt cx="720" cy="816"/>
            </a:xfrm>
          </p:grpSpPr>
          <p:sp>
            <p:nvSpPr>
              <p:cNvPr id="28" name="AutoShape 16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72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2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720" cy="480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Common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Utility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API</a:t>
                </a:r>
              </a:p>
            </p:txBody>
          </p:sp>
        </p:grp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3438" y="1934"/>
              <a:ext cx="768" cy="841"/>
              <a:chOff x="1728" y="1824"/>
              <a:chExt cx="720" cy="816"/>
            </a:xfrm>
          </p:grpSpPr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72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2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720" cy="480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Data Access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Management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API</a:t>
                </a:r>
              </a:p>
            </p:txBody>
          </p:sp>
        </p:grpSp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4215" y="1930"/>
              <a:ext cx="573" cy="841"/>
              <a:chOff x="1728" y="1824"/>
              <a:chExt cx="720" cy="816"/>
            </a:xfrm>
          </p:grpSpPr>
          <p:sp>
            <p:nvSpPr>
              <p:cNvPr id="24" name="AutoShape 22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72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2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720" cy="480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Report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Service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API</a:t>
                </a:r>
              </a:p>
            </p:txBody>
          </p:sp>
        </p:grpSp>
        <p:grpSp>
          <p:nvGrpSpPr>
            <p:cNvPr id="21" name="Group 24"/>
            <p:cNvGrpSpPr>
              <a:grpSpLocks/>
            </p:cNvGrpSpPr>
            <p:nvPr/>
          </p:nvGrpSpPr>
          <p:grpSpPr bwMode="auto">
            <a:xfrm>
              <a:off x="4798" y="1934"/>
              <a:ext cx="622" cy="841"/>
              <a:chOff x="1728" y="1824"/>
              <a:chExt cx="720" cy="816"/>
            </a:xfrm>
          </p:grpSpPr>
          <p:sp>
            <p:nvSpPr>
              <p:cNvPr id="22" name="AutoShape 25"/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72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2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IN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720" cy="480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  <a:contourClr>
                  <a:srgbClr val="FFFF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Data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Exchange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華康細圓體" pitchFamily="49" charset="-120"/>
                  </a:rPr>
                  <a:t>API</a:t>
                </a:r>
              </a:p>
            </p:txBody>
          </p:sp>
        </p:grpSp>
      </p:grpSp>
      <p:grpSp>
        <p:nvGrpSpPr>
          <p:cNvPr id="34" name="Group 43"/>
          <p:cNvGrpSpPr>
            <a:grpSpLocks/>
          </p:cNvGrpSpPr>
          <p:nvPr/>
        </p:nvGrpSpPr>
        <p:grpSpPr bwMode="auto">
          <a:xfrm>
            <a:off x="3995344" y="1817379"/>
            <a:ext cx="6071981" cy="1182688"/>
            <a:chOff x="1633" y="1162"/>
            <a:chExt cx="3787" cy="745"/>
          </a:xfrm>
        </p:grpSpPr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4808" y="1162"/>
              <a:ext cx="612" cy="745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TW" sz="1600" smtClean="0">
                  <a:solidFill>
                    <a:srgbClr val="000000"/>
                  </a:solidFill>
                  <a:ea typeface="SimHei" pitchFamily="49" charset="-122"/>
                </a:rPr>
                <a:t>Equipment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173" y="1162"/>
              <a:ext cx="612" cy="745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TW" sz="1400" smtClean="0">
                  <a:solidFill>
                    <a:srgbClr val="000000"/>
                  </a:solidFill>
                  <a:ea typeface="SimHei" pitchFamily="49" charset="-122"/>
                </a:rPr>
                <a:t>Procurement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TW" sz="1400" smtClean="0">
                  <a:solidFill>
                    <a:srgbClr val="000000"/>
                  </a:solidFill>
                  <a:ea typeface="SimHei" pitchFamily="49" charset="-122"/>
                </a:rPr>
                <a:t>Material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633" y="1162"/>
              <a:ext cx="612" cy="745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TW" sz="1800" dirty="0" smtClean="0">
                  <a:solidFill>
                    <a:srgbClr val="000000"/>
                  </a:solidFill>
                  <a:ea typeface="SimHei" pitchFamily="49" charset="-122"/>
                </a:rPr>
                <a:t>Quality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TW" sz="1800" dirty="0" smtClean="0">
                  <a:solidFill>
                    <a:srgbClr val="000000"/>
                  </a:solidFill>
                  <a:ea typeface="SimHei" pitchFamily="49" charset="-122"/>
                </a:rPr>
                <a:t> Control </a:t>
              </a: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2268" y="1162"/>
              <a:ext cx="612" cy="745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TW" sz="1800" dirty="0" smtClean="0">
                  <a:solidFill>
                    <a:srgbClr val="000000"/>
                  </a:solidFill>
                  <a:ea typeface="SimHei" pitchFamily="49" charset="-122"/>
                </a:rPr>
                <a:t>Sales </a:t>
              </a: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2903" y="1162"/>
              <a:ext cx="612" cy="745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TW" sz="1600" dirty="0" smtClean="0">
                  <a:solidFill>
                    <a:srgbClr val="000000"/>
                  </a:solidFill>
                  <a:ea typeface="SimHei" pitchFamily="49" charset="-122"/>
                </a:rPr>
                <a:t>Production 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3538" y="1162"/>
              <a:ext cx="612" cy="745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TW" sz="1600" dirty="0" smtClean="0">
                  <a:solidFill>
                    <a:srgbClr val="000000"/>
                  </a:solidFill>
                  <a:ea typeface="SimHei" pitchFamily="49" charset="-122"/>
                </a:rPr>
                <a:t>Financial  Accounting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2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61890"/>
              </p:ext>
            </p:extLst>
          </p:nvPr>
        </p:nvGraphicFramePr>
        <p:xfrm>
          <a:off x="1542200" y="1429354"/>
          <a:ext cx="9826385" cy="49209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54241"/>
                <a:gridCol w="3561239"/>
                <a:gridCol w="1582773"/>
                <a:gridCol w="2928132"/>
              </a:tblGrid>
              <a:tr h="48538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Class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Used For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Class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Used For</a:t>
                      </a:r>
                      <a:endParaRPr lang="en-IN" sz="2400" dirty="0"/>
                    </a:p>
                  </a:txBody>
                  <a:tcPr/>
                </a:tc>
              </a:tr>
              <a:tr h="485386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dejc300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Common Class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de318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Trace Logs</a:t>
                      </a:r>
                      <a:endParaRPr lang="en-IN" sz="2400" dirty="0"/>
                    </a:p>
                  </a:txBody>
                  <a:tcPr/>
                </a:tc>
              </a:tr>
              <a:tr h="485386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dejc301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JDBC Connection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de322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Simple Table Form</a:t>
                      </a:r>
                      <a:endParaRPr lang="en-IN" sz="2400" dirty="0"/>
                    </a:p>
                  </a:txBody>
                  <a:tcPr/>
                </a:tc>
              </a:tr>
              <a:tr h="485386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dejc308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Get</a:t>
                      </a:r>
                      <a:r>
                        <a:rPr lang="en-IN" sz="2400" baseline="0" dirty="0" smtClean="0"/>
                        <a:t> Current Date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de323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Simple table</a:t>
                      </a:r>
                      <a:r>
                        <a:rPr lang="en-IN" sz="2400" baseline="0" dirty="0" smtClean="0"/>
                        <a:t> Data</a:t>
                      </a:r>
                      <a:endParaRPr lang="en-IN" sz="2400" dirty="0"/>
                    </a:p>
                  </a:txBody>
                  <a:tcPr/>
                </a:tc>
              </a:tr>
              <a:tr h="766286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dejc309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Check</a:t>
                      </a:r>
                      <a:r>
                        <a:rPr lang="en-IN" sz="2400" baseline="0" dirty="0" smtClean="0"/>
                        <a:t> date and Get date in another format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de328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Upload files.</a:t>
                      </a:r>
                      <a:endParaRPr lang="en-IN" sz="2400" dirty="0"/>
                    </a:p>
                  </a:txBody>
                  <a:tcPr/>
                </a:tc>
              </a:tr>
              <a:tr h="485386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dejc310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String Utility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de329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Get Upload</a:t>
                      </a:r>
                      <a:r>
                        <a:rPr lang="en-IN" sz="2400" baseline="0" dirty="0" smtClean="0"/>
                        <a:t> files.</a:t>
                      </a:r>
                      <a:endParaRPr lang="en-IN" sz="2400" dirty="0"/>
                    </a:p>
                  </a:txBody>
                  <a:tcPr/>
                </a:tc>
              </a:tr>
              <a:tr h="848099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dejc314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Compute time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de332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Get AP Properties</a:t>
                      </a:r>
                      <a:r>
                        <a:rPr lang="en-IN" sz="2400" baseline="0" dirty="0" smtClean="0"/>
                        <a:t> Config</a:t>
                      </a:r>
                      <a:endParaRPr lang="en-IN" sz="2400" dirty="0"/>
                    </a:p>
                  </a:txBody>
                  <a:tcPr/>
                </a:tc>
              </a:tr>
              <a:tr h="766286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dejc315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Compute difference between two dates </a:t>
                      </a:r>
                      <a:endParaRPr lang="en-IN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IN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44957" y="462441"/>
            <a:ext cx="10428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(A) Common Utility.</a:t>
            </a:r>
          </a:p>
        </p:txBody>
      </p:sp>
    </p:spTree>
    <p:extLst>
      <p:ext uri="{BB962C8B-B14F-4D97-AF65-F5344CB8AC3E}">
        <p14:creationId xmlns:p14="http://schemas.microsoft.com/office/powerpoint/2010/main" val="13999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6598" y="379766"/>
            <a:ext cx="4082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2400" b="1" dirty="0">
                <a:solidFill>
                  <a:srgbClr val="000000"/>
                </a:solidFill>
              </a:rPr>
              <a:t>(B) </a:t>
            </a:r>
            <a:r>
              <a:rPr lang="en-US" sz="2800" b="1" dirty="0">
                <a:solidFill>
                  <a:srgbClr val="000000"/>
                </a:solidFill>
              </a:rPr>
              <a:t>Authorization</a:t>
            </a:r>
            <a:r>
              <a:rPr lang="en-US" sz="2400" b="1" dirty="0">
                <a:solidFill>
                  <a:srgbClr val="000000"/>
                </a:solidFill>
              </a:rPr>
              <a:t> &amp; Security.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6598" y="1186919"/>
            <a:ext cx="101665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Common Area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When user login, dsjcCom object is created.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dsCom.AppId – Gives the appId</a:t>
            </a:r>
            <a:endParaRPr lang="en-IN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dsCom.linkType – Gives 1 or 0 (1 for jdbc and 0 for datasource)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dsCom.homeUrl – Gives HomeUrl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Information of User who login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dsCom.user.* </a:t>
            </a:r>
            <a:r>
              <a:rPr lang="en-IN" sz="2400" dirty="0"/>
              <a:t>– </a:t>
            </a:r>
            <a:r>
              <a:rPr lang="en-IN" sz="2400" dirty="0" smtClean="0"/>
              <a:t>where in * =&gt; ID, chineseName, position, positionName, department, departmentName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Information of Connect to DB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dsCom.db.url : if dsCom.linkType == 1, dejc301 will reference it(jdbc:db2:idbicsc)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dsCom.db.dataSource : when dsCom.linkType ==0 =&gt;(jdbc/</a:t>
            </a:r>
            <a:r>
              <a:rPr lang="en-IN" sz="2400" dirty="0" err="1" smtClean="0"/>
              <a:t>DataSource</a:t>
            </a:r>
            <a:r>
              <a:rPr lang="en-IN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58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1727" y="433754"/>
            <a:ext cx="3687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3200" b="1" dirty="0">
                <a:solidFill>
                  <a:prstClr val="black"/>
                </a:solidFill>
              </a:rPr>
              <a:t>(C) ICSC Framework.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1727" y="1545562"/>
            <a:ext cx="9950825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457200">
              <a:spcBef>
                <a:spcPts val="1000"/>
              </a:spcBef>
              <a:buClr>
                <a:srgbClr val="353535"/>
              </a:buClr>
            </a:pPr>
            <a:r>
              <a:rPr lang="en-US" sz="2400" b="1" u="sng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Basic Flow of the MVC in Struts</a:t>
            </a:r>
            <a:r>
              <a:rPr lang="en-US" sz="2400" b="1" u="sng" dirty="0" smtClean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0" algn="just" defTabSz="457200">
              <a:spcBef>
                <a:spcPts val="1000"/>
              </a:spcBef>
              <a:buClr>
                <a:srgbClr val="353535"/>
              </a:buClr>
            </a:pPr>
            <a:endParaRPr lang="en-US" sz="2400" b="1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 defTabSz="457200">
              <a:spcBef>
                <a:spcPts val="1000"/>
              </a:spcBef>
              <a:buClr>
                <a:srgbClr val="353535"/>
              </a:buClr>
            </a:pPr>
            <a:r>
              <a:rPr lang="en-US" sz="2400" b="1" dirty="0" smtClean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</a:rPr>
              <a:t>:-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 model contains the business logic and interact with the persistence </a:t>
            </a:r>
            <a:r>
              <a:rPr lang="en-US" sz="2400" dirty="0" smtClean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storage </a:t>
            </a:r>
            <a:r>
              <a:rPr lang="en-US" sz="24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 store, retrieve and manipulate data</a:t>
            </a:r>
            <a:r>
              <a:rPr lang="en-US" sz="2400" dirty="0" smtClean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0" algn="just" defTabSz="457200">
              <a:spcBef>
                <a:spcPts val="1000"/>
              </a:spcBef>
              <a:buClr>
                <a:srgbClr val="353535"/>
              </a:buClr>
            </a:pPr>
            <a:endParaRPr lang="en-US" sz="240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 defTabSz="457200">
              <a:spcBef>
                <a:spcPts val="1000"/>
              </a:spcBef>
              <a:buClr>
                <a:srgbClr val="353535"/>
              </a:buClr>
            </a:pP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View</a:t>
            </a:r>
            <a:r>
              <a:rPr lang="en-US" sz="2400" b="1" dirty="0">
                <a:solidFill>
                  <a:prstClr val="black"/>
                </a:solidFill>
              </a:rPr>
              <a:t> :-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 view is responsible  for displaying the results back to the user. In </a:t>
            </a:r>
            <a:r>
              <a:rPr lang="en-US" sz="2400" dirty="0" smtClean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Struts </a:t>
            </a:r>
            <a:r>
              <a:rPr lang="en-US" sz="24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 view layer is implemented using JSP</a:t>
            </a:r>
            <a:r>
              <a:rPr lang="en-US" sz="2400" dirty="0" smtClean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0" algn="just" defTabSz="457200">
              <a:spcBef>
                <a:spcPts val="1000"/>
              </a:spcBef>
              <a:buClr>
                <a:srgbClr val="353535"/>
              </a:buClr>
            </a:pPr>
            <a:endParaRPr lang="en-US" sz="240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just" defTabSz="457200">
              <a:spcBef>
                <a:spcPts val="1000"/>
              </a:spcBef>
              <a:buClr>
                <a:srgbClr val="353535"/>
              </a:buClr>
            </a:pPr>
            <a:r>
              <a:rPr lang="en-US" sz="2400" b="1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Controller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:- </a:t>
            </a:r>
            <a:r>
              <a:rPr lang="en-US" sz="24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 Controller handles all the request from the user and selects </a:t>
            </a:r>
            <a:r>
              <a:rPr lang="en-US" sz="2400" dirty="0" smtClean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4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appropriate view to return. In Struts the controller’s job is done by the      </a:t>
            </a:r>
            <a:r>
              <a:rPr lang="en-US" sz="2400" dirty="0" smtClean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Action </a:t>
            </a:r>
            <a:r>
              <a:rPr lang="en-US" sz="240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Servlet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37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8" y="1843183"/>
            <a:ext cx="9041152" cy="4389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0668" y="541330"/>
            <a:ext cx="3687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3200" b="1" dirty="0">
                <a:solidFill>
                  <a:prstClr val="black"/>
                </a:solidFill>
              </a:rPr>
              <a:t>(C) ICSC Framework.</a:t>
            </a:r>
          </a:p>
        </p:txBody>
      </p:sp>
    </p:spTree>
    <p:extLst>
      <p:ext uri="{BB962C8B-B14F-4D97-AF65-F5344CB8AC3E}">
        <p14:creationId xmlns:p14="http://schemas.microsoft.com/office/powerpoint/2010/main" val="15533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8176" y="537155"/>
            <a:ext cx="8677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 (D) Report </a:t>
            </a:r>
            <a:r>
              <a:rPr lang="en-US" sz="3200" b="1" dirty="0" smtClean="0">
                <a:solidFill>
                  <a:prstClr val="black"/>
                </a:solidFill>
              </a:rPr>
              <a:t>Development- PDF </a:t>
            </a:r>
            <a:r>
              <a:rPr lang="en-US" sz="3200" b="1" dirty="0">
                <a:solidFill>
                  <a:prstClr val="black"/>
                </a:solidFill>
              </a:rPr>
              <a:t>Format.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82" y="3196214"/>
            <a:ext cx="10421804" cy="3210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3682" y="1462336"/>
            <a:ext cx="10740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 Pdf report Development, we create Report Structure using iReport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iReport generate xml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In the ERP, IPMS provides DR API to execute jasperreport engine for generating PDF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586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521" y="487543"/>
            <a:ext cx="10810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 (D) Report Development</a:t>
            </a:r>
            <a:r>
              <a:rPr lang="en-US" sz="3200" b="1" dirty="0" smtClean="0">
                <a:solidFill>
                  <a:prstClr val="black"/>
                </a:solidFill>
              </a:rPr>
              <a:t>. – Excel Format.</a:t>
            </a:r>
            <a:endParaRPr lang="en-IN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57744" y="1337480"/>
            <a:ext cx="10188262" cy="510426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There are two types of reports.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1.SimpleList report.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	2.Merge report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b="1" dirty="0" smtClean="0">
                <a:ea typeface="Verdana" panose="020B0604030504040204" pitchFamily="34" charset="0"/>
                <a:cs typeface="Verdana" panose="020B0604030504040204" pitchFamily="34" charset="0"/>
              </a:rPr>
              <a:t>Difference Between SimpleList Report and Merge Report</a:t>
            </a:r>
            <a:endParaRPr lang="en-US" sz="28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78002"/>
              </p:ext>
            </p:extLst>
          </p:nvPr>
        </p:nvGraphicFramePr>
        <p:xfrm>
          <a:off x="1862919" y="3630368"/>
          <a:ext cx="8813954" cy="255557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21198"/>
                <a:gridCol w="3904039"/>
                <a:gridCol w="390718"/>
                <a:gridCol w="3997999"/>
              </a:tblGrid>
              <a:tr h="5988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   SimpleList Report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        Merge Report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96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mergeSimpleList method is used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 mergeForm method is used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96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All data are shown without pagination.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</a:rPr>
                        <a:t>All data are shown with pagination feature.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5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8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2811</TotalTime>
  <Words>371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Franklin Gothic Book</vt:lpstr>
      <vt:lpstr>SimHei</vt:lpstr>
      <vt:lpstr>Times New Roman</vt:lpstr>
      <vt:lpstr>Verdana</vt:lpstr>
      <vt:lpstr>華康細圓體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Keyur R. Machhi</dc:creator>
  <cp:lastModifiedBy>Keyur R. Machhi</cp:lastModifiedBy>
  <cp:revision>80</cp:revision>
  <dcterms:created xsi:type="dcterms:W3CDTF">2020-12-09T10:54:24Z</dcterms:created>
  <dcterms:modified xsi:type="dcterms:W3CDTF">2021-01-05T05:16:25Z</dcterms:modified>
</cp:coreProperties>
</file>