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6858000" cx="12192000"/>
  <p:notesSz cx="6858000" cy="9144000"/>
  <p:embeddedFontLst>
    <p:embeddedFont>
      <p:font typeface="Quattrocento Sans"/>
      <p:regular r:id="rId20"/>
      <p:bold r:id="rId21"/>
      <p:italic r:id="rId22"/>
      <p:boldItalic r:id="rId23"/>
    </p:embeddedFont>
    <p:embeddedFont>
      <p:font typeface="Sanchez"/>
      <p:regular r:id="rId24"/>
      <p: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QuattrocentoSans-regular.fntdata"/><Relationship Id="rId22" Type="http://schemas.openxmlformats.org/officeDocument/2006/relationships/font" Target="fonts/QuattrocentoSans-italic.fntdata"/><Relationship Id="rId21" Type="http://schemas.openxmlformats.org/officeDocument/2006/relationships/font" Target="fonts/QuattrocentoSans-bold.fntdata"/><Relationship Id="rId24" Type="http://schemas.openxmlformats.org/officeDocument/2006/relationships/font" Target="fonts/Sanchez-regular.fntdata"/><Relationship Id="rId23" Type="http://schemas.openxmlformats.org/officeDocument/2006/relationships/font" Target="fonts/QuattrocentoSans-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5" Type="http://schemas.openxmlformats.org/officeDocument/2006/relationships/font" Target="fonts/Sanchez-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4" name="Shape 14"/>
        <p:cNvGrpSpPr/>
        <p:nvPr/>
      </p:nvGrpSpPr>
      <p:grpSpPr>
        <a:xfrm>
          <a:off x="0" y="0"/>
          <a:ext cx="0" cy="0"/>
          <a:chOff x="0" y="0"/>
          <a:chExt cx="0" cy="0"/>
        </a:xfrm>
      </p:grpSpPr>
      <p:sp>
        <p:nvSpPr>
          <p:cNvPr id="15" name="Google Shape;15;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 name="Google Shape;16;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7" name="Google Shape;17;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1" name="Shape 71"/>
        <p:cNvGrpSpPr/>
        <p:nvPr/>
      </p:nvGrpSpPr>
      <p:grpSpPr>
        <a:xfrm>
          <a:off x="0" y="0"/>
          <a:ext cx="0" cy="0"/>
          <a:chOff x="0" y="0"/>
          <a:chExt cx="0" cy="0"/>
        </a:xfrm>
      </p:grpSpPr>
      <p:sp>
        <p:nvSpPr>
          <p:cNvPr id="72" name="Google Shape;72;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4" name="Google Shape;74;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7" name="Shape 77"/>
        <p:cNvGrpSpPr/>
        <p:nvPr/>
      </p:nvGrpSpPr>
      <p:grpSpPr>
        <a:xfrm>
          <a:off x="0" y="0"/>
          <a:ext cx="0" cy="0"/>
          <a:chOff x="0" y="0"/>
          <a:chExt cx="0" cy="0"/>
        </a:xfrm>
      </p:grpSpPr>
      <p:sp>
        <p:nvSpPr>
          <p:cNvPr id="78" name="Google Shape;78;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9" name="Google Shape;79;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0" name="Google Shape;80;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0" name="Shape 20"/>
        <p:cNvGrpSpPr/>
        <p:nvPr/>
      </p:nvGrpSpPr>
      <p:grpSpPr>
        <a:xfrm>
          <a:off x="0" y="0"/>
          <a:ext cx="0" cy="0"/>
          <a:chOff x="0" y="0"/>
          <a:chExt cx="0" cy="0"/>
        </a:xfrm>
      </p:grpSpPr>
      <p:sp>
        <p:nvSpPr>
          <p:cNvPr id="21" name="Google Shape;21;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3" name="Google Shape;23;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6" name="Shape 26"/>
        <p:cNvGrpSpPr/>
        <p:nvPr/>
      </p:nvGrpSpPr>
      <p:grpSpPr>
        <a:xfrm>
          <a:off x="0" y="0"/>
          <a:ext cx="0" cy="0"/>
          <a:chOff x="0" y="0"/>
          <a:chExt cx="0" cy="0"/>
        </a:xfrm>
      </p:grpSpPr>
      <p:sp>
        <p:nvSpPr>
          <p:cNvPr id="27" name="Google Shape;27;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9" name="Google Shape;29;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2" name="Shape 32"/>
        <p:cNvGrpSpPr/>
        <p:nvPr/>
      </p:nvGrpSpPr>
      <p:grpSpPr>
        <a:xfrm>
          <a:off x="0" y="0"/>
          <a:ext cx="0" cy="0"/>
          <a:chOff x="0" y="0"/>
          <a:chExt cx="0" cy="0"/>
        </a:xfrm>
      </p:grpSpPr>
      <p:sp>
        <p:nvSpPr>
          <p:cNvPr id="33" name="Google Shape;33;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 name="Google Shape;35;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9" name="Shape 39"/>
        <p:cNvGrpSpPr/>
        <p:nvPr/>
      </p:nvGrpSpPr>
      <p:grpSpPr>
        <a:xfrm>
          <a:off x="0" y="0"/>
          <a:ext cx="0" cy="0"/>
          <a:chOff x="0" y="0"/>
          <a:chExt cx="0" cy="0"/>
        </a:xfrm>
      </p:grpSpPr>
      <p:sp>
        <p:nvSpPr>
          <p:cNvPr id="40" name="Google Shape;40;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2" name="Google Shape;42;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3" name="Google Shape;43;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4" name="Google Shape;44;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8" name="Shape 48"/>
        <p:cNvGrpSpPr/>
        <p:nvPr/>
      </p:nvGrpSpPr>
      <p:grpSpPr>
        <a:xfrm>
          <a:off x="0" y="0"/>
          <a:ext cx="0" cy="0"/>
          <a:chOff x="0" y="0"/>
          <a:chExt cx="0" cy="0"/>
        </a:xfrm>
      </p:grpSpPr>
      <p:sp>
        <p:nvSpPr>
          <p:cNvPr id="49" name="Google Shape;49;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 name="Google Shape;50;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7" name="Shape 57"/>
        <p:cNvGrpSpPr/>
        <p:nvPr/>
      </p:nvGrpSpPr>
      <p:grpSpPr>
        <a:xfrm>
          <a:off x="0" y="0"/>
          <a:ext cx="0" cy="0"/>
          <a:chOff x="0" y="0"/>
          <a:chExt cx="0" cy="0"/>
        </a:xfrm>
      </p:grpSpPr>
      <p:sp>
        <p:nvSpPr>
          <p:cNvPr id="58" name="Google Shape;58;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0" name="Google Shape;60;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1" name="Google Shape;61;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4" name="Shape 64"/>
        <p:cNvGrpSpPr/>
        <p:nvPr/>
      </p:nvGrpSpPr>
      <p:grpSpPr>
        <a:xfrm>
          <a:off x="0" y="0"/>
          <a:ext cx="0" cy="0"/>
          <a:chOff x="0" y="0"/>
          <a:chExt cx="0" cy="0"/>
        </a:xfrm>
      </p:grpSpPr>
      <p:sp>
        <p:nvSpPr>
          <p:cNvPr id="65" name="Google Shape;65;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6" name="Google Shape;66;p10"/>
          <p:cNvSpPr/>
          <p:nvPr>
            <p:ph idx="2" type="pic"/>
          </p:nvPr>
        </p:nvSpPr>
        <p:spPr>
          <a:xfrm>
            <a:off x="5183188" y="987425"/>
            <a:ext cx="6172200" cy="4873625"/>
          </a:xfrm>
          <a:prstGeom prst="rect">
            <a:avLst/>
          </a:prstGeom>
          <a:noFill/>
          <a:ln>
            <a:noFill/>
          </a:ln>
        </p:spPr>
      </p:sp>
      <p:sp>
        <p:nvSpPr>
          <p:cNvPr id="67" name="Google Shape;67;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8" name="Google Shape;68;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8.xml"/><Relationship Id="rId10" Type="http://schemas.openxmlformats.org/officeDocument/2006/relationships/slideLayout" Target="../slideLayouts/slideLayout7.xml"/><Relationship Id="rId13" Type="http://schemas.openxmlformats.org/officeDocument/2006/relationships/slideLayout" Target="../slideLayouts/slideLayout10.xml"/><Relationship Id="rId12" Type="http://schemas.openxmlformats.org/officeDocument/2006/relationships/slideLayout" Target="../slideLayouts/slideLayout9.xml"/><Relationship Id="rId1" Type="http://schemas.openxmlformats.org/officeDocument/2006/relationships/image" Target="../media/image1.png"/><Relationship Id="rId2" Type="http://schemas.openxmlformats.org/officeDocument/2006/relationships/image" Target="../media/image5.png"/><Relationship Id="rId3" Type="http://schemas.openxmlformats.org/officeDocument/2006/relationships/image" Target="../media/image2.png"/><Relationship Id="rId4" Type="http://schemas.openxmlformats.org/officeDocument/2006/relationships/slideLayout" Target="../slideLayouts/slideLayout1.xml"/><Relationship Id="rId9" Type="http://schemas.openxmlformats.org/officeDocument/2006/relationships/slideLayout" Target="../slideLayouts/slideLayout6.xml"/><Relationship Id="rId15" Type="http://schemas.openxmlformats.org/officeDocument/2006/relationships/theme" Target="../theme/theme2.xml"/><Relationship Id="rId14" Type="http://schemas.openxmlformats.org/officeDocument/2006/relationships/slideLayout" Target="../slideLayouts/slideLayout1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pic>
        <p:nvPicPr>
          <p:cNvPr descr="A red and blue rectangle with black background&#10;&#10;Description automatically generated" id="11" name="Google Shape;11;p1"/>
          <p:cNvPicPr preferRelativeResize="0"/>
          <p:nvPr/>
        </p:nvPicPr>
        <p:blipFill rotWithShape="1">
          <a:blip r:embed="rId1">
            <a:alphaModFix/>
          </a:blip>
          <a:srcRect b="0" l="0" r="0" t="0"/>
          <a:stretch/>
        </p:blipFill>
        <p:spPr>
          <a:xfrm>
            <a:off x="105461" y="6414647"/>
            <a:ext cx="732739" cy="427431"/>
          </a:xfrm>
          <a:prstGeom prst="rect">
            <a:avLst/>
          </a:prstGeom>
          <a:noFill/>
          <a:ln>
            <a:noFill/>
          </a:ln>
        </p:spPr>
      </p:pic>
      <p:pic>
        <p:nvPicPr>
          <p:cNvPr descr="A black and orange logo&#10;&#10;Description automatically generated" id="12" name="Google Shape;12;p1"/>
          <p:cNvPicPr preferRelativeResize="0"/>
          <p:nvPr/>
        </p:nvPicPr>
        <p:blipFill rotWithShape="1">
          <a:blip r:embed="rId2">
            <a:alphaModFix/>
          </a:blip>
          <a:srcRect b="0" l="0" r="0" t="0"/>
          <a:stretch/>
        </p:blipFill>
        <p:spPr>
          <a:xfrm>
            <a:off x="9928972" y="6350274"/>
            <a:ext cx="894900" cy="503382"/>
          </a:xfrm>
          <a:prstGeom prst="rect">
            <a:avLst/>
          </a:prstGeom>
          <a:noFill/>
          <a:ln>
            <a:noFill/>
          </a:ln>
        </p:spPr>
      </p:pic>
      <p:pic>
        <p:nvPicPr>
          <p:cNvPr descr="A close-up of a logo&#10;&#10;Description automatically generated" id="13" name="Google Shape;13;p1"/>
          <p:cNvPicPr preferRelativeResize="0"/>
          <p:nvPr/>
        </p:nvPicPr>
        <p:blipFill rotWithShape="1">
          <a:blip r:embed="rId3">
            <a:alphaModFix/>
          </a:blip>
          <a:srcRect b="0" l="0" r="0" t="0"/>
          <a:stretch/>
        </p:blipFill>
        <p:spPr>
          <a:xfrm>
            <a:off x="11011286" y="6449850"/>
            <a:ext cx="1127941" cy="264952"/>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4"/>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s://github.com/KeyurMistry123/Soteria_financial_advisor.git" TargetMode="Externa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3"/>
          <p:cNvSpPr txBox="1"/>
          <p:nvPr/>
        </p:nvSpPr>
        <p:spPr>
          <a:xfrm>
            <a:off x="0" y="0"/>
            <a:ext cx="12192000" cy="1349100"/>
          </a:xfrm>
          <a:prstGeom prst="rect">
            <a:avLst/>
          </a:prstGeom>
          <a:noFill/>
          <a:ln cap="flat" cmpd="sng" w="9525">
            <a:solidFill>
              <a:schemeClr val="accent6"/>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90000"/>
              </a:lnSpc>
              <a:spcBef>
                <a:spcPts val="0"/>
              </a:spcBef>
              <a:spcAft>
                <a:spcPts val="0"/>
              </a:spcAft>
              <a:buClr>
                <a:schemeClr val="dk1"/>
              </a:buClr>
              <a:buSzPts val="3200"/>
              <a:buFont typeface="Quattrocento Sans"/>
              <a:buNone/>
            </a:pPr>
            <a:r>
              <a:rPr b="1" lang="en-IN" sz="3200">
                <a:solidFill>
                  <a:schemeClr val="dk1"/>
                </a:solidFill>
                <a:latin typeface="Quattrocento Sans"/>
                <a:ea typeface="Quattrocento Sans"/>
                <a:cs typeface="Quattrocento Sans"/>
                <a:sym typeface="Quattrocento Sans"/>
              </a:rPr>
              <a:t>                   </a:t>
            </a:r>
            <a:br>
              <a:rPr b="1" i="0" lang="en-IN" sz="3200" u="none" cap="none" strike="noStrike">
                <a:solidFill>
                  <a:schemeClr val="dk1"/>
                </a:solidFill>
                <a:latin typeface="Quattrocento Sans"/>
                <a:ea typeface="Quattrocento Sans"/>
                <a:cs typeface="Quattrocento Sans"/>
                <a:sym typeface="Quattrocento Sans"/>
              </a:rPr>
            </a:br>
            <a:r>
              <a:rPr b="1" i="0" lang="en-IN" sz="3200" u="none" cap="none" strike="noStrike">
                <a:solidFill>
                  <a:schemeClr val="dk1"/>
                </a:solidFill>
                <a:latin typeface="Quattrocento Sans"/>
                <a:ea typeface="Quattrocento Sans"/>
                <a:cs typeface="Quattrocento Sans"/>
                <a:sym typeface="Quattrocento Sans"/>
              </a:rPr>
              <a:t>Bank of Baroda Hackathon 2024</a:t>
            </a:r>
            <a:endParaRPr b="1" i="0" sz="3200" u="none" cap="none" strike="noStrike">
              <a:solidFill>
                <a:schemeClr val="dk1"/>
              </a:solidFill>
              <a:latin typeface="Quattrocento Sans"/>
              <a:ea typeface="Quattrocento Sans"/>
              <a:cs typeface="Quattrocento Sans"/>
              <a:sym typeface="Quattrocento Sans"/>
            </a:endParaRPr>
          </a:p>
        </p:txBody>
      </p:sp>
      <p:sp>
        <p:nvSpPr>
          <p:cNvPr id="88" name="Google Shape;88;p13"/>
          <p:cNvSpPr txBox="1"/>
          <p:nvPr/>
        </p:nvSpPr>
        <p:spPr>
          <a:xfrm>
            <a:off x="3322657" y="3826910"/>
            <a:ext cx="5546700" cy="25551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IN" sz="2200" u="none" cap="none" strike="noStrike">
                <a:solidFill>
                  <a:schemeClr val="dk1"/>
                </a:solidFill>
                <a:latin typeface="Quattrocento Sans"/>
                <a:ea typeface="Quattrocento Sans"/>
                <a:cs typeface="Quattrocento Sans"/>
                <a:sym typeface="Quattrocento Sans"/>
              </a:rPr>
              <a:t>Team Name : </a:t>
            </a:r>
            <a:r>
              <a:rPr b="1" lang="en-IN" sz="2200">
                <a:solidFill>
                  <a:schemeClr val="dk1"/>
                </a:solidFill>
                <a:latin typeface="Quattrocento Sans"/>
                <a:ea typeface="Quattrocento Sans"/>
                <a:cs typeface="Quattrocento Sans"/>
                <a:sym typeface="Quattrocento Sans"/>
              </a:rPr>
              <a:t>KnowWiz</a:t>
            </a:r>
            <a:endParaRPr sz="2200"/>
          </a:p>
          <a:p>
            <a:pPr indent="0" lvl="0" marL="0" marR="0" rtl="0" algn="just">
              <a:spcBef>
                <a:spcPts val="0"/>
              </a:spcBef>
              <a:spcAft>
                <a:spcPts val="0"/>
              </a:spcAft>
              <a:buNone/>
            </a:pPr>
            <a:r>
              <a:t/>
            </a:r>
            <a:endParaRPr sz="2200"/>
          </a:p>
          <a:p>
            <a:pPr indent="0" lvl="0" marL="0" marR="0" rtl="0" algn="ctr">
              <a:spcBef>
                <a:spcPts val="0"/>
              </a:spcBef>
              <a:spcAft>
                <a:spcPts val="0"/>
              </a:spcAft>
              <a:buNone/>
            </a:pPr>
            <a:r>
              <a:rPr b="1" lang="en-IN" sz="2200">
                <a:solidFill>
                  <a:schemeClr val="dk1"/>
                </a:solidFill>
                <a:latin typeface="Quattrocento Sans"/>
                <a:ea typeface="Quattrocento Sans"/>
                <a:cs typeface="Quattrocento Sans"/>
                <a:sym typeface="Quattrocento Sans"/>
              </a:rPr>
              <a:t> T</a:t>
            </a:r>
            <a:r>
              <a:rPr b="1" i="0" lang="en-IN" sz="2200" u="none" cap="none" strike="noStrike">
                <a:solidFill>
                  <a:schemeClr val="dk1"/>
                </a:solidFill>
                <a:latin typeface="Quattrocento Sans"/>
                <a:ea typeface="Quattrocento Sans"/>
                <a:cs typeface="Quattrocento Sans"/>
                <a:sym typeface="Quattrocento Sans"/>
              </a:rPr>
              <a:t>eam bio :</a:t>
            </a:r>
            <a:r>
              <a:rPr b="1" lang="en-IN" sz="2200">
                <a:solidFill>
                  <a:schemeClr val="dk1"/>
                </a:solidFill>
                <a:latin typeface="Quattrocento Sans"/>
                <a:ea typeface="Quattrocento Sans"/>
                <a:cs typeface="Quattrocento Sans"/>
                <a:sym typeface="Quattrocento Sans"/>
              </a:rPr>
              <a:t> </a:t>
            </a:r>
            <a:endParaRPr b="1" sz="2200">
              <a:solidFill>
                <a:schemeClr val="dk1"/>
              </a:solidFill>
              <a:latin typeface="Quattrocento Sans"/>
              <a:ea typeface="Quattrocento Sans"/>
              <a:cs typeface="Quattrocento Sans"/>
              <a:sym typeface="Quattrocento Sans"/>
            </a:endParaRPr>
          </a:p>
          <a:p>
            <a:pPr indent="0" lvl="0" marL="0" marR="0" rtl="0" algn="ctr">
              <a:spcBef>
                <a:spcPts val="0"/>
              </a:spcBef>
              <a:spcAft>
                <a:spcPts val="0"/>
              </a:spcAft>
              <a:buNone/>
            </a:pPr>
            <a:r>
              <a:rPr b="1" lang="en-IN" sz="2200">
                <a:solidFill>
                  <a:schemeClr val="dk1"/>
                </a:solidFill>
                <a:latin typeface="Quattrocento Sans"/>
                <a:ea typeface="Quattrocento Sans"/>
                <a:cs typeface="Quattrocento Sans"/>
                <a:sym typeface="Quattrocento Sans"/>
              </a:rPr>
              <a:t>Pranav Narkhede (Team Leader)</a:t>
            </a:r>
            <a:endParaRPr b="1" sz="2200">
              <a:solidFill>
                <a:schemeClr val="dk1"/>
              </a:solidFill>
              <a:latin typeface="Quattrocento Sans"/>
              <a:ea typeface="Quattrocento Sans"/>
              <a:cs typeface="Quattrocento Sans"/>
              <a:sym typeface="Quattrocento Sans"/>
            </a:endParaRPr>
          </a:p>
          <a:p>
            <a:pPr indent="0" lvl="0" marL="0" marR="0" rtl="0" algn="ctr">
              <a:spcBef>
                <a:spcPts val="0"/>
              </a:spcBef>
              <a:spcAft>
                <a:spcPts val="0"/>
              </a:spcAft>
              <a:buNone/>
            </a:pPr>
            <a:r>
              <a:rPr b="1" lang="en-IN" sz="2200">
                <a:solidFill>
                  <a:schemeClr val="dk1"/>
                </a:solidFill>
                <a:latin typeface="Quattrocento Sans"/>
                <a:ea typeface="Quattrocento Sans"/>
                <a:cs typeface="Quattrocento Sans"/>
                <a:sym typeface="Quattrocento Sans"/>
              </a:rPr>
              <a:t>  </a:t>
            </a:r>
            <a:r>
              <a:rPr b="1" lang="en-IN" sz="2200">
                <a:solidFill>
                  <a:schemeClr val="dk1"/>
                </a:solidFill>
                <a:latin typeface="Quattrocento Sans"/>
                <a:ea typeface="Quattrocento Sans"/>
                <a:cs typeface="Quattrocento Sans"/>
                <a:sym typeface="Quattrocento Sans"/>
              </a:rPr>
              <a:t>Keyur Mistry </a:t>
            </a:r>
            <a:endParaRPr b="1" sz="2200">
              <a:solidFill>
                <a:schemeClr val="dk1"/>
              </a:solidFill>
              <a:latin typeface="Quattrocento Sans"/>
              <a:ea typeface="Quattrocento Sans"/>
              <a:cs typeface="Quattrocento Sans"/>
              <a:sym typeface="Quattrocento Sans"/>
            </a:endParaRPr>
          </a:p>
          <a:p>
            <a:pPr indent="0" lvl="0" marL="0" marR="0" rtl="0" algn="ctr">
              <a:spcBef>
                <a:spcPts val="0"/>
              </a:spcBef>
              <a:spcAft>
                <a:spcPts val="0"/>
              </a:spcAft>
              <a:buNone/>
            </a:pPr>
            <a:r>
              <a:rPr b="1" lang="en-IN" sz="2200">
                <a:solidFill>
                  <a:schemeClr val="dk1"/>
                </a:solidFill>
                <a:latin typeface="Quattrocento Sans"/>
                <a:ea typeface="Quattrocento Sans"/>
                <a:cs typeface="Quattrocento Sans"/>
                <a:sym typeface="Quattrocento Sans"/>
              </a:rPr>
              <a:t> Aniruddh Sengupta</a:t>
            </a:r>
            <a:endParaRPr b="1" sz="2200">
              <a:solidFill>
                <a:schemeClr val="dk1"/>
              </a:solidFill>
              <a:latin typeface="Quattrocento Sans"/>
              <a:ea typeface="Quattrocento Sans"/>
              <a:cs typeface="Quattrocento Sans"/>
              <a:sym typeface="Quattrocento Sans"/>
            </a:endParaRPr>
          </a:p>
          <a:p>
            <a:pPr indent="0" lvl="0" marL="0" marR="0" rtl="0" algn="ctr">
              <a:spcBef>
                <a:spcPts val="0"/>
              </a:spcBef>
              <a:spcAft>
                <a:spcPts val="0"/>
              </a:spcAft>
              <a:buNone/>
            </a:pPr>
            <a:r>
              <a:rPr b="1" lang="en-IN" sz="2200">
                <a:solidFill>
                  <a:schemeClr val="dk1"/>
                </a:solidFill>
                <a:latin typeface="Quattrocento Sans"/>
                <a:ea typeface="Quattrocento Sans"/>
                <a:cs typeface="Quattrocento Sans"/>
                <a:sym typeface="Quattrocento Sans"/>
              </a:rPr>
              <a:t>   Rahul Ganatra</a:t>
            </a:r>
            <a:endParaRPr b="1" sz="2200">
              <a:solidFill>
                <a:schemeClr val="dk1"/>
              </a:solidFill>
              <a:latin typeface="Quattrocento Sans"/>
              <a:ea typeface="Quattrocento Sans"/>
              <a:cs typeface="Quattrocento Sans"/>
              <a:sym typeface="Quattrocento Sans"/>
            </a:endParaRPr>
          </a:p>
          <a:p>
            <a:pPr indent="0" lvl="0" marL="0" marR="0" rtl="0" algn="just">
              <a:spcBef>
                <a:spcPts val="0"/>
              </a:spcBef>
              <a:spcAft>
                <a:spcPts val="0"/>
              </a:spcAft>
              <a:buNone/>
            </a:pPr>
            <a:r>
              <a:t/>
            </a:r>
            <a:endParaRPr b="1" i="0" sz="2200" u="none" cap="none" strike="noStrike">
              <a:solidFill>
                <a:schemeClr val="dk1"/>
              </a:solidFill>
              <a:latin typeface="Quattrocento Sans"/>
              <a:ea typeface="Quattrocento Sans"/>
              <a:cs typeface="Quattrocento Sans"/>
              <a:sym typeface="Quattrocento Sans"/>
            </a:endParaRPr>
          </a:p>
          <a:p>
            <a:pPr indent="0" lvl="0" marL="0" marR="0" rtl="0" algn="ctr">
              <a:spcBef>
                <a:spcPts val="0"/>
              </a:spcBef>
              <a:spcAft>
                <a:spcPts val="0"/>
              </a:spcAft>
              <a:buNone/>
            </a:pPr>
            <a:r>
              <a:rPr b="1" lang="en-IN" sz="2200">
                <a:solidFill>
                  <a:schemeClr val="dk1"/>
                </a:solidFill>
                <a:latin typeface="Quattrocento Sans"/>
                <a:ea typeface="Quattrocento Sans"/>
                <a:cs typeface="Quattrocento Sans"/>
                <a:sym typeface="Quattrocento Sans"/>
              </a:rPr>
              <a:t>   </a:t>
            </a:r>
            <a:r>
              <a:rPr b="1" i="0" lang="en-IN" sz="2200" u="none" cap="none" strike="noStrike">
                <a:solidFill>
                  <a:schemeClr val="dk1"/>
                </a:solidFill>
                <a:latin typeface="Quattrocento Sans"/>
                <a:ea typeface="Quattrocento Sans"/>
                <a:cs typeface="Quattrocento Sans"/>
                <a:sym typeface="Quattrocento Sans"/>
              </a:rPr>
              <a:t>Date : 30</a:t>
            </a:r>
            <a:r>
              <a:rPr b="1" lang="en-IN" sz="2200">
                <a:solidFill>
                  <a:schemeClr val="dk1"/>
                </a:solidFill>
                <a:latin typeface="Quattrocento Sans"/>
                <a:ea typeface="Quattrocento Sans"/>
                <a:cs typeface="Quattrocento Sans"/>
                <a:sym typeface="Quattrocento Sans"/>
              </a:rPr>
              <a:t>/6/2024</a:t>
            </a:r>
            <a:endParaRPr sz="2200"/>
          </a:p>
        </p:txBody>
      </p:sp>
      <p:sp>
        <p:nvSpPr>
          <p:cNvPr id="89" name="Google Shape;89;p13"/>
          <p:cNvSpPr txBox="1"/>
          <p:nvPr/>
        </p:nvSpPr>
        <p:spPr>
          <a:xfrm>
            <a:off x="4305450" y="1865150"/>
            <a:ext cx="3581100" cy="1265100"/>
          </a:xfrm>
          <a:prstGeom prst="rect">
            <a:avLst/>
          </a:prstGeom>
          <a:noFill/>
          <a:ln>
            <a:noFill/>
          </a:ln>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rPr b="1" lang="en-IN" sz="3900">
                <a:solidFill>
                  <a:schemeClr val="dk1"/>
                </a:solidFill>
                <a:latin typeface="Sanchez"/>
                <a:ea typeface="Sanchez"/>
                <a:cs typeface="Sanchez"/>
                <a:sym typeface="Sanchez"/>
              </a:rPr>
              <a:t>Soteria     </a:t>
            </a:r>
            <a:endParaRPr b="1" sz="3000">
              <a:solidFill>
                <a:schemeClr val="dk1"/>
              </a:solidFill>
              <a:latin typeface="Sanchez"/>
              <a:ea typeface="Sanchez"/>
              <a:cs typeface="Sanchez"/>
              <a:sym typeface="Sanchez"/>
            </a:endParaRPr>
          </a:p>
        </p:txBody>
      </p:sp>
      <p:sp>
        <p:nvSpPr>
          <p:cNvPr id="90" name="Google Shape;90;p13"/>
          <p:cNvSpPr txBox="1"/>
          <p:nvPr/>
        </p:nvSpPr>
        <p:spPr>
          <a:xfrm>
            <a:off x="2460450" y="3095775"/>
            <a:ext cx="7271100" cy="5439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None/>
            </a:pPr>
            <a:r>
              <a:rPr lang="en-IN" sz="2400">
                <a:solidFill>
                  <a:schemeClr val="dk1"/>
                </a:solidFill>
                <a:latin typeface="Quattrocento Sans"/>
                <a:ea typeface="Quattrocento Sans"/>
                <a:cs typeface="Quattrocento Sans"/>
                <a:sym typeface="Quattrocento Sans"/>
              </a:rPr>
              <a:t>“Where Your Financial Goals Meets AI Brilliance”</a:t>
            </a:r>
            <a:endParaRPr sz="600">
              <a:latin typeface="Quattrocento Sans"/>
              <a:ea typeface="Quattrocento Sans"/>
              <a:cs typeface="Quattrocento Sans"/>
              <a:sym typeface="Quattrocento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2"/>
          <p:cNvSpPr txBox="1"/>
          <p:nvPr>
            <p:ph type="title"/>
          </p:nvPr>
        </p:nvSpPr>
        <p:spPr>
          <a:xfrm>
            <a:off x="1708685" y="220406"/>
            <a:ext cx="8774629" cy="576000"/>
          </a:xfrm>
          <a:prstGeom prst="rect">
            <a:avLst/>
          </a:prstGeom>
          <a:noFill/>
          <a:ln cap="flat" cmpd="sng" w="9525">
            <a:solidFill>
              <a:schemeClr val="accent6"/>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dk1"/>
              </a:buClr>
              <a:buSzPts val="2800"/>
              <a:buFont typeface="Quattrocento Sans"/>
              <a:buNone/>
            </a:pPr>
            <a:r>
              <a:rPr b="1" lang="en-IN" sz="2800">
                <a:solidFill>
                  <a:schemeClr val="dk1"/>
                </a:solidFill>
                <a:latin typeface="Quattrocento Sans"/>
                <a:ea typeface="Quattrocento Sans"/>
                <a:cs typeface="Quattrocento Sans"/>
                <a:sym typeface="Quattrocento Sans"/>
              </a:rPr>
              <a:t>Uniqueness of Approach and Solution</a:t>
            </a:r>
            <a:br>
              <a:rPr b="1" lang="en-IN" sz="2800">
                <a:solidFill>
                  <a:schemeClr val="dk1"/>
                </a:solidFill>
                <a:latin typeface="Quattrocento Sans"/>
                <a:ea typeface="Quattrocento Sans"/>
                <a:cs typeface="Quattrocento Sans"/>
                <a:sym typeface="Quattrocento Sans"/>
              </a:rPr>
            </a:br>
            <a:endParaRPr b="1" sz="2800">
              <a:solidFill>
                <a:schemeClr val="dk1"/>
              </a:solidFill>
              <a:latin typeface="Quattrocento Sans"/>
              <a:ea typeface="Quattrocento Sans"/>
              <a:cs typeface="Quattrocento Sans"/>
              <a:sym typeface="Quattrocento Sans"/>
            </a:endParaRPr>
          </a:p>
        </p:txBody>
      </p:sp>
      <p:sp>
        <p:nvSpPr>
          <p:cNvPr id="145" name="Google Shape;145;p22"/>
          <p:cNvSpPr txBox="1"/>
          <p:nvPr/>
        </p:nvSpPr>
        <p:spPr>
          <a:xfrm>
            <a:off x="0" y="796400"/>
            <a:ext cx="12192000" cy="5706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lang="en-IN" sz="1900" u="none" cap="none" strike="noStrike">
                <a:solidFill>
                  <a:srgbClr val="222222"/>
                </a:solidFill>
                <a:highlight>
                  <a:srgbClr val="FFFFFF"/>
                </a:highlight>
                <a:latin typeface="Calibri"/>
                <a:ea typeface="Calibri"/>
                <a:cs typeface="Calibri"/>
                <a:sym typeface="Calibri"/>
              </a:rPr>
              <a:t>What is the unique aspects of the proposed idea?</a:t>
            </a:r>
            <a:endParaRPr sz="1900">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1" sz="1900">
              <a:solidFill>
                <a:srgbClr val="222222"/>
              </a:solidFill>
              <a:highlight>
                <a:srgbClr val="FFFFFF"/>
              </a:highlight>
              <a:latin typeface="Calibri"/>
              <a:ea typeface="Calibri"/>
              <a:cs typeface="Calibri"/>
              <a:sym typeface="Calibri"/>
            </a:endParaRPr>
          </a:p>
          <a:p>
            <a:pPr indent="-349250" lvl="0" marL="457200" marR="0" rtl="0" algn="l">
              <a:spcBef>
                <a:spcPts val="0"/>
              </a:spcBef>
              <a:spcAft>
                <a:spcPts val="0"/>
              </a:spcAft>
              <a:buClr>
                <a:schemeClr val="dk1"/>
              </a:buClr>
              <a:buSzPts val="1900"/>
              <a:buFont typeface="Quattrocento Sans"/>
              <a:buAutoNum type="arabicPeriod"/>
            </a:pPr>
            <a:r>
              <a:rPr b="1" lang="en-IN" sz="1900">
                <a:solidFill>
                  <a:schemeClr val="dk1"/>
                </a:solidFill>
                <a:latin typeface="Quattrocento Sans"/>
                <a:ea typeface="Quattrocento Sans"/>
                <a:cs typeface="Quattrocento Sans"/>
                <a:sym typeface="Quattrocento Sans"/>
              </a:rPr>
              <a:t>Personalization at Scale:</a:t>
            </a:r>
            <a:endParaRPr sz="1900">
              <a:solidFill>
                <a:schemeClr val="dk1"/>
              </a:solidFill>
              <a:latin typeface="Quattrocento Sans"/>
              <a:ea typeface="Quattrocento Sans"/>
              <a:cs typeface="Quattrocento Sans"/>
              <a:sym typeface="Quattrocento Sans"/>
            </a:endParaRPr>
          </a:p>
          <a:p>
            <a:pPr indent="0" lvl="0" marL="914400" marR="0" rtl="0" algn="l">
              <a:spcBef>
                <a:spcPts val="0"/>
              </a:spcBef>
              <a:spcAft>
                <a:spcPts val="0"/>
              </a:spcAft>
              <a:buNone/>
            </a:pPr>
            <a:r>
              <a:rPr lang="en-IN" sz="1900">
                <a:solidFill>
                  <a:schemeClr val="dk1"/>
                </a:solidFill>
                <a:latin typeface="Quattrocento Sans"/>
                <a:ea typeface="Quattrocento Sans"/>
                <a:cs typeface="Quattrocento Sans"/>
                <a:sym typeface="Quattrocento Sans"/>
              </a:rPr>
              <a:t>Tailors financial advice based on individual user profiles and banking history , incorporating factors such as risk tolerance, financial goals, and real-time market conditions.</a:t>
            </a:r>
            <a:endParaRPr sz="1900">
              <a:latin typeface="Quattrocento Sans"/>
              <a:ea typeface="Quattrocento Sans"/>
              <a:cs typeface="Quattrocento Sans"/>
              <a:sym typeface="Quattrocento Sans"/>
            </a:endParaRPr>
          </a:p>
          <a:p>
            <a:pPr indent="0" lvl="0" marL="457200" marR="0" rtl="0" algn="l">
              <a:lnSpc>
                <a:spcPct val="100000"/>
              </a:lnSpc>
              <a:spcBef>
                <a:spcPts val="0"/>
              </a:spcBef>
              <a:spcAft>
                <a:spcPts val="0"/>
              </a:spcAft>
              <a:buNone/>
            </a:pPr>
            <a:r>
              <a:t/>
            </a:r>
            <a:endParaRPr b="1" sz="1900" u="none" cap="none" strike="noStrike">
              <a:solidFill>
                <a:srgbClr val="222222"/>
              </a:solidFill>
              <a:highlight>
                <a:srgbClr val="FFFFFF"/>
              </a:highlight>
              <a:latin typeface="Quattrocento Sans"/>
              <a:ea typeface="Quattrocento Sans"/>
              <a:cs typeface="Quattrocento Sans"/>
              <a:sym typeface="Quattrocento Sans"/>
            </a:endParaRPr>
          </a:p>
          <a:p>
            <a:pPr indent="-349250" lvl="0" marL="457200" marR="0" rtl="0" algn="l">
              <a:spcBef>
                <a:spcPts val="0"/>
              </a:spcBef>
              <a:spcAft>
                <a:spcPts val="0"/>
              </a:spcAft>
              <a:buClr>
                <a:schemeClr val="dk1"/>
              </a:buClr>
              <a:buSzPts val="1900"/>
              <a:buFont typeface="Quattrocento Sans"/>
              <a:buAutoNum type="arabicPeriod"/>
            </a:pPr>
            <a:r>
              <a:rPr b="1" lang="en-IN" sz="1900">
                <a:solidFill>
                  <a:schemeClr val="dk1"/>
                </a:solidFill>
                <a:latin typeface="Quattrocento Sans"/>
                <a:ea typeface="Quattrocento Sans"/>
                <a:cs typeface="Quattrocento Sans"/>
                <a:sym typeface="Quattrocento Sans"/>
              </a:rPr>
              <a:t>Real-Time Insights and Updates:</a:t>
            </a:r>
            <a:endParaRPr sz="1900">
              <a:solidFill>
                <a:schemeClr val="dk1"/>
              </a:solidFill>
              <a:latin typeface="Quattrocento Sans"/>
              <a:ea typeface="Quattrocento Sans"/>
              <a:cs typeface="Quattrocento Sans"/>
              <a:sym typeface="Quattrocento Sans"/>
            </a:endParaRPr>
          </a:p>
          <a:p>
            <a:pPr indent="0" lvl="0" marL="914400" marR="0" rtl="0" algn="l">
              <a:spcBef>
                <a:spcPts val="0"/>
              </a:spcBef>
              <a:spcAft>
                <a:spcPts val="0"/>
              </a:spcAft>
              <a:buNone/>
            </a:pPr>
            <a:r>
              <a:rPr lang="en-IN" sz="1900">
                <a:solidFill>
                  <a:schemeClr val="dk1"/>
                </a:solidFill>
                <a:latin typeface="Quattrocento Sans"/>
                <a:ea typeface="Quattrocento Sans"/>
                <a:cs typeface="Quattrocento Sans"/>
                <a:sym typeface="Quattrocento Sans"/>
              </a:rPr>
              <a:t>Provides up-to-date market insights and predictive analytics, giving more accurate and </a:t>
            </a:r>
            <a:r>
              <a:rPr lang="en-IN" sz="1900">
                <a:solidFill>
                  <a:schemeClr val="dk1"/>
                </a:solidFill>
                <a:latin typeface="Quattrocento Sans"/>
                <a:ea typeface="Quattrocento Sans"/>
                <a:cs typeface="Quattrocento Sans"/>
                <a:sym typeface="Quattrocento Sans"/>
              </a:rPr>
              <a:t>useful</a:t>
            </a:r>
            <a:r>
              <a:rPr lang="en-IN" sz="1900">
                <a:solidFill>
                  <a:schemeClr val="dk1"/>
                </a:solidFill>
                <a:latin typeface="Quattrocento Sans"/>
                <a:ea typeface="Quattrocento Sans"/>
                <a:cs typeface="Quattrocento Sans"/>
                <a:sym typeface="Quattrocento Sans"/>
              </a:rPr>
              <a:t> suggestions</a:t>
            </a:r>
            <a:endParaRPr sz="1900">
              <a:latin typeface="Quattrocento Sans"/>
              <a:ea typeface="Quattrocento Sans"/>
              <a:cs typeface="Quattrocento Sans"/>
              <a:sym typeface="Quattrocento Sans"/>
            </a:endParaRPr>
          </a:p>
          <a:p>
            <a:pPr indent="0" lvl="0" marL="457200" marR="0" rtl="0" algn="l">
              <a:lnSpc>
                <a:spcPct val="100000"/>
              </a:lnSpc>
              <a:spcBef>
                <a:spcPts val="0"/>
              </a:spcBef>
              <a:spcAft>
                <a:spcPts val="0"/>
              </a:spcAft>
              <a:buNone/>
            </a:pPr>
            <a:r>
              <a:t/>
            </a:r>
            <a:endParaRPr b="1" sz="1900">
              <a:solidFill>
                <a:srgbClr val="222222"/>
              </a:solidFill>
              <a:highlight>
                <a:srgbClr val="FFFFFF"/>
              </a:highlight>
              <a:latin typeface="Quattrocento Sans"/>
              <a:ea typeface="Quattrocento Sans"/>
              <a:cs typeface="Quattrocento Sans"/>
              <a:sym typeface="Quattrocento Sans"/>
            </a:endParaRPr>
          </a:p>
          <a:p>
            <a:pPr indent="-349250" lvl="0" marL="457200" marR="0" rtl="0" algn="l">
              <a:spcBef>
                <a:spcPts val="0"/>
              </a:spcBef>
              <a:spcAft>
                <a:spcPts val="0"/>
              </a:spcAft>
              <a:buClr>
                <a:schemeClr val="dk1"/>
              </a:buClr>
              <a:buSzPts val="1900"/>
              <a:buFont typeface="Quattrocento Sans"/>
              <a:buAutoNum type="arabicPeriod"/>
            </a:pPr>
            <a:r>
              <a:rPr b="1" lang="en-IN" sz="1900">
                <a:solidFill>
                  <a:schemeClr val="dk1"/>
                </a:solidFill>
                <a:latin typeface="Quattrocento Sans"/>
                <a:ea typeface="Quattrocento Sans"/>
                <a:cs typeface="Quattrocento Sans"/>
                <a:sym typeface="Quattrocento Sans"/>
              </a:rPr>
              <a:t>AI-Driven Predictive Modeling:</a:t>
            </a:r>
            <a:endParaRPr sz="1900">
              <a:solidFill>
                <a:schemeClr val="dk1"/>
              </a:solidFill>
              <a:latin typeface="Quattrocento Sans"/>
              <a:ea typeface="Quattrocento Sans"/>
              <a:cs typeface="Quattrocento Sans"/>
              <a:sym typeface="Quattrocento Sans"/>
            </a:endParaRPr>
          </a:p>
          <a:p>
            <a:pPr indent="0" lvl="0" marL="914400" marR="0" rtl="0" algn="l">
              <a:spcBef>
                <a:spcPts val="0"/>
              </a:spcBef>
              <a:spcAft>
                <a:spcPts val="0"/>
              </a:spcAft>
              <a:buNone/>
            </a:pPr>
            <a:r>
              <a:rPr lang="en-IN" sz="1900">
                <a:solidFill>
                  <a:schemeClr val="dk1"/>
                </a:solidFill>
                <a:latin typeface="Quattrocento Sans"/>
                <a:ea typeface="Quattrocento Sans"/>
                <a:cs typeface="Quattrocento Sans"/>
                <a:sym typeface="Quattrocento Sans"/>
              </a:rPr>
              <a:t>Utilizes advanced machine learning algorithms for predictive modeling,.</a:t>
            </a:r>
            <a:endParaRPr sz="1900">
              <a:latin typeface="Quattrocento Sans"/>
              <a:ea typeface="Quattrocento Sans"/>
              <a:cs typeface="Quattrocento Sans"/>
              <a:sym typeface="Quattrocento Sans"/>
            </a:endParaRPr>
          </a:p>
          <a:p>
            <a:pPr indent="0" lvl="0" marL="457200" marR="0" rtl="0" algn="l">
              <a:lnSpc>
                <a:spcPct val="100000"/>
              </a:lnSpc>
              <a:spcBef>
                <a:spcPts val="0"/>
              </a:spcBef>
              <a:spcAft>
                <a:spcPts val="0"/>
              </a:spcAft>
              <a:buNone/>
            </a:pPr>
            <a:r>
              <a:t/>
            </a:r>
            <a:endParaRPr b="1" sz="1900" u="none" cap="none" strike="noStrike">
              <a:solidFill>
                <a:srgbClr val="222222"/>
              </a:solidFill>
              <a:highlight>
                <a:srgbClr val="FFFFFF"/>
              </a:highlight>
              <a:latin typeface="Quattrocento Sans"/>
              <a:ea typeface="Quattrocento Sans"/>
              <a:cs typeface="Quattrocento Sans"/>
              <a:sym typeface="Quattrocento Sans"/>
            </a:endParaRPr>
          </a:p>
          <a:p>
            <a:pPr indent="-349250" lvl="0" marL="457200" marR="0" rtl="0" algn="l">
              <a:spcBef>
                <a:spcPts val="0"/>
              </a:spcBef>
              <a:spcAft>
                <a:spcPts val="0"/>
              </a:spcAft>
              <a:buClr>
                <a:schemeClr val="dk1"/>
              </a:buClr>
              <a:buSzPts val="1900"/>
              <a:buFont typeface="Quattrocento Sans"/>
              <a:buAutoNum type="arabicPeriod"/>
            </a:pPr>
            <a:r>
              <a:rPr b="1" lang="en-IN" sz="1900">
                <a:solidFill>
                  <a:schemeClr val="dk1"/>
                </a:solidFill>
                <a:latin typeface="Quattrocento Sans"/>
                <a:ea typeface="Quattrocento Sans"/>
                <a:cs typeface="Quattrocento Sans"/>
                <a:sym typeface="Quattrocento Sans"/>
              </a:rPr>
              <a:t>Integration with Existing Platforms:</a:t>
            </a:r>
            <a:endParaRPr sz="1900">
              <a:solidFill>
                <a:schemeClr val="dk1"/>
              </a:solidFill>
              <a:latin typeface="Quattrocento Sans"/>
              <a:ea typeface="Quattrocento Sans"/>
              <a:cs typeface="Quattrocento Sans"/>
              <a:sym typeface="Quattrocento Sans"/>
            </a:endParaRPr>
          </a:p>
          <a:p>
            <a:pPr indent="0" lvl="0" marL="914400" marR="0" rtl="0" algn="l">
              <a:spcBef>
                <a:spcPts val="0"/>
              </a:spcBef>
              <a:spcAft>
                <a:spcPts val="0"/>
              </a:spcAft>
              <a:buNone/>
            </a:pPr>
            <a:r>
              <a:rPr lang="en-IN" sz="1900">
                <a:solidFill>
                  <a:schemeClr val="dk1"/>
                </a:solidFill>
                <a:latin typeface="Quattrocento Sans"/>
                <a:ea typeface="Quattrocento Sans"/>
                <a:cs typeface="Quattrocento Sans"/>
                <a:sym typeface="Quattrocento Sans"/>
              </a:rPr>
              <a:t>Easily integrates with existing financial platforms, including banking apps, wealth management portals, and fintech solutions.</a:t>
            </a:r>
            <a:endParaRPr sz="1900">
              <a:latin typeface="Quattrocento Sans"/>
              <a:ea typeface="Quattrocento Sans"/>
              <a:cs typeface="Quattrocento Sans"/>
              <a:sym typeface="Quattrocento Sans"/>
            </a:endParaRPr>
          </a:p>
          <a:p>
            <a:pPr indent="0" lvl="0" marL="457200" marR="0" rtl="0" algn="l">
              <a:lnSpc>
                <a:spcPct val="100000"/>
              </a:lnSpc>
              <a:spcBef>
                <a:spcPts val="0"/>
              </a:spcBef>
              <a:spcAft>
                <a:spcPts val="0"/>
              </a:spcAft>
              <a:buNone/>
            </a:pPr>
            <a:r>
              <a:t/>
            </a:r>
            <a:endParaRPr b="1" sz="1900">
              <a:solidFill>
                <a:srgbClr val="000000"/>
              </a:solidFill>
              <a:latin typeface="Quattrocento Sans"/>
              <a:ea typeface="Quattrocento Sans"/>
              <a:cs typeface="Quattrocento Sans"/>
              <a:sym typeface="Quattrocento Sans"/>
            </a:endParaRPr>
          </a:p>
          <a:p>
            <a:pPr indent="-349250" lvl="0" marL="457200" marR="0" rtl="0" algn="l">
              <a:spcBef>
                <a:spcPts val="0"/>
              </a:spcBef>
              <a:spcAft>
                <a:spcPts val="0"/>
              </a:spcAft>
              <a:buClr>
                <a:schemeClr val="dk1"/>
              </a:buClr>
              <a:buSzPts val="1900"/>
              <a:buFont typeface="Quattrocento Sans"/>
              <a:buAutoNum type="arabicPeriod"/>
            </a:pPr>
            <a:r>
              <a:rPr b="1" lang="en-IN" sz="1900">
                <a:solidFill>
                  <a:schemeClr val="dk1"/>
                </a:solidFill>
                <a:latin typeface="Quattrocento Sans"/>
                <a:ea typeface="Quattrocento Sans"/>
                <a:cs typeface="Quattrocento Sans"/>
                <a:sym typeface="Quattrocento Sans"/>
              </a:rPr>
              <a:t>Security</a:t>
            </a:r>
            <a:r>
              <a:rPr b="1" lang="en-IN" sz="1900">
                <a:solidFill>
                  <a:schemeClr val="dk1"/>
                </a:solidFill>
                <a:latin typeface="Quattrocento Sans"/>
                <a:ea typeface="Quattrocento Sans"/>
                <a:cs typeface="Quattrocento Sans"/>
                <a:sym typeface="Quattrocento Sans"/>
              </a:rPr>
              <a:t>:</a:t>
            </a:r>
            <a:endParaRPr sz="1900">
              <a:solidFill>
                <a:schemeClr val="dk1"/>
              </a:solidFill>
              <a:latin typeface="Quattrocento Sans"/>
              <a:ea typeface="Quattrocento Sans"/>
              <a:cs typeface="Quattrocento Sans"/>
              <a:sym typeface="Quattrocento Sans"/>
            </a:endParaRPr>
          </a:p>
          <a:p>
            <a:pPr indent="0" lvl="0" marL="914400" marR="0" rtl="0" algn="l">
              <a:spcBef>
                <a:spcPts val="0"/>
              </a:spcBef>
              <a:spcAft>
                <a:spcPts val="0"/>
              </a:spcAft>
              <a:buNone/>
            </a:pPr>
            <a:r>
              <a:rPr lang="en-IN" sz="1900">
                <a:solidFill>
                  <a:schemeClr val="dk1"/>
                </a:solidFill>
                <a:latin typeface="Quattrocento Sans"/>
                <a:ea typeface="Quattrocento Sans"/>
                <a:cs typeface="Quattrocento Sans"/>
                <a:sym typeface="Quattrocento Sans"/>
              </a:rPr>
              <a:t>Seamlessly</a:t>
            </a:r>
            <a:r>
              <a:rPr lang="en-IN" sz="1900">
                <a:solidFill>
                  <a:schemeClr val="dk1"/>
                </a:solidFill>
                <a:latin typeface="Quattrocento Sans"/>
                <a:ea typeface="Quattrocento Sans"/>
                <a:cs typeface="Quattrocento Sans"/>
                <a:sym typeface="Quattrocento Sans"/>
              </a:rPr>
              <a:t> handles the </a:t>
            </a:r>
            <a:r>
              <a:rPr lang="en-IN" sz="1900">
                <a:solidFill>
                  <a:schemeClr val="dk1"/>
                </a:solidFill>
                <a:latin typeface="Quattrocento Sans"/>
                <a:ea typeface="Quattrocento Sans"/>
                <a:cs typeface="Quattrocento Sans"/>
                <a:sym typeface="Quattrocento Sans"/>
              </a:rPr>
              <a:t>crucial</a:t>
            </a:r>
            <a:r>
              <a:rPr lang="en-IN" sz="1900">
                <a:solidFill>
                  <a:schemeClr val="dk1"/>
                </a:solidFill>
                <a:latin typeface="Quattrocento Sans"/>
                <a:ea typeface="Quattrocento Sans"/>
                <a:cs typeface="Quattrocento Sans"/>
                <a:sym typeface="Quattrocento Sans"/>
              </a:rPr>
              <a:t> user information in a secure manner .</a:t>
            </a:r>
            <a:endParaRPr sz="1900">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1400"/>
              <a:buFont typeface="Arial"/>
              <a:buNone/>
            </a:pPr>
            <a:r>
              <a:t/>
            </a:r>
            <a:endParaRPr b="1" sz="2000" u="none" cap="none" strike="noStrike">
              <a:solidFill>
                <a:srgbClr val="000000"/>
              </a:solidFill>
              <a:latin typeface="Quattrocento Sans"/>
              <a:ea typeface="Quattrocento Sans"/>
              <a:cs typeface="Quattrocento Sans"/>
              <a:sym typeface="Quattrocento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3"/>
          <p:cNvSpPr txBox="1"/>
          <p:nvPr>
            <p:ph type="title"/>
          </p:nvPr>
        </p:nvSpPr>
        <p:spPr>
          <a:xfrm>
            <a:off x="1708685" y="266126"/>
            <a:ext cx="8774629" cy="576000"/>
          </a:xfrm>
          <a:prstGeom prst="rect">
            <a:avLst/>
          </a:prstGeom>
          <a:noFill/>
          <a:ln cap="flat" cmpd="sng" w="9525">
            <a:solidFill>
              <a:schemeClr val="accent6"/>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1" lang="en-IN" sz="2800" u="none" cap="none" strike="noStrike">
                <a:latin typeface="Quattrocento Sans"/>
                <a:ea typeface="Quattrocento Sans"/>
                <a:cs typeface="Quattrocento Sans"/>
                <a:sym typeface="Quattrocento Sans"/>
              </a:rPr>
              <a:t>User Experience</a:t>
            </a:r>
            <a:endParaRPr/>
          </a:p>
        </p:txBody>
      </p:sp>
      <p:sp>
        <p:nvSpPr>
          <p:cNvPr id="151" name="Google Shape;151;p23"/>
          <p:cNvSpPr txBox="1"/>
          <p:nvPr/>
        </p:nvSpPr>
        <p:spPr>
          <a:xfrm>
            <a:off x="0" y="842125"/>
            <a:ext cx="12192000" cy="5706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lang="en-IN" sz="2000" u="none" cap="none" strike="noStrike">
                <a:solidFill>
                  <a:srgbClr val="222222"/>
                </a:solidFill>
                <a:highlight>
                  <a:srgbClr val="FFFFFF"/>
                </a:highlight>
                <a:latin typeface="Quattrocento Sans"/>
                <a:ea typeface="Quattrocento Sans"/>
                <a:cs typeface="Quattrocento Sans"/>
                <a:sym typeface="Quattrocento Sans"/>
              </a:rPr>
              <a:t>How will your idea enhance the user experience?</a:t>
            </a:r>
            <a:endParaRPr sz="2000">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1400"/>
              <a:buFont typeface="Arial"/>
              <a:buNone/>
            </a:pPr>
            <a:r>
              <a:t/>
            </a:r>
            <a:endParaRPr b="1" sz="2000">
              <a:solidFill>
                <a:srgbClr val="222222"/>
              </a:solidFill>
              <a:highlight>
                <a:srgbClr val="FFFFFF"/>
              </a:highlight>
              <a:latin typeface="Quattrocento Sans"/>
              <a:ea typeface="Quattrocento Sans"/>
              <a:cs typeface="Quattrocento Sans"/>
              <a:sym typeface="Quattrocento Sans"/>
            </a:endParaRPr>
          </a:p>
          <a:p>
            <a:pPr indent="-355600" lvl="0" marL="457200" marR="0" rtl="0" algn="l">
              <a:lnSpc>
                <a:spcPct val="115000"/>
              </a:lnSpc>
              <a:spcBef>
                <a:spcPts val="0"/>
              </a:spcBef>
              <a:spcAft>
                <a:spcPts val="0"/>
              </a:spcAft>
              <a:buClr>
                <a:schemeClr val="dk1"/>
              </a:buClr>
              <a:buSzPts val="2000"/>
              <a:buFont typeface="Quattrocento Sans"/>
              <a:buAutoNum type="arabicPeriod"/>
            </a:pPr>
            <a:r>
              <a:rPr b="1" lang="en-IN" sz="2000">
                <a:solidFill>
                  <a:schemeClr val="dk1"/>
                </a:solidFill>
                <a:latin typeface="Quattrocento Sans"/>
                <a:ea typeface="Quattrocento Sans"/>
                <a:cs typeface="Quattrocento Sans"/>
                <a:sym typeface="Quattrocento Sans"/>
              </a:rPr>
              <a:t>Personalization and Relevance:</a:t>
            </a:r>
            <a:endParaRPr b="1" sz="2000">
              <a:solidFill>
                <a:srgbClr val="222222"/>
              </a:solidFill>
              <a:highlight>
                <a:srgbClr val="FFFFFF"/>
              </a:highlight>
              <a:latin typeface="Quattrocento Sans"/>
              <a:ea typeface="Quattrocento Sans"/>
              <a:cs typeface="Quattrocento Sans"/>
              <a:sym typeface="Quattrocento Sans"/>
            </a:endParaRPr>
          </a:p>
          <a:p>
            <a:pPr indent="0" lvl="0" marL="914400" marR="0" rtl="0" algn="l">
              <a:lnSpc>
                <a:spcPct val="115000"/>
              </a:lnSpc>
              <a:spcBef>
                <a:spcPts val="0"/>
              </a:spcBef>
              <a:spcAft>
                <a:spcPts val="0"/>
              </a:spcAft>
              <a:buNone/>
            </a:pPr>
            <a:r>
              <a:rPr lang="en-IN" sz="2000">
                <a:solidFill>
                  <a:schemeClr val="dk1"/>
                </a:solidFill>
                <a:latin typeface="Quattrocento Sans"/>
                <a:ea typeface="Quattrocento Sans"/>
                <a:cs typeface="Quattrocento Sans"/>
                <a:sym typeface="Quattrocento Sans"/>
              </a:rPr>
              <a:t>Gives recommendations that match the user's specific needs, increasing engagement and satisfaction.</a:t>
            </a:r>
            <a:endParaRPr b="1" sz="2000" u="none" cap="none" strike="noStrike">
              <a:solidFill>
                <a:srgbClr val="222222"/>
              </a:solidFill>
              <a:highlight>
                <a:srgbClr val="FFFFFF"/>
              </a:highlight>
              <a:latin typeface="Quattrocento Sans"/>
              <a:ea typeface="Quattrocento Sans"/>
              <a:cs typeface="Quattrocento Sans"/>
              <a:sym typeface="Quattrocento Sans"/>
            </a:endParaRPr>
          </a:p>
          <a:p>
            <a:pPr indent="-355600" lvl="0" marL="457200" marR="0" rtl="0" algn="l">
              <a:lnSpc>
                <a:spcPct val="115000"/>
              </a:lnSpc>
              <a:spcBef>
                <a:spcPts val="0"/>
              </a:spcBef>
              <a:spcAft>
                <a:spcPts val="0"/>
              </a:spcAft>
              <a:buClr>
                <a:schemeClr val="dk1"/>
              </a:buClr>
              <a:buSzPts val="2000"/>
              <a:buFont typeface="Quattrocento Sans"/>
              <a:buAutoNum type="arabicPeriod"/>
            </a:pPr>
            <a:r>
              <a:rPr b="1" lang="en-IN" sz="2000">
                <a:solidFill>
                  <a:schemeClr val="dk1"/>
                </a:solidFill>
                <a:latin typeface="Quattrocento Sans"/>
                <a:ea typeface="Quattrocento Sans"/>
                <a:cs typeface="Quattrocento Sans"/>
                <a:sym typeface="Quattrocento Sans"/>
              </a:rPr>
              <a:t>Real-Time Insights and Updates:</a:t>
            </a:r>
            <a:endParaRPr b="1" sz="2000">
              <a:solidFill>
                <a:srgbClr val="222222"/>
              </a:solidFill>
              <a:highlight>
                <a:srgbClr val="FFFFFF"/>
              </a:highlight>
              <a:latin typeface="Quattrocento Sans"/>
              <a:ea typeface="Quattrocento Sans"/>
              <a:cs typeface="Quattrocento Sans"/>
              <a:sym typeface="Quattrocento Sans"/>
            </a:endParaRPr>
          </a:p>
          <a:p>
            <a:pPr indent="0" lvl="0" marL="914400" marR="0" rtl="0" algn="l">
              <a:lnSpc>
                <a:spcPct val="115000"/>
              </a:lnSpc>
              <a:spcBef>
                <a:spcPts val="0"/>
              </a:spcBef>
              <a:spcAft>
                <a:spcPts val="0"/>
              </a:spcAft>
              <a:buNone/>
            </a:pPr>
            <a:r>
              <a:rPr lang="en-IN" sz="2000">
                <a:solidFill>
                  <a:schemeClr val="dk1"/>
                </a:solidFill>
                <a:latin typeface="Quattrocento Sans"/>
                <a:ea typeface="Quattrocento Sans"/>
                <a:cs typeface="Quattrocento Sans"/>
                <a:sym typeface="Quattrocento Sans"/>
              </a:rPr>
              <a:t>Enables timely decision-making by offering real-time updates on investment opportunities, market shifts, and potential risks.</a:t>
            </a:r>
            <a:endParaRPr b="1" sz="2000" u="none" cap="none" strike="noStrike">
              <a:solidFill>
                <a:srgbClr val="222222"/>
              </a:solidFill>
              <a:highlight>
                <a:srgbClr val="FFFFFF"/>
              </a:highlight>
              <a:latin typeface="Quattrocento Sans"/>
              <a:ea typeface="Quattrocento Sans"/>
              <a:cs typeface="Quattrocento Sans"/>
              <a:sym typeface="Quattrocento Sans"/>
            </a:endParaRPr>
          </a:p>
          <a:p>
            <a:pPr indent="-355600" lvl="0" marL="457200" marR="0" rtl="0" algn="l">
              <a:lnSpc>
                <a:spcPct val="115000"/>
              </a:lnSpc>
              <a:spcBef>
                <a:spcPts val="0"/>
              </a:spcBef>
              <a:spcAft>
                <a:spcPts val="0"/>
              </a:spcAft>
              <a:buClr>
                <a:schemeClr val="dk1"/>
              </a:buClr>
              <a:buSzPts val="2000"/>
              <a:buFont typeface="Quattrocento Sans"/>
              <a:buAutoNum type="arabicPeriod"/>
            </a:pPr>
            <a:r>
              <a:rPr b="1" lang="en-IN" sz="2000">
                <a:solidFill>
                  <a:schemeClr val="dk1"/>
                </a:solidFill>
                <a:latin typeface="Quattrocento Sans"/>
                <a:ea typeface="Quattrocento Sans"/>
                <a:cs typeface="Quattrocento Sans"/>
                <a:sym typeface="Quattrocento Sans"/>
              </a:rPr>
              <a:t>Accessibility and Convenience:</a:t>
            </a:r>
            <a:endParaRPr b="1" sz="2000">
              <a:solidFill>
                <a:srgbClr val="222222"/>
              </a:solidFill>
              <a:highlight>
                <a:srgbClr val="FFFFFF"/>
              </a:highlight>
              <a:latin typeface="Quattrocento Sans"/>
              <a:ea typeface="Quattrocento Sans"/>
              <a:cs typeface="Quattrocento Sans"/>
              <a:sym typeface="Quattrocento Sans"/>
            </a:endParaRPr>
          </a:p>
          <a:p>
            <a:pPr indent="0" lvl="0" marL="914400" marR="0" rtl="0" algn="l">
              <a:lnSpc>
                <a:spcPct val="115000"/>
              </a:lnSpc>
              <a:spcBef>
                <a:spcPts val="0"/>
              </a:spcBef>
              <a:spcAft>
                <a:spcPts val="0"/>
              </a:spcAft>
              <a:buNone/>
            </a:pPr>
            <a:r>
              <a:rPr lang="en-IN" sz="2000">
                <a:solidFill>
                  <a:schemeClr val="dk1"/>
                </a:solidFill>
                <a:latin typeface="Quattrocento Sans"/>
                <a:ea typeface="Quattrocento Sans"/>
                <a:cs typeface="Quattrocento Sans"/>
                <a:sym typeface="Quattrocento Sans"/>
              </a:rPr>
              <a:t>Simplifies complex financial concepts and strategies, making them more understandable and actionable for users of varying expertise levels.</a:t>
            </a:r>
            <a:endParaRPr b="1" sz="2000" u="none" cap="none" strike="noStrike">
              <a:solidFill>
                <a:srgbClr val="222222"/>
              </a:solidFill>
              <a:highlight>
                <a:srgbClr val="FFFFFF"/>
              </a:highlight>
              <a:latin typeface="Quattrocento Sans"/>
              <a:ea typeface="Quattrocento Sans"/>
              <a:cs typeface="Quattrocento Sans"/>
              <a:sym typeface="Quattrocento Sans"/>
            </a:endParaRPr>
          </a:p>
          <a:p>
            <a:pPr indent="-355600" lvl="0" marL="457200" marR="0" rtl="0" algn="l">
              <a:lnSpc>
                <a:spcPct val="115000"/>
              </a:lnSpc>
              <a:spcBef>
                <a:spcPts val="0"/>
              </a:spcBef>
              <a:spcAft>
                <a:spcPts val="0"/>
              </a:spcAft>
              <a:buClr>
                <a:schemeClr val="dk1"/>
              </a:buClr>
              <a:buSzPts val="2000"/>
              <a:buFont typeface="Quattrocento Sans"/>
              <a:buAutoNum type="arabicPeriod"/>
            </a:pPr>
            <a:r>
              <a:rPr b="1" lang="en-IN" sz="2000">
                <a:solidFill>
                  <a:schemeClr val="dk1"/>
                </a:solidFill>
                <a:latin typeface="Quattrocento Sans"/>
                <a:ea typeface="Quattrocento Sans"/>
                <a:cs typeface="Quattrocento Sans"/>
                <a:sym typeface="Quattrocento Sans"/>
              </a:rPr>
              <a:t>Comprehensive Financial Planning:</a:t>
            </a:r>
            <a:endParaRPr b="1" sz="2000">
              <a:solidFill>
                <a:srgbClr val="222222"/>
              </a:solidFill>
              <a:highlight>
                <a:srgbClr val="FFFFFF"/>
              </a:highlight>
              <a:latin typeface="Quattrocento Sans"/>
              <a:ea typeface="Quattrocento Sans"/>
              <a:cs typeface="Quattrocento Sans"/>
              <a:sym typeface="Quattrocento Sans"/>
            </a:endParaRPr>
          </a:p>
          <a:p>
            <a:pPr indent="457200" lvl="0" marL="457200" marR="0" rtl="0" algn="l">
              <a:lnSpc>
                <a:spcPct val="115000"/>
              </a:lnSpc>
              <a:spcBef>
                <a:spcPts val="0"/>
              </a:spcBef>
              <a:spcAft>
                <a:spcPts val="0"/>
              </a:spcAft>
              <a:buNone/>
            </a:pPr>
            <a:r>
              <a:rPr lang="en-IN" sz="2000">
                <a:solidFill>
                  <a:schemeClr val="dk1"/>
                </a:solidFill>
                <a:latin typeface="Quattrocento Sans"/>
                <a:ea typeface="Quattrocento Sans"/>
                <a:cs typeface="Quattrocento Sans"/>
                <a:sym typeface="Quattrocento Sans"/>
              </a:rPr>
              <a:t>Facilitates a unified approach to managing financial goals and strategies according to the users need</a:t>
            </a:r>
            <a:endParaRPr b="1" sz="2000" u="none" cap="none" strike="noStrike">
              <a:solidFill>
                <a:srgbClr val="222222"/>
              </a:solidFill>
              <a:highlight>
                <a:srgbClr val="FFFFFF"/>
              </a:highlight>
              <a:latin typeface="Quattrocento Sans"/>
              <a:ea typeface="Quattrocento Sans"/>
              <a:cs typeface="Quattrocento Sans"/>
              <a:sym typeface="Quattrocento Sans"/>
            </a:endParaRPr>
          </a:p>
          <a:p>
            <a:pPr indent="-355600" lvl="0" marL="457200" marR="0" rtl="0" algn="l">
              <a:lnSpc>
                <a:spcPct val="115000"/>
              </a:lnSpc>
              <a:spcBef>
                <a:spcPts val="0"/>
              </a:spcBef>
              <a:spcAft>
                <a:spcPts val="0"/>
              </a:spcAft>
              <a:buClr>
                <a:schemeClr val="dk1"/>
              </a:buClr>
              <a:buSzPts val="2000"/>
              <a:buFont typeface="Quattrocento Sans"/>
              <a:buAutoNum type="arabicPeriod"/>
            </a:pPr>
            <a:r>
              <a:rPr b="1" lang="en-IN" sz="2000">
                <a:solidFill>
                  <a:schemeClr val="dk1"/>
                </a:solidFill>
                <a:latin typeface="Quattrocento Sans"/>
                <a:ea typeface="Quattrocento Sans"/>
                <a:cs typeface="Quattrocento Sans"/>
                <a:sym typeface="Quattrocento Sans"/>
              </a:rPr>
              <a:t>Integration with Existing Services:</a:t>
            </a:r>
            <a:endParaRPr b="1" sz="2000">
              <a:solidFill>
                <a:srgbClr val="222222"/>
              </a:solidFill>
              <a:highlight>
                <a:srgbClr val="FFFFFF"/>
              </a:highlight>
              <a:latin typeface="Quattrocento Sans"/>
              <a:ea typeface="Quattrocento Sans"/>
              <a:cs typeface="Quattrocento Sans"/>
              <a:sym typeface="Quattrocento Sans"/>
            </a:endParaRPr>
          </a:p>
          <a:p>
            <a:pPr indent="0" lvl="0" marL="914400" marR="0" rtl="0" algn="l">
              <a:lnSpc>
                <a:spcPct val="115000"/>
              </a:lnSpc>
              <a:spcBef>
                <a:spcPts val="0"/>
              </a:spcBef>
              <a:spcAft>
                <a:spcPts val="0"/>
              </a:spcAft>
              <a:buNone/>
            </a:pPr>
            <a:r>
              <a:rPr lang="en-IN" sz="2000">
                <a:solidFill>
                  <a:schemeClr val="dk1"/>
                </a:solidFill>
                <a:latin typeface="Quattrocento Sans"/>
                <a:ea typeface="Quattrocento Sans"/>
                <a:cs typeface="Quattrocento Sans"/>
                <a:sym typeface="Quattrocento Sans"/>
              </a:rPr>
              <a:t>Seamlessly integrates with existing financial platforms and tools used by users, enhancing overall usability and functionality.</a:t>
            </a:r>
            <a:endParaRPr b="1" sz="2000" u="none" cap="none" strike="noStrike">
              <a:solidFill>
                <a:srgbClr val="000000"/>
              </a:solidFill>
              <a:latin typeface="Quattrocento Sans"/>
              <a:ea typeface="Quattrocento Sans"/>
              <a:cs typeface="Quattrocento Sans"/>
              <a:sym typeface="Quattrocento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4"/>
          <p:cNvSpPr txBox="1"/>
          <p:nvPr>
            <p:ph type="title"/>
          </p:nvPr>
        </p:nvSpPr>
        <p:spPr>
          <a:xfrm>
            <a:off x="1708685" y="311846"/>
            <a:ext cx="8774629" cy="576000"/>
          </a:xfrm>
          <a:prstGeom prst="rect">
            <a:avLst/>
          </a:prstGeom>
          <a:noFill/>
          <a:ln cap="flat" cmpd="sng" w="9525">
            <a:solidFill>
              <a:schemeClr val="accent6"/>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1" lang="en-IN" sz="2800" u="none" cap="none" strike="noStrike">
                <a:latin typeface="Quattrocento Sans"/>
                <a:ea typeface="Quattrocento Sans"/>
                <a:cs typeface="Quattrocento Sans"/>
                <a:sym typeface="Quattrocento Sans"/>
              </a:rPr>
              <a:t>Scalability</a:t>
            </a:r>
            <a:endParaRPr/>
          </a:p>
        </p:txBody>
      </p:sp>
      <p:sp>
        <p:nvSpPr>
          <p:cNvPr id="157" name="Google Shape;157;p24"/>
          <p:cNvSpPr txBox="1"/>
          <p:nvPr/>
        </p:nvSpPr>
        <p:spPr>
          <a:xfrm>
            <a:off x="0" y="887850"/>
            <a:ext cx="12192000" cy="5706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lang="en-IN" sz="2000" u="none" cap="none" strike="noStrike">
                <a:solidFill>
                  <a:srgbClr val="222222"/>
                </a:solidFill>
                <a:highlight>
                  <a:srgbClr val="FFFFFF"/>
                </a:highlight>
                <a:latin typeface="Quattrocento Sans"/>
                <a:ea typeface="Quattrocento Sans"/>
                <a:cs typeface="Quattrocento Sans"/>
                <a:sym typeface="Quattrocento Sans"/>
              </a:rPr>
              <a:t>How effectively can your solution be scaled to accommodate growth without compromising performance?</a:t>
            </a:r>
            <a:endParaRPr sz="2000">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1400"/>
              <a:buFont typeface="Arial"/>
              <a:buNone/>
            </a:pPr>
            <a:r>
              <a:t/>
            </a:r>
            <a:endParaRPr b="1" sz="2000">
              <a:solidFill>
                <a:srgbClr val="222222"/>
              </a:solidFill>
              <a:highlight>
                <a:srgbClr val="FFFFFF"/>
              </a:highlight>
              <a:latin typeface="Quattrocento Sans"/>
              <a:ea typeface="Quattrocento Sans"/>
              <a:cs typeface="Quattrocento Sans"/>
              <a:sym typeface="Quattrocento Sans"/>
            </a:endParaRPr>
          </a:p>
          <a:p>
            <a:pPr indent="-355600" lvl="0" marL="457200" rtl="0" algn="l">
              <a:spcBef>
                <a:spcPts val="0"/>
              </a:spcBef>
              <a:spcAft>
                <a:spcPts val="0"/>
              </a:spcAft>
              <a:buClr>
                <a:srgbClr val="222222"/>
              </a:buClr>
              <a:buSzPts val="2000"/>
              <a:buFont typeface="Quattrocento Sans"/>
              <a:buChar char="●"/>
            </a:pPr>
            <a:r>
              <a:rPr lang="en-IN" sz="2000">
                <a:solidFill>
                  <a:srgbClr val="222222"/>
                </a:solidFill>
                <a:highlight>
                  <a:srgbClr val="FFFFFF"/>
                </a:highlight>
                <a:latin typeface="Quattrocento Sans"/>
                <a:ea typeface="Quattrocento Sans"/>
                <a:cs typeface="Quattrocento Sans"/>
                <a:sym typeface="Quattrocento Sans"/>
              </a:rPr>
              <a:t>Utilizes a cloud-based infrastructure with elastic resources to scale automatically in response to demand, ensuring consistent and accurate performance.</a:t>
            </a:r>
            <a:endParaRPr sz="2000">
              <a:solidFill>
                <a:srgbClr val="222222"/>
              </a:solidFill>
              <a:highlight>
                <a:srgbClr val="FFFFFF"/>
              </a:highlight>
              <a:latin typeface="Quattrocento Sans"/>
              <a:ea typeface="Quattrocento Sans"/>
              <a:cs typeface="Quattrocento Sans"/>
              <a:sym typeface="Quattrocento Sans"/>
            </a:endParaRPr>
          </a:p>
          <a:p>
            <a:pPr indent="0" lvl="0" marL="457200" rtl="0" algn="l">
              <a:spcBef>
                <a:spcPts val="0"/>
              </a:spcBef>
              <a:spcAft>
                <a:spcPts val="0"/>
              </a:spcAft>
              <a:buNone/>
            </a:pPr>
            <a:r>
              <a:t/>
            </a:r>
            <a:endParaRPr sz="2000">
              <a:solidFill>
                <a:srgbClr val="222222"/>
              </a:solidFill>
              <a:highlight>
                <a:srgbClr val="FFFFFF"/>
              </a:highlight>
              <a:latin typeface="Quattrocento Sans"/>
              <a:ea typeface="Quattrocento Sans"/>
              <a:cs typeface="Quattrocento Sans"/>
              <a:sym typeface="Quattrocento Sans"/>
            </a:endParaRPr>
          </a:p>
          <a:p>
            <a:pPr indent="-355600" lvl="0" marL="457200" rtl="0" algn="l">
              <a:spcBef>
                <a:spcPts val="0"/>
              </a:spcBef>
              <a:spcAft>
                <a:spcPts val="0"/>
              </a:spcAft>
              <a:buClr>
                <a:srgbClr val="222222"/>
              </a:buClr>
              <a:buSzPts val="2000"/>
              <a:buFont typeface="Quattrocento Sans"/>
              <a:buChar char="●"/>
            </a:pPr>
            <a:r>
              <a:rPr lang="en-IN" sz="2000">
                <a:solidFill>
                  <a:srgbClr val="222222"/>
                </a:solidFill>
                <a:highlight>
                  <a:srgbClr val="FFFFFF"/>
                </a:highlight>
                <a:latin typeface="Quattrocento Sans"/>
                <a:ea typeface="Quattrocento Sans"/>
                <a:cs typeface="Quattrocento Sans"/>
                <a:sym typeface="Quattrocento Sans"/>
              </a:rPr>
              <a:t>Adopts a modular architecture that allows each service to scale independently based on its specific workload, optimizing resource allocation and efficiency.</a:t>
            </a:r>
            <a:endParaRPr sz="2000">
              <a:solidFill>
                <a:srgbClr val="222222"/>
              </a:solidFill>
              <a:highlight>
                <a:srgbClr val="FFFFFF"/>
              </a:highlight>
              <a:latin typeface="Quattrocento Sans"/>
              <a:ea typeface="Quattrocento Sans"/>
              <a:cs typeface="Quattrocento Sans"/>
              <a:sym typeface="Quattrocento Sans"/>
            </a:endParaRPr>
          </a:p>
          <a:p>
            <a:pPr indent="0" lvl="0" marL="457200" rtl="0" algn="l">
              <a:spcBef>
                <a:spcPts val="0"/>
              </a:spcBef>
              <a:spcAft>
                <a:spcPts val="0"/>
              </a:spcAft>
              <a:buNone/>
            </a:pPr>
            <a:r>
              <a:t/>
            </a:r>
            <a:endParaRPr sz="2000">
              <a:solidFill>
                <a:srgbClr val="222222"/>
              </a:solidFill>
              <a:highlight>
                <a:srgbClr val="FFFFFF"/>
              </a:highlight>
              <a:latin typeface="Quattrocento Sans"/>
              <a:ea typeface="Quattrocento Sans"/>
              <a:cs typeface="Quattrocento Sans"/>
              <a:sym typeface="Quattrocento Sans"/>
            </a:endParaRPr>
          </a:p>
          <a:p>
            <a:pPr indent="-355600" lvl="0" marL="457200" rtl="0" algn="l">
              <a:spcBef>
                <a:spcPts val="0"/>
              </a:spcBef>
              <a:spcAft>
                <a:spcPts val="0"/>
              </a:spcAft>
              <a:buClr>
                <a:srgbClr val="222222"/>
              </a:buClr>
              <a:buSzPts val="2000"/>
              <a:buFont typeface="Quattrocento Sans"/>
              <a:buChar char="●"/>
            </a:pPr>
            <a:r>
              <a:rPr lang="en-IN" sz="2000">
                <a:solidFill>
                  <a:srgbClr val="222222"/>
                </a:solidFill>
                <a:highlight>
                  <a:srgbClr val="FFFFFF"/>
                </a:highlight>
                <a:latin typeface="Quattrocento Sans"/>
                <a:ea typeface="Quattrocento Sans"/>
                <a:cs typeface="Quattrocento Sans"/>
                <a:sym typeface="Quattrocento Sans"/>
              </a:rPr>
              <a:t>Implements containerization to ensure consistent and efficient deployment across different environments, facilitating seamless integration and operational stability.</a:t>
            </a:r>
            <a:endParaRPr sz="2000">
              <a:solidFill>
                <a:srgbClr val="222222"/>
              </a:solidFill>
              <a:highlight>
                <a:srgbClr val="FFFFFF"/>
              </a:highlight>
              <a:latin typeface="Quattrocento Sans"/>
              <a:ea typeface="Quattrocento Sans"/>
              <a:cs typeface="Quattrocento Sans"/>
              <a:sym typeface="Quattrocento Sans"/>
            </a:endParaRPr>
          </a:p>
          <a:p>
            <a:pPr indent="0" lvl="0" marL="457200" rtl="0" algn="l">
              <a:spcBef>
                <a:spcPts val="0"/>
              </a:spcBef>
              <a:spcAft>
                <a:spcPts val="0"/>
              </a:spcAft>
              <a:buNone/>
            </a:pPr>
            <a:r>
              <a:t/>
            </a:r>
            <a:endParaRPr sz="2000">
              <a:solidFill>
                <a:srgbClr val="222222"/>
              </a:solidFill>
              <a:highlight>
                <a:srgbClr val="FFFFFF"/>
              </a:highlight>
              <a:latin typeface="Quattrocento Sans"/>
              <a:ea typeface="Quattrocento Sans"/>
              <a:cs typeface="Quattrocento Sans"/>
              <a:sym typeface="Quattrocento Sans"/>
            </a:endParaRPr>
          </a:p>
          <a:p>
            <a:pPr indent="-355600" lvl="0" marL="457200" rtl="0" algn="l">
              <a:spcBef>
                <a:spcPts val="0"/>
              </a:spcBef>
              <a:spcAft>
                <a:spcPts val="0"/>
              </a:spcAft>
              <a:buClr>
                <a:srgbClr val="222222"/>
              </a:buClr>
              <a:buSzPts val="2000"/>
              <a:buFont typeface="Quattrocento Sans"/>
              <a:buChar char="●"/>
            </a:pPr>
            <a:r>
              <a:rPr lang="en-IN" sz="2000">
                <a:solidFill>
                  <a:srgbClr val="222222"/>
                </a:solidFill>
                <a:highlight>
                  <a:srgbClr val="FFFFFF"/>
                </a:highlight>
                <a:latin typeface="Quattrocento Sans"/>
                <a:ea typeface="Quattrocento Sans"/>
                <a:cs typeface="Quattrocento Sans"/>
                <a:sym typeface="Quattrocento Sans"/>
              </a:rPr>
              <a:t>Integrates an efficient performance monitoring and optimization capabilities to enable real-time adjustments and maintenance of high performance standards.</a:t>
            </a:r>
            <a:endParaRPr sz="2000">
              <a:solidFill>
                <a:srgbClr val="222222"/>
              </a:solidFill>
              <a:highlight>
                <a:srgbClr val="FFFFFF"/>
              </a:highlight>
              <a:latin typeface="Quattrocento Sans"/>
              <a:ea typeface="Quattrocento Sans"/>
              <a:cs typeface="Quattrocento Sans"/>
              <a:sym typeface="Quattrocento Sans"/>
            </a:endParaRPr>
          </a:p>
          <a:p>
            <a:pPr indent="0" lvl="0" marL="457200" rtl="0" algn="l">
              <a:spcBef>
                <a:spcPts val="0"/>
              </a:spcBef>
              <a:spcAft>
                <a:spcPts val="0"/>
              </a:spcAft>
              <a:buNone/>
            </a:pPr>
            <a:r>
              <a:t/>
            </a:r>
            <a:endParaRPr sz="2000">
              <a:solidFill>
                <a:srgbClr val="222222"/>
              </a:solidFill>
              <a:highlight>
                <a:srgbClr val="FFFFFF"/>
              </a:highlight>
              <a:latin typeface="Quattrocento Sans"/>
              <a:ea typeface="Quattrocento Sans"/>
              <a:cs typeface="Quattrocento Sans"/>
              <a:sym typeface="Quattrocento Sans"/>
            </a:endParaRPr>
          </a:p>
          <a:p>
            <a:pPr indent="-355600" lvl="0" marL="457200" rtl="0" algn="l">
              <a:spcBef>
                <a:spcPts val="0"/>
              </a:spcBef>
              <a:spcAft>
                <a:spcPts val="0"/>
              </a:spcAft>
              <a:buClr>
                <a:srgbClr val="222222"/>
              </a:buClr>
              <a:buSzPts val="2000"/>
              <a:buFont typeface="Quattrocento Sans"/>
              <a:buChar char="●"/>
            </a:pPr>
            <a:r>
              <a:rPr lang="en-IN" sz="2000">
                <a:solidFill>
                  <a:srgbClr val="222222"/>
                </a:solidFill>
                <a:highlight>
                  <a:srgbClr val="FFFFFF"/>
                </a:highlight>
                <a:latin typeface="Quattrocento Sans"/>
                <a:ea typeface="Quattrocento Sans"/>
                <a:cs typeface="Quattrocento Sans"/>
                <a:sym typeface="Quattrocento Sans"/>
              </a:rPr>
              <a:t>Allows testing and deployment processes to streamline updates and feature integrations, enhancing overall scalability and increase in operational agility.</a:t>
            </a:r>
            <a:endParaRPr sz="2000">
              <a:solidFill>
                <a:srgbClr val="222222"/>
              </a:solidFill>
              <a:highlight>
                <a:srgbClr val="FFFFFF"/>
              </a:highlight>
              <a:latin typeface="Quattrocento Sans"/>
              <a:ea typeface="Quattrocento Sans"/>
              <a:cs typeface="Quattrocento Sans"/>
              <a:sym typeface="Quattrocento Sans"/>
            </a:endParaRPr>
          </a:p>
          <a:p>
            <a:pPr indent="0" lvl="0" marL="0" rtl="0" algn="l">
              <a:spcBef>
                <a:spcPts val="0"/>
              </a:spcBef>
              <a:spcAft>
                <a:spcPts val="0"/>
              </a:spcAft>
              <a:buClr>
                <a:schemeClr val="dk1"/>
              </a:buClr>
              <a:buSzPts val="1100"/>
              <a:buFont typeface="Arial"/>
              <a:buNone/>
            </a:pPr>
            <a:r>
              <a:t/>
            </a:r>
            <a:endParaRPr sz="2000">
              <a:solidFill>
                <a:srgbClr val="222222"/>
              </a:solidFill>
              <a:highlight>
                <a:srgbClr val="FFFFFF"/>
              </a:highlight>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1400"/>
              <a:buFont typeface="Arial"/>
              <a:buNone/>
            </a:pPr>
            <a:r>
              <a:t/>
            </a:r>
            <a:endParaRPr sz="2000">
              <a:solidFill>
                <a:srgbClr val="222222"/>
              </a:solidFill>
              <a:highlight>
                <a:srgbClr val="FFFFFF"/>
              </a:highlight>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1400"/>
              <a:buFont typeface="Arial"/>
              <a:buNone/>
            </a:pPr>
            <a:r>
              <a:t/>
            </a:r>
            <a:endParaRPr sz="2000">
              <a:solidFill>
                <a:srgbClr val="222222"/>
              </a:solidFill>
              <a:highlight>
                <a:srgbClr val="FFFFFF"/>
              </a:highlight>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1400"/>
              <a:buFont typeface="Arial"/>
              <a:buNone/>
            </a:pPr>
            <a:r>
              <a:rPr lang="en-IN" sz="2000" u="none" cap="none" strike="noStrike">
                <a:solidFill>
                  <a:srgbClr val="222222"/>
                </a:solidFill>
                <a:highlight>
                  <a:srgbClr val="FFFFFF"/>
                </a:highlight>
                <a:latin typeface="Quattrocento Sans"/>
                <a:ea typeface="Quattrocento Sans"/>
                <a:cs typeface="Quattrocento Sans"/>
                <a:sym typeface="Quattrocento Sans"/>
              </a:rPr>
              <a:t> </a:t>
            </a:r>
            <a:endParaRPr sz="2000">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1400"/>
              <a:buFont typeface="Arial"/>
              <a:buNone/>
            </a:pPr>
            <a:r>
              <a:t/>
            </a:r>
            <a:endParaRPr sz="2000" u="none" cap="none" strike="noStrike">
              <a:solidFill>
                <a:srgbClr val="222222"/>
              </a:solidFill>
              <a:highlight>
                <a:srgbClr val="FFFFFF"/>
              </a:highlight>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1400"/>
              <a:buFont typeface="Arial"/>
              <a:buNone/>
            </a:pPr>
            <a:r>
              <a:t/>
            </a:r>
            <a:endParaRPr b="1" sz="2000">
              <a:solidFill>
                <a:srgbClr val="222222"/>
              </a:solidFill>
              <a:highlight>
                <a:srgbClr val="FFFFFF"/>
              </a:highlight>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1400"/>
              <a:buFont typeface="Arial"/>
              <a:buNone/>
            </a:pPr>
            <a:r>
              <a:t/>
            </a:r>
            <a:endParaRPr sz="2000" u="none" cap="none" strike="noStrike">
              <a:solidFill>
                <a:srgbClr val="000000"/>
              </a:solidFill>
              <a:latin typeface="Quattrocento Sans"/>
              <a:ea typeface="Quattrocento Sans"/>
              <a:cs typeface="Quattrocento Sans"/>
              <a:sym typeface="Quattrocento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5"/>
          <p:cNvSpPr txBox="1"/>
          <p:nvPr>
            <p:ph type="title"/>
          </p:nvPr>
        </p:nvSpPr>
        <p:spPr>
          <a:xfrm>
            <a:off x="1708685" y="211262"/>
            <a:ext cx="8774629" cy="576000"/>
          </a:xfrm>
          <a:prstGeom prst="rect">
            <a:avLst/>
          </a:prstGeom>
          <a:noFill/>
          <a:ln cap="flat" cmpd="sng" w="9525">
            <a:solidFill>
              <a:schemeClr val="accent6"/>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dk1"/>
              </a:buClr>
              <a:buSzPts val="2800"/>
              <a:buFont typeface="Quattrocento Sans"/>
              <a:buNone/>
            </a:pPr>
            <a:r>
              <a:rPr b="1" lang="en-IN" sz="2800">
                <a:solidFill>
                  <a:schemeClr val="dk1"/>
                </a:solidFill>
                <a:latin typeface="Quattrocento Sans"/>
                <a:ea typeface="Quattrocento Sans"/>
                <a:cs typeface="Quattrocento Sans"/>
                <a:sym typeface="Quattrocento Sans"/>
              </a:rPr>
              <a:t>Ease of Deployment and Maintenance</a:t>
            </a:r>
            <a:endParaRPr/>
          </a:p>
        </p:txBody>
      </p:sp>
      <p:sp>
        <p:nvSpPr>
          <p:cNvPr id="163" name="Google Shape;163;p25"/>
          <p:cNvSpPr txBox="1"/>
          <p:nvPr/>
        </p:nvSpPr>
        <p:spPr>
          <a:xfrm>
            <a:off x="0" y="787250"/>
            <a:ext cx="6111300" cy="5706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lang="en-IN" sz="2000">
                <a:solidFill>
                  <a:schemeClr val="dk1"/>
                </a:solidFill>
                <a:latin typeface="Quattrocento Sans"/>
                <a:ea typeface="Quattrocento Sans"/>
                <a:cs typeface="Quattrocento Sans"/>
                <a:sym typeface="Quattrocento Sans"/>
              </a:rPr>
              <a:t>How simple is your solution to implement and maintain on an ongoing basis?</a:t>
            </a:r>
            <a:endParaRPr b="1" sz="2000">
              <a:solidFill>
                <a:schemeClr val="dk1"/>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1400"/>
              <a:buFont typeface="Arial"/>
              <a:buNone/>
            </a:pPr>
            <a:r>
              <a:t/>
            </a:r>
            <a:endParaRPr b="1" sz="2000">
              <a:solidFill>
                <a:schemeClr val="dk1"/>
              </a:solidFill>
              <a:latin typeface="Quattrocento Sans"/>
              <a:ea typeface="Quattrocento Sans"/>
              <a:cs typeface="Quattrocento Sans"/>
              <a:sym typeface="Quattrocento Sans"/>
            </a:endParaRPr>
          </a:p>
          <a:p>
            <a:pPr indent="-355600" lvl="0" marL="457200" rtl="0" algn="l">
              <a:spcBef>
                <a:spcPts val="0"/>
              </a:spcBef>
              <a:spcAft>
                <a:spcPts val="0"/>
              </a:spcAft>
              <a:buClr>
                <a:schemeClr val="dk1"/>
              </a:buClr>
              <a:buSzPts val="2000"/>
              <a:buFont typeface="Quattrocento Sans"/>
              <a:buChar char="●"/>
            </a:pPr>
            <a:r>
              <a:rPr lang="en-IN" sz="2000">
                <a:solidFill>
                  <a:schemeClr val="dk1"/>
                </a:solidFill>
                <a:highlight>
                  <a:srgbClr val="FFFFFF"/>
                </a:highlight>
                <a:latin typeface="Quattrocento Sans"/>
                <a:ea typeface="Quattrocento Sans"/>
                <a:cs typeface="Quattrocento Sans"/>
                <a:sym typeface="Quattrocento Sans"/>
              </a:rPr>
              <a:t>Designed for simplicity in implementation and maintenance.</a:t>
            </a:r>
            <a:endParaRPr sz="2000">
              <a:solidFill>
                <a:schemeClr val="dk1"/>
              </a:solidFill>
              <a:highlight>
                <a:srgbClr val="FFFFFF"/>
              </a:highlight>
              <a:latin typeface="Quattrocento Sans"/>
              <a:ea typeface="Quattrocento Sans"/>
              <a:cs typeface="Quattrocento Sans"/>
              <a:sym typeface="Quattrocento Sans"/>
            </a:endParaRPr>
          </a:p>
          <a:p>
            <a:pPr indent="0" lvl="0" marL="457200" rtl="0" algn="l">
              <a:spcBef>
                <a:spcPts val="0"/>
              </a:spcBef>
              <a:spcAft>
                <a:spcPts val="0"/>
              </a:spcAft>
              <a:buNone/>
            </a:pPr>
            <a:r>
              <a:t/>
            </a:r>
            <a:endParaRPr sz="2000">
              <a:solidFill>
                <a:schemeClr val="dk1"/>
              </a:solidFill>
              <a:highlight>
                <a:srgbClr val="FFFFFF"/>
              </a:highlight>
              <a:latin typeface="Quattrocento Sans"/>
              <a:ea typeface="Quattrocento Sans"/>
              <a:cs typeface="Quattrocento Sans"/>
              <a:sym typeface="Quattrocento Sans"/>
            </a:endParaRPr>
          </a:p>
          <a:p>
            <a:pPr indent="-355600" lvl="0" marL="457200" rtl="0" algn="l">
              <a:spcBef>
                <a:spcPts val="0"/>
              </a:spcBef>
              <a:spcAft>
                <a:spcPts val="0"/>
              </a:spcAft>
              <a:buClr>
                <a:schemeClr val="dk1"/>
              </a:buClr>
              <a:buSzPts val="2000"/>
              <a:buFont typeface="Quattrocento Sans"/>
              <a:buChar char="●"/>
            </a:pPr>
            <a:r>
              <a:rPr lang="en-IN" sz="2000">
                <a:solidFill>
                  <a:schemeClr val="dk1"/>
                </a:solidFill>
                <a:highlight>
                  <a:srgbClr val="FFFFFF"/>
                </a:highlight>
                <a:latin typeface="Quattrocento Sans"/>
                <a:ea typeface="Quattrocento Sans"/>
                <a:cs typeface="Quattrocento Sans"/>
                <a:sym typeface="Quattrocento Sans"/>
              </a:rPr>
              <a:t>Simple integration into existing banking websites and mobile apps via API endpoints.</a:t>
            </a:r>
            <a:endParaRPr sz="2000">
              <a:solidFill>
                <a:schemeClr val="dk1"/>
              </a:solidFill>
              <a:highlight>
                <a:srgbClr val="FFFFFF"/>
              </a:highlight>
              <a:latin typeface="Quattrocento Sans"/>
              <a:ea typeface="Quattrocento Sans"/>
              <a:cs typeface="Quattrocento Sans"/>
              <a:sym typeface="Quattrocento Sans"/>
            </a:endParaRPr>
          </a:p>
          <a:p>
            <a:pPr indent="0" lvl="0" marL="457200" rtl="0" algn="l">
              <a:spcBef>
                <a:spcPts val="0"/>
              </a:spcBef>
              <a:spcAft>
                <a:spcPts val="0"/>
              </a:spcAft>
              <a:buNone/>
            </a:pPr>
            <a:r>
              <a:t/>
            </a:r>
            <a:endParaRPr sz="2000">
              <a:solidFill>
                <a:schemeClr val="dk1"/>
              </a:solidFill>
              <a:highlight>
                <a:srgbClr val="FFFFFF"/>
              </a:highlight>
              <a:latin typeface="Quattrocento Sans"/>
              <a:ea typeface="Quattrocento Sans"/>
              <a:cs typeface="Quattrocento Sans"/>
              <a:sym typeface="Quattrocento Sans"/>
            </a:endParaRPr>
          </a:p>
          <a:p>
            <a:pPr indent="-355600" lvl="0" marL="457200" rtl="0" algn="l">
              <a:spcBef>
                <a:spcPts val="0"/>
              </a:spcBef>
              <a:spcAft>
                <a:spcPts val="0"/>
              </a:spcAft>
              <a:buClr>
                <a:schemeClr val="dk1"/>
              </a:buClr>
              <a:buSzPts val="2000"/>
              <a:buFont typeface="Quattrocento Sans"/>
              <a:buChar char="●"/>
            </a:pPr>
            <a:r>
              <a:rPr lang="en-IN" sz="2000">
                <a:solidFill>
                  <a:schemeClr val="dk1"/>
                </a:solidFill>
                <a:highlight>
                  <a:srgbClr val="FFFFFF"/>
                </a:highlight>
                <a:latin typeface="Quattrocento Sans"/>
                <a:ea typeface="Quattrocento Sans"/>
                <a:cs typeface="Quattrocento Sans"/>
                <a:sym typeface="Quattrocento Sans"/>
              </a:rPr>
              <a:t>Modular approach ensures easy integration with minimal disruption to current systems.</a:t>
            </a:r>
            <a:endParaRPr sz="2000">
              <a:solidFill>
                <a:schemeClr val="dk1"/>
              </a:solidFill>
              <a:highlight>
                <a:srgbClr val="FFFFFF"/>
              </a:highlight>
              <a:latin typeface="Quattrocento Sans"/>
              <a:ea typeface="Quattrocento Sans"/>
              <a:cs typeface="Quattrocento Sans"/>
              <a:sym typeface="Quattrocento Sans"/>
            </a:endParaRPr>
          </a:p>
          <a:p>
            <a:pPr indent="0" lvl="0" marL="457200" rtl="0" algn="l">
              <a:spcBef>
                <a:spcPts val="0"/>
              </a:spcBef>
              <a:spcAft>
                <a:spcPts val="0"/>
              </a:spcAft>
              <a:buNone/>
            </a:pPr>
            <a:r>
              <a:t/>
            </a:r>
            <a:endParaRPr sz="2000">
              <a:solidFill>
                <a:schemeClr val="dk1"/>
              </a:solidFill>
              <a:highlight>
                <a:srgbClr val="FFFFFF"/>
              </a:highlight>
              <a:latin typeface="Quattrocento Sans"/>
              <a:ea typeface="Quattrocento Sans"/>
              <a:cs typeface="Quattrocento Sans"/>
              <a:sym typeface="Quattrocento Sans"/>
            </a:endParaRPr>
          </a:p>
          <a:p>
            <a:pPr indent="-355600" lvl="0" marL="457200" rtl="0" algn="l">
              <a:spcBef>
                <a:spcPts val="0"/>
              </a:spcBef>
              <a:spcAft>
                <a:spcPts val="0"/>
              </a:spcAft>
              <a:buClr>
                <a:schemeClr val="dk1"/>
              </a:buClr>
              <a:buSzPts val="2000"/>
              <a:buFont typeface="Quattrocento Sans"/>
              <a:buChar char="●"/>
            </a:pPr>
            <a:r>
              <a:rPr lang="en-IN" sz="2000">
                <a:solidFill>
                  <a:schemeClr val="dk1"/>
                </a:solidFill>
                <a:highlight>
                  <a:srgbClr val="FFFFFF"/>
                </a:highlight>
                <a:latin typeface="Quattrocento Sans"/>
                <a:ea typeface="Quattrocento Sans"/>
                <a:cs typeface="Quattrocento Sans"/>
                <a:sym typeface="Quattrocento Sans"/>
              </a:rPr>
              <a:t>Continuous improvement through machine learning, refining recommendations with user feedback and usage data.</a:t>
            </a:r>
            <a:endParaRPr sz="2000">
              <a:solidFill>
                <a:schemeClr val="dk1"/>
              </a:solidFill>
              <a:highlight>
                <a:srgbClr val="FFFFFF"/>
              </a:highlight>
              <a:latin typeface="Quattrocento Sans"/>
              <a:ea typeface="Quattrocento Sans"/>
              <a:cs typeface="Quattrocento Sans"/>
              <a:sym typeface="Quattrocento Sans"/>
            </a:endParaRPr>
          </a:p>
          <a:p>
            <a:pPr indent="0" lvl="0" marL="457200" rtl="0" algn="l">
              <a:spcBef>
                <a:spcPts val="0"/>
              </a:spcBef>
              <a:spcAft>
                <a:spcPts val="0"/>
              </a:spcAft>
              <a:buNone/>
            </a:pPr>
            <a:r>
              <a:t/>
            </a:r>
            <a:endParaRPr sz="2000">
              <a:solidFill>
                <a:schemeClr val="dk1"/>
              </a:solidFill>
              <a:highlight>
                <a:srgbClr val="FFFFFF"/>
              </a:highlight>
              <a:latin typeface="Quattrocento Sans"/>
              <a:ea typeface="Quattrocento Sans"/>
              <a:cs typeface="Quattrocento Sans"/>
              <a:sym typeface="Quattrocento Sans"/>
            </a:endParaRPr>
          </a:p>
          <a:p>
            <a:pPr indent="-355600" lvl="0" marL="457200" rtl="0" algn="l">
              <a:spcBef>
                <a:spcPts val="0"/>
              </a:spcBef>
              <a:spcAft>
                <a:spcPts val="0"/>
              </a:spcAft>
              <a:buClr>
                <a:schemeClr val="dk1"/>
              </a:buClr>
              <a:buSzPts val="2000"/>
              <a:buFont typeface="Quattrocento Sans"/>
              <a:buChar char="●"/>
            </a:pPr>
            <a:r>
              <a:rPr lang="en-IN" sz="2000">
                <a:solidFill>
                  <a:schemeClr val="dk1"/>
                </a:solidFill>
                <a:highlight>
                  <a:srgbClr val="FFFFFF"/>
                </a:highlight>
                <a:latin typeface="Quattrocento Sans"/>
                <a:ea typeface="Quattrocento Sans"/>
                <a:cs typeface="Quattrocento Sans"/>
                <a:sym typeface="Quattrocento Sans"/>
              </a:rPr>
              <a:t>Enhances user experience by delivering accurate and up-to-date recommendations.</a:t>
            </a:r>
            <a:endParaRPr sz="2000">
              <a:solidFill>
                <a:schemeClr val="dk1"/>
              </a:solidFill>
              <a:highlight>
                <a:srgbClr val="FFFFFF"/>
              </a:highlight>
              <a:latin typeface="Quattrocento Sans"/>
              <a:ea typeface="Quattrocento Sans"/>
              <a:cs typeface="Quattrocento Sans"/>
              <a:sym typeface="Quattrocento Sans"/>
            </a:endParaRPr>
          </a:p>
          <a:p>
            <a:pPr indent="0" lvl="0" marL="457200" rtl="0" algn="l">
              <a:spcBef>
                <a:spcPts val="0"/>
              </a:spcBef>
              <a:spcAft>
                <a:spcPts val="0"/>
              </a:spcAft>
              <a:buNone/>
            </a:pPr>
            <a:r>
              <a:rPr lang="en-IN" sz="2000">
                <a:solidFill>
                  <a:schemeClr val="dk1"/>
                </a:solidFill>
                <a:highlight>
                  <a:srgbClr val="FFFFFF"/>
                </a:highlight>
                <a:latin typeface="Quattrocento Sans"/>
                <a:ea typeface="Quattrocento Sans"/>
                <a:cs typeface="Quattrocento Sans"/>
                <a:sym typeface="Quattrocento Sans"/>
              </a:rPr>
              <a:t>.</a:t>
            </a:r>
            <a:endParaRPr sz="2000">
              <a:solidFill>
                <a:schemeClr val="dk1"/>
              </a:solidFill>
              <a:highlight>
                <a:srgbClr val="FFFFFF"/>
              </a:highlight>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1400"/>
              <a:buFont typeface="Arial"/>
              <a:buNone/>
            </a:pPr>
            <a:r>
              <a:t/>
            </a:r>
            <a:endParaRPr sz="2000">
              <a:solidFill>
                <a:schemeClr val="dk1"/>
              </a:solidFill>
              <a:highlight>
                <a:srgbClr val="FFFFFF"/>
              </a:highlight>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1400"/>
              <a:buFont typeface="Arial"/>
              <a:buNone/>
            </a:pPr>
            <a:r>
              <a:t/>
            </a:r>
            <a:endParaRPr sz="2000">
              <a:solidFill>
                <a:schemeClr val="dk1"/>
              </a:solidFill>
              <a:highlight>
                <a:srgbClr val="FFFFFF"/>
              </a:highlight>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1400"/>
              <a:buFont typeface="Arial"/>
              <a:buNone/>
            </a:pPr>
            <a:r>
              <a:t/>
            </a:r>
            <a:endParaRPr sz="2000">
              <a:solidFill>
                <a:schemeClr val="dk1"/>
              </a:solidFill>
              <a:highlight>
                <a:srgbClr val="FFFFFF"/>
              </a:highlight>
              <a:latin typeface="Quattrocento Sans"/>
              <a:ea typeface="Quattrocento Sans"/>
              <a:cs typeface="Quattrocento Sans"/>
              <a:sym typeface="Quattrocento Sans"/>
            </a:endParaRPr>
          </a:p>
        </p:txBody>
      </p:sp>
      <p:pic>
        <p:nvPicPr>
          <p:cNvPr id="164" name="Google Shape;164;p25"/>
          <p:cNvPicPr preferRelativeResize="0"/>
          <p:nvPr/>
        </p:nvPicPr>
        <p:blipFill>
          <a:blip r:embed="rId3">
            <a:alphaModFix/>
          </a:blip>
          <a:stretch>
            <a:fillRect/>
          </a:stretch>
        </p:blipFill>
        <p:spPr>
          <a:xfrm>
            <a:off x="6111300" y="1804537"/>
            <a:ext cx="5775901" cy="324894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6"/>
          <p:cNvSpPr txBox="1"/>
          <p:nvPr>
            <p:ph type="title"/>
          </p:nvPr>
        </p:nvSpPr>
        <p:spPr>
          <a:xfrm>
            <a:off x="1708685" y="220406"/>
            <a:ext cx="8774629" cy="576000"/>
          </a:xfrm>
          <a:prstGeom prst="rect">
            <a:avLst/>
          </a:prstGeom>
          <a:noFill/>
          <a:ln cap="flat" cmpd="sng" w="9525">
            <a:solidFill>
              <a:schemeClr val="accent6"/>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1" lang="en-IN" sz="2800" u="none" cap="none" strike="noStrike">
                <a:latin typeface="Quattrocento Sans"/>
                <a:ea typeface="Quattrocento Sans"/>
                <a:cs typeface="Quattrocento Sans"/>
                <a:sym typeface="Quattrocento Sans"/>
              </a:rPr>
              <a:t>Security Considerations</a:t>
            </a:r>
            <a:endParaRPr/>
          </a:p>
        </p:txBody>
      </p:sp>
      <p:sp>
        <p:nvSpPr>
          <p:cNvPr id="170" name="Google Shape;170;p26"/>
          <p:cNvSpPr txBox="1"/>
          <p:nvPr/>
        </p:nvSpPr>
        <p:spPr>
          <a:xfrm>
            <a:off x="0" y="1151300"/>
            <a:ext cx="12192000" cy="5706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lang="en-IN" sz="1900" u="none" cap="none" strike="noStrike">
                <a:solidFill>
                  <a:srgbClr val="222222"/>
                </a:solidFill>
                <a:highlight>
                  <a:srgbClr val="FFFFFF"/>
                </a:highlight>
                <a:latin typeface="Quattrocento Sans"/>
                <a:ea typeface="Quattrocento Sans"/>
                <a:cs typeface="Quattrocento Sans"/>
                <a:sym typeface="Quattrocento Sans"/>
              </a:rPr>
              <a:t>What measures are incorporated to ensure the security and integrity of your solution?</a:t>
            </a:r>
            <a:endParaRPr b="1" sz="1900" u="none" cap="none" strike="noStrike">
              <a:solidFill>
                <a:srgbClr val="222222"/>
              </a:solidFill>
              <a:highlight>
                <a:srgbClr val="FFFFFF"/>
              </a:highlight>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1400"/>
              <a:buFont typeface="Arial"/>
              <a:buNone/>
            </a:pPr>
            <a:r>
              <a:t/>
            </a:r>
            <a:endParaRPr b="1" sz="1900">
              <a:solidFill>
                <a:srgbClr val="222222"/>
              </a:solidFill>
              <a:highlight>
                <a:srgbClr val="FFFFFF"/>
              </a:highlight>
              <a:latin typeface="Quattrocento Sans"/>
              <a:ea typeface="Quattrocento Sans"/>
              <a:cs typeface="Quattrocento Sans"/>
              <a:sym typeface="Quattrocento Sans"/>
            </a:endParaRPr>
          </a:p>
          <a:p>
            <a:pPr indent="0" lvl="0" marL="0" rtl="0" algn="l">
              <a:spcBef>
                <a:spcPts val="0"/>
              </a:spcBef>
              <a:spcAft>
                <a:spcPts val="0"/>
              </a:spcAft>
              <a:buClr>
                <a:schemeClr val="dk1"/>
              </a:buClr>
              <a:buSzPts val="1100"/>
              <a:buFont typeface="Arial"/>
              <a:buNone/>
            </a:pPr>
            <a:r>
              <a:rPr b="1" lang="en-IN" sz="1900">
                <a:solidFill>
                  <a:schemeClr val="dk1"/>
                </a:solidFill>
                <a:latin typeface="Quattrocento Sans"/>
                <a:ea typeface="Quattrocento Sans"/>
                <a:cs typeface="Quattrocento Sans"/>
                <a:sym typeface="Quattrocento Sans"/>
              </a:rPr>
              <a:t>Data Encryption</a:t>
            </a:r>
            <a:r>
              <a:rPr lang="en-IN" sz="1900">
                <a:solidFill>
                  <a:schemeClr val="dk1"/>
                </a:solidFill>
                <a:latin typeface="Quattrocento Sans"/>
                <a:ea typeface="Quattrocento Sans"/>
                <a:cs typeface="Quattrocento Sans"/>
                <a:sym typeface="Quattrocento Sans"/>
              </a:rPr>
              <a:t>: </a:t>
            </a:r>
            <a:endParaRPr sz="1900">
              <a:solidFill>
                <a:schemeClr val="dk1"/>
              </a:solidFill>
              <a:latin typeface="Quattrocento Sans"/>
              <a:ea typeface="Quattrocento Sans"/>
              <a:cs typeface="Quattrocento Sans"/>
              <a:sym typeface="Quattrocento Sans"/>
            </a:endParaRPr>
          </a:p>
          <a:p>
            <a:pPr indent="0" lvl="0" marL="0" rtl="0" algn="l">
              <a:spcBef>
                <a:spcPts val="0"/>
              </a:spcBef>
              <a:spcAft>
                <a:spcPts val="0"/>
              </a:spcAft>
              <a:buClr>
                <a:schemeClr val="dk1"/>
              </a:buClr>
              <a:buSzPts val="1100"/>
              <a:buFont typeface="Arial"/>
              <a:buNone/>
            </a:pPr>
            <a:r>
              <a:rPr lang="en-IN" sz="1900">
                <a:solidFill>
                  <a:schemeClr val="dk1"/>
                </a:solidFill>
                <a:latin typeface="Quattrocento Sans"/>
                <a:ea typeface="Quattrocento Sans"/>
                <a:cs typeface="Quattrocento Sans"/>
                <a:sym typeface="Quattrocento Sans"/>
              </a:rPr>
              <a:t>Encrypt all sensitive data both at rest and in transit to protect it from unauthorized access.</a:t>
            </a:r>
            <a:endParaRPr sz="1900">
              <a:solidFill>
                <a:schemeClr val="dk1"/>
              </a:solidFill>
              <a:latin typeface="Quattrocento Sans"/>
              <a:ea typeface="Quattrocento Sans"/>
              <a:cs typeface="Quattrocento Sans"/>
              <a:sym typeface="Quattrocento Sans"/>
            </a:endParaRPr>
          </a:p>
          <a:p>
            <a:pPr indent="0" lvl="0" marL="0" rtl="0" algn="l">
              <a:spcBef>
                <a:spcPts val="0"/>
              </a:spcBef>
              <a:spcAft>
                <a:spcPts val="0"/>
              </a:spcAft>
              <a:buClr>
                <a:schemeClr val="dk1"/>
              </a:buClr>
              <a:buSzPts val="1100"/>
              <a:buFont typeface="Arial"/>
              <a:buNone/>
            </a:pPr>
            <a:r>
              <a:t/>
            </a:r>
            <a:endParaRPr b="1" sz="1900">
              <a:solidFill>
                <a:schemeClr val="dk1"/>
              </a:solidFill>
              <a:latin typeface="Quattrocento Sans"/>
              <a:ea typeface="Quattrocento Sans"/>
              <a:cs typeface="Quattrocento Sans"/>
              <a:sym typeface="Quattrocento Sans"/>
            </a:endParaRPr>
          </a:p>
          <a:p>
            <a:pPr indent="0" lvl="0" marL="0" rtl="0" algn="l">
              <a:spcBef>
                <a:spcPts val="0"/>
              </a:spcBef>
              <a:spcAft>
                <a:spcPts val="0"/>
              </a:spcAft>
              <a:buClr>
                <a:schemeClr val="dk1"/>
              </a:buClr>
              <a:buSzPts val="1100"/>
              <a:buFont typeface="Arial"/>
              <a:buNone/>
            </a:pPr>
            <a:r>
              <a:rPr b="1" lang="en-IN" sz="1900">
                <a:solidFill>
                  <a:schemeClr val="dk1"/>
                </a:solidFill>
                <a:latin typeface="Quattrocento Sans"/>
                <a:ea typeface="Quattrocento Sans"/>
                <a:cs typeface="Quattrocento Sans"/>
                <a:sym typeface="Quattrocento Sans"/>
              </a:rPr>
              <a:t>Authentication and Authorization</a:t>
            </a:r>
            <a:r>
              <a:rPr lang="en-IN" sz="1900">
                <a:solidFill>
                  <a:schemeClr val="dk1"/>
                </a:solidFill>
                <a:latin typeface="Quattrocento Sans"/>
                <a:ea typeface="Quattrocento Sans"/>
                <a:cs typeface="Quattrocento Sans"/>
                <a:sym typeface="Quattrocento Sans"/>
              </a:rPr>
              <a:t>: </a:t>
            </a:r>
            <a:endParaRPr sz="1900">
              <a:solidFill>
                <a:schemeClr val="dk1"/>
              </a:solidFill>
              <a:latin typeface="Quattrocento Sans"/>
              <a:ea typeface="Quattrocento Sans"/>
              <a:cs typeface="Quattrocento Sans"/>
              <a:sym typeface="Quattrocento Sans"/>
            </a:endParaRPr>
          </a:p>
          <a:p>
            <a:pPr indent="0" lvl="0" marL="0" rtl="0" algn="l">
              <a:spcBef>
                <a:spcPts val="0"/>
              </a:spcBef>
              <a:spcAft>
                <a:spcPts val="0"/>
              </a:spcAft>
              <a:buClr>
                <a:schemeClr val="dk1"/>
              </a:buClr>
              <a:buSzPts val="1100"/>
              <a:buFont typeface="Arial"/>
              <a:buNone/>
            </a:pPr>
            <a:r>
              <a:rPr lang="en-IN" sz="1900">
                <a:solidFill>
                  <a:schemeClr val="dk1"/>
                </a:solidFill>
                <a:latin typeface="Quattrocento Sans"/>
                <a:ea typeface="Quattrocento Sans"/>
                <a:cs typeface="Quattrocento Sans"/>
                <a:sym typeface="Quattrocento Sans"/>
              </a:rPr>
              <a:t>Implement strong multi-factor authentication and role-based access control to ensure only authorized users have access to the system.</a:t>
            </a:r>
            <a:endParaRPr sz="1900">
              <a:solidFill>
                <a:schemeClr val="dk1"/>
              </a:solidFill>
              <a:latin typeface="Quattrocento Sans"/>
              <a:ea typeface="Quattrocento Sans"/>
              <a:cs typeface="Quattrocento Sans"/>
              <a:sym typeface="Quattrocento Sans"/>
            </a:endParaRPr>
          </a:p>
          <a:p>
            <a:pPr indent="0" lvl="0" marL="0" rtl="0" algn="l">
              <a:spcBef>
                <a:spcPts val="0"/>
              </a:spcBef>
              <a:spcAft>
                <a:spcPts val="0"/>
              </a:spcAft>
              <a:buClr>
                <a:schemeClr val="dk1"/>
              </a:buClr>
              <a:buSzPts val="1100"/>
              <a:buFont typeface="Arial"/>
              <a:buNone/>
            </a:pPr>
            <a:r>
              <a:t/>
            </a:r>
            <a:endParaRPr b="1" sz="1900">
              <a:solidFill>
                <a:schemeClr val="dk1"/>
              </a:solidFill>
              <a:latin typeface="Quattrocento Sans"/>
              <a:ea typeface="Quattrocento Sans"/>
              <a:cs typeface="Quattrocento Sans"/>
              <a:sym typeface="Quattrocento Sans"/>
            </a:endParaRPr>
          </a:p>
          <a:p>
            <a:pPr indent="0" lvl="0" marL="0" rtl="0" algn="l">
              <a:spcBef>
                <a:spcPts val="0"/>
              </a:spcBef>
              <a:spcAft>
                <a:spcPts val="0"/>
              </a:spcAft>
              <a:buClr>
                <a:schemeClr val="dk1"/>
              </a:buClr>
              <a:buSzPts val="1100"/>
              <a:buFont typeface="Arial"/>
              <a:buNone/>
            </a:pPr>
            <a:r>
              <a:rPr b="1" lang="en-IN" sz="1900">
                <a:solidFill>
                  <a:schemeClr val="dk1"/>
                </a:solidFill>
                <a:latin typeface="Quattrocento Sans"/>
                <a:ea typeface="Quattrocento Sans"/>
                <a:cs typeface="Quattrocento Sans"/>
                <a:sym typeface="Quattrocento Sans"/>
              </a:rPr>
              <a:t>Secure APIs</a:t>
            </a:r>
            <a:r>
              <a:rPr lang="en-IN" sz="1900">
                <a:solidFill>
                  <a:schemeClr val="dk1"/>
                </a:solidFill>
                <a:latin typeface="Quattrocento Sans"/>
                <a:ea typeface="Quattrocento Sans"/>
                <a:cs typeface="Quattrocento Sans"/>
                <a:sym typeface="Quattrocento Sans"/>
              </a:rPr>
              <a:t>: </a:t>
            </a:r>
            <a:endParaRPr sz="1900">
              <a:solidFill>
                <a:schemeClr val="dk1"/>
              </a:solidFill>
              <a:latin typeface="Quattrocento Sans"/>
              <a:ea typeface="Quattrocento Sans"/>
              <a:cs typeface="Quattrocento Sans"/>
              <a:sym typeface="Quattrocento Sans"/>
            </a:endParaRPr>
          </a:p>
          <a:p>
            <a:pPr indent="0" lvl="0" marL="0" rtl="0" algn="l">
              <a:spcBef>
                <a:spcPts val="0"/>
              </a:spcBef>
              <a:spcAft>
                <a:spcPts val="0"/>
              </a:spcAft>
              <a:buClr>
                <a:schemeClr val="dk1"/>
              </a:buClr>
              <a:buSzPts val="1100"/>
              <a:buFont typeface="Arial"/>
              <a:buNone/>
            </a:pPr>
            <a:r>
              <a:rPr lang="en-IN" sz="1900">
                <a:solidFill>
                  <a:schemeClr val="dk1"/>
                </a:solidFill>
                <a:latin typeface="Quattrocento Sans"/>
                <a:ea typeface="Quattrocento Sans"/>
                <a:cs typeface="Quattrocento Sans"/>
                <a:sym typeface="Quattrocento Sans"/>
              </a:rPr>
              <a:t>Use secure API gateways to manage and monitor API traffic, ensuring that only legitimate requests are processed..</a:t>
            </a:r>
            <a:endParaRPr sz="1900">
              <a:solidFill>
                <a:schemeClr val="dk1"/>
              </a:solidFill>
              <a:latin typeface="Quattrocento Sans"/>
              <a:ea typeface="Quattrocento Sans"/>
              <a:cs typeface="Quattrocento Sans"/>
              <a:sym typeface="Quattrocento Sans"/>
            </a:endParaRPr>
          </a:p>
          <a:p>
            <a:pPr indent="0" lvl="0" marL="0" rtl="0" algn="l">
              <a:spcBef>
                <a:spcPts val="0"/>
              </a:spcBef>
              <a:spcAft>
                <a:spcPts val="0"/>
              </a:spcAft>
              <a:buClr>
                <a:schemeClr val="dk1"/>
              </a:buClr>
              <a:buSzPts val="1100"/>
              <a:buFont typeface="Arial"/>
              <a:buNone/>
            </a:pPr>
            <a:r>
              <a:t/>
            </a:r>
            <a:endParaRPr sz="1900">
              <a:solidFill>
                <a:schemeClr val="dk1"/>
              </a:solidFill>
              <a:latin typeface="Quattrocento Sans"/>
              <a:ea typeface="Quattrocento Sans"/>
              <a:cs typeface="Quattrocento Sans"/>
              <a:sym typeface="Quattrocento Sans"/>
            </a:endParaRPr>
          </a:p>
          <a:p>
            <a:pPr indent="0" lvl="0" marL="0" rtl="0" algn="l">
              <a:spcBef>
                <a:spcPts val="0"/>
              </a:spcBef>
              <a:spcAft>
                <a:spcPts val="0"/>
              </a:spcAft>
              <a:buClr>
                <a:schemeClr val="dk1"/>
              </a:buClr>
              <a:buSzPts val="1100"/>
              <a:buFont typeface="Arial"/>
              <a:buNone/>
            </a:pPr>
            <a:r>
              <a:rPr b="1" lang="en-IN" sz="1900">
                <a:solidFill>
                  <a:schemeClr val="dk1"/>
                </a:solidFill>
                <a:latin typeface="Quattrocento Sans"/>
                <a:ea typeface="Quattrocento Sans"/>
                <a:cs typeface="Quattrocento Sans"/>
                <a:sym typeface="Quattrocento Sans"/>
              </a:rPr>
              <a:t>User Education</a:t>
            </a:r>
            <a:r>
              <a:rPr lang="en-IN" sz="1900">
                <a:solidFill>
                  <a:schemeClr val="dk1"/>
                </a:solidFill>
                <a:latin typeface="Quattrocento Sans"/>
                <a:ea typeface="Quattrocento Sans"/>
                <a:cs typeface="Quattrocento Sans"/>
                <a:sym typeface="Quattrocento Sans"/>
              </a:rPr>
              <a:t>: </a:t>
            </a:r>
            <a:endParaRPr sz="1900">
              <a:solidFill>
                <a:schemeClr val="dk1"/>
              </a:solidFill>
              <a:latin typeface="Quattrocento Sans"/>
              <a:ea typeface="Quattrocento Sans"/>
              <a:cs typeface="Quattrocento Sans"/>
              <a:sym typeface="Quattrocento Sans"/>
            </a:endParaRPr>
          </a:p>
          <a:p>
            <a:pPr indent="0" lvl="0" marL="0" rtl="0" algn="l">
              <a:spcBef>
                <a:spcPts val="0"/>
              </a:spcBef>
              <a:spcAft>
                <a:spcPts val="0"/>
              </a:spcAft>
              <a:buClr>
                <a:schemeClr val="dk1"/>
              </a:buClr>
              <a:buSzPts val="1100"/>
              <a:buFont typeface="Arial"/>
              <a:buNone/>
            </a:pPr>
            <a:r>
              <a:rPr lang="en-IN" sz="1900">
                <a:solidFill>
                  <a:schemeClr val="dk1"/>
                </a:solidFill>
                <a:latin typeface="Quattrocento Sans"/>
                <a:ea typeface="Quattrocento Sans"/>
                <a:cs typeface="Quattrocento Sans"/>
                <a:sym typeface="Quattrocento Sans"/>
              </a:rPr>
              <a:t>Educate users about security best practices, such as recognizing phishing attempts and using strong, unique passwords.</a:t>
            </a:r>
            <a:endParaRPr sz="1900">
              <a:solidFill>
                <a:schemeClr val="dk1"/>
              </a:solidFill>
              <a:latin typeface="Quattrocento Sans"/>
              <a:ea typeface="Quattrocento Sans"/>
              <a:cs typeface="Quattrocento Sans"/>
              <a:sym typeface="Quattrocento Sans"/>
            </a:endParaRPr>
          </a:p>
          <a:p>
            <a:pPr indent="0" lvl="0" marL="0" rtl="0" algn="l">
              <a:spcBef>
                <a:spcPts val="0"/>
              </a:spcBef>
              <a:spcAft>
                <a:spcPts val="0"/>
              </a:spcAft>
              <a:buClr>
                <a:schemeClr val="dk1"/>
              </a:buClr>
              <a:buSzPts val="1100"/>
              <a:buFont typeface="Arial"/>
              <a:buNone/>
            </a:pPr>
            <a:r>
              <a:t/>
            </a:r>
            <a:endParaRPr b="1" sz="1900">
              <a:solidFill>
                <a:schemeClr val="dk1"/>
              </a:solidFill>
              <a:latin typeface="Quattrocento Sans"/>
              <a:ea typeface="Quattrocento Sans"/>
              <a:cs typeface="Quattrocento Sans"/>
              <a:sym typeface="Quattrocento Sans"/>
            </a:endParaRPr>
          </a:p>
          <a:p>
            <a:pPr indent="0" lvl="0" marL="0" rtl="0" algn="l">
              <a:spcBef>
                <a:spcPts val="0"/>
              </a:spcBef>
              <a:spcAft>
                <a:spcPts val="0"/>
              </a:spcAft>
              <a:buClr>
                <a:schemeClr val="dk1"/>
              </a:buClr>
              <a:buSzPts val="1100"/>
              <a:buFont typeface="Arial"/>
              <a:buNone/>
            </a:pPr>
            <a:r>
              <a:rPr b="1" lang="en-IN" sz="1900">
                <a:solidFill>
                  <a:schemeClr val="dk1"/>
                </a:solidFill>
                <a:latin typeface="Quattrocento Sans"/>
                <a:ea typeface="Quattrocento Sans"/>
                <a:cs typeface="Quattrocento Sans"/>
                <a:sym typeface="Quattrocento Sans"/>
              </a:rPr>
              <a:t>Secure Development Practices</a:t>
            </a:r>
            <a:r>
              <a:rPr lang="en-IN" sz="1900">
                <a:solidFill>
                  <a:schemeClr val="dk1"/>
                </a:solidFill>
                <a:latin typeface="Quattrocento Sans"/>
                <a:ea typeface="Quattrocento Sans"/>
                <a:cs typeface="Quattrocento Sans"/>
                <a:sym typeface="Quattrocento Sans"/>
              </a:rPr>
              <a:t>: </a:t>
            </a:r>
            <a:endParaRPr sz="1900">
              <a:solidFill>
                <a:schemeClr val="dk1"/>
              </a:solidFill>
              <a:latin typeface="Quattrocento Sans"/>
              <a:ea typeface="Quattrocento Sans"/>
              <a:cs typeface="Quattrocento Sans"/>
              <a:sym typeface="Quattrocento Sans"/>
            </a:endParaRPr>
          </a:p>
          <a:p>
            <a:pPr indent="0" lvl="0" marL="0" rtl="0" algn="l">
              <a:spcBef>
                <a:spcPts val="0"/>
              </a:spcBef>
              <a:spcAft>
                <a:spcPts val="0"/>
              </a:spcAft>
              <a:buClr>
                <a:schemeClr val="dk1"/>
              </a:buClr>
              <a:buSzPts val="1100"/>
              <a:buFont typeface="Arial"/>
              <a:buNone/>
            </a:pPr>
            <a:r>
              <a:rPr lang="en-IN" sz="1900">
                <a:solidFill>
                  <a:schemeClr val="dk1"/>
                </a:solidFill>
                <a:latin typeface="Quattrocento Sans"/>
                <a:ea typeface="Quattrocento Sans"/>
                <a:cs typeface="Quattrocento Sans"/>
                <a:sym typeface="Quattrocento Sans"/>
              </a:rPr>
              <a:t>Follow secure coding standards and practices to minimize vulnerabilities in the software development lifecycle.</a:t>
            </a:r>
            <a:endParaRPr sz="1900">
              <a:solidFill>
                <a:schemeClr val="dk1"/>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1400"/>
              <a:buFont typeface="Arial"/>
              <a:buNone/>
            </a:pPr>
            <a:r>
              <a:t/>
            </a:r>
            <a:endParaRPr b="1" sz="1900">
              <a:solidFill>
                <a:srgbClr val="222222"/>
              </a:solidFill>
              <a:highlight>
                <a:srgbClr val="FFFFFF"/>
              </a:highlight>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6B11"/>
        </a:solidFill>
      </p:bgPr>
    </p:bg>
    <p:spTree>
      <p:nvGrpSpPr>
        <p:cNvPr id="174" name="Shape 174"/>
        <p:cNvGrpSpPr/>
        <p:nvPr/>
      </p:nvGrpSpPr>
      <p:grpSpPr>
        <a:xfrm>
          <a:off x="0" y="0"/>
          <a:ext cx="0" cy="0"/>
          <a:chOff x="0" y="0"/>
          <a:chExt cx="0" cy="0"/>
        </a:xfrm>
      </p:grpSpPr>
      <p:sp>
        <p:nvSpPr>
          <p:cNvPr id="175" name="Google Shape;175;p27"/>
          <p:cNvSpPr txBox="1"/>
          <p:nvPr/>
        </p:nvSpPr>
        <p:spPr>
          <a:xfrm>
            <a:off x="1771350" y="513902"/>
            <a:ext cx="8649300" cy="827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lt1"/>
              </a:buClr>
              <a:buSzPts val="2800"/>
              <a:buFont typeface="Quattrocento Sans"/>
              <a:buNone/>
            </a:pPr>
            <a:r>
              <a:rPr b="1" lang="en-IN" sz="9600">
                <a:solidFill>
                  <a:schemeClr val="lt1"/>
                </a:solidFill>
                <a:latin typeface="Quattrocento Sans"/>
                <a:ea typeface="Quattrocento Sans"/>
                <a:cs typeface="Quattrocento Sans"/>
                <a:sym typeface="Quattrocento Sans"/>
              </a:rPr>
              <a:t>Thank You</a:t>
            </a:r>
            <a:endParaRPr b="1" sz="9600">
              <a:solidFill>
                <a:schemeClr val="lt1"/>
              </a:solidFill>
              <a:latin typeface="Quattrocento Sans"/>
              <a:ea typeface="Quattrocento Sans"/>
              <a:cs typeface="Quattrocento Sans"/>
              <a:sym typeface="Quattrocento Sans"/>
            </a:endParaRPr>
          </a:p>
        </p:txBody>
      </p:sp>
      <p:sp>
        <p:nvSpPr>
          <p:cNvPr id="176" name="Google Shape;176;p27"/>
          <p:cNvSpPr txBox="1"/>
          <p:nvPr/>
        </p:nvSpPr>
        <p:spPr>
          <a:xfrm>
            <a:off x="3816450" y="2283650"/>
            <a:ext cx="4543200" cy="41274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0"/>
              </a:spcAft>
              <a:buClr>
                <a:schemeClr val="lt1"/>
              </a:buClr>
              <a:buSzPts val="1800"/>
              <a:buFont typeface="Arial"/>
              <a:buNone/>
            </a:pPr>
            <a:r>
              <a:rPr b="1" lang="en-IN" sz="2200">
                <a:solidFill>
                  <a:schemeClr val="lt1"/>
                </a:solidFill>
                <a:latin typeface="Quattrocento Sans"/>
                <a:ea typeface="Quattrocento Sans"/>
                <a:cs typeface="Quattrocento Sans"/>
                <a:sym typeface="Quattrocento Sans"/>
              </a:rPr>
              <a:t>Team member names:</a:t>
            </a:r>
            <a:endParaRPr sz="2100"/>
          </a:p>
          <a:p>
            <a:pPr indent="0" lvl="0" marL="0" marR="0" rtl="0" algn="ctr">
              <a:lnSpc>
                <a:spcPct val="150000"/>
              </a:lnSpc>
              <a:spcBef>
                <a:spcPts val="1600"/>
              </a:spcBef>
              <a:spcAft>
                <a:spcPts val="0"/>
              </a:spcAft>
              <a:buClr>
                <a:schemeClr val="lt1"/>
              </a:buClr>
              <a:buSzPts val="1800"/>
              <a:buFont typeface="Arial"/>
              <a:buNone/>
            </a:pPr>
            <a:r>
              <a:rPr b="1" lang="en-IN" sz="2200">
                <a:solidFill>
                  <a:schemeClr val="lt1"/>
                </a:solidFill>
                <a:latin typeface="Quattrocento Sans"/>
                <a:ea typeface="Quattrocento Sans"/>
                <a:cs typeface="Quattrocento Sans"/>
                <a:sym typeface="Quattrocento Sans"/>
              </a:rPr>
              <a:t>Pranav Narkhede</a:t>
            </a:r>
            <a:endParaRPr sz="2100"/>
          </a:p>
          <a:p>
            <a:pPr indent="0" lvl="0" marL="0" marR="0" rtl="0" algn="ctr">
              <a:lnSpc>
                <a:spcPct val="150000"/>
              </a:lnSpc>
              <a:spcBef>
                <a:spcPts val="1600"/>
              </a:spcBef>
              <a:spcAft>
                <a:spcPts val="0"/>
              </a:spcAft>
              <a:buClr>
                <a:schemeClr val="lt1"/>
              </a:buClr>
              <a:buSzPts val="1800"/>
              <a:buFont typeface="Arial"/>
              <a:buNone/>
            </a:pPr>
            <a:r>
              <a:rPr b="1" lang="en-IN" sz="2200">
                <a:solidFill>
                  <a:schemeClr val="lt1"/>
                </a:solidFill>
                <a:latin typeface="Quattrocento Sans"/>
                <a:ea typeface="Quattrocento Sans"/>
                <a:cs typeface="Quattrocento Sans"/>
                <a:sym typeface="Quattrocento Sans"/>
              </a:rPr>
              <a:t>Keyur Mistry</a:t>
            </a:r>
            <a:endParaRPr sz="2100"/>
          </a:p>
          <a:p>
            <a:pPr indent="0" lvl="0" marL="0" marR="0" rtl="0" algn="ctr">
              <a:lnSpc>
                <a:spcPct val="150000"/>
              </a:lnSpc>
              <a:spcBef>
                <a:spcPts val="1600"/>
              </a:spcBef>
              <a:spcAft>
                <a:spcPts val="0"/>
              </a:spcAft>
              <a:buClr>
                <a:schemeClr val="lt1"/>
              </a:buClr>
              <a:buSzPts val="1800"/>
              <a:buFont typeface="Arial"/>
              <a:buNone/>
            </a:pPr>
            <a:r>
              <a:rPr b="1" lang="en-IN" sz="2200">
                <a:solidFill>
                  <a:schemeClr val="lt1"/>
                </a:solidFill>
                <a:latin typeface="Quattrocento Sans"/>
                <a:ea typeface="Quattrocento Sans"/>
                <a:cs typeface="Quattrocento Sans"/>
                <a:sym typeface="Quattrocento Sans"/>
              </a:rPr>
              <a:t>Aniruddh Sengupta</a:t>
            </a:r>
            <a:endParaRPr sz="2100"/>
          </a:p>
          <a:p>
            <a:pPr indent="0" lvl="0" marL="0" marR="0" rtl="0" algn="ctr">
              <a:lnSpc>
                <a:spcPct val="150000"/>
              </a:lnSpc>
              <a:spcBef>
                <a:spcPts val="1600"/>
              </a:spcBef>
              <a:spcAft>
                <a:spcPts val="0"/>
              </a:spcAft>
              <a:buClr>
                <a:schemeClr val="lt1"/>
              </a:buClr>
              <a:buSzPts val="1800"/>
              <a:buFont typeface="Arial"/>
              <a:buNone/>
            </a:pPr>
            <a:r>
              <a:rPr b="1" lang="en-IN" sz="2200">
                <a:solidFill>
                  <a:schemeClr val="lt1"/>
                </a:solidFill>
                <a:latin typeface="Quattrocento Sans"/>
                <a:ea typeface="Quattrocento Sans"/>
                <a:cs typeface="Quattrocento Sans"/>
                <a:sym typeface="Quattrocento Sans"/>
              </a:rPr>
              <a:t>Rahul Ganatra</a:t>
            </a:r>
            <a:endParaRPr sz="2100"/>
          </a:p>
          <a:p>
            <a:pPr indent="0" lvl="0" marL="0" marR="0" rtl="0" algn="ctr">
              <a:lnSpc>
                <a:spcPct val="150000"/>
              </a:lnSpc>
              <a:spcBef>
                <a:spcPts val="1600"/>
              </a:spcBef>
              <a:spcAft>
                <a:spcPts val="1600"/>
              </a:spcAft>
              <a:buClr>
                <a:schemeClr val="dk1"/>
              </a:buClr>
              <a:buSzPts val="1800"/>
              <a:buFont typeface="Arial"/>
              <a:buNone/>
            </a:pPr>
            <a:r>
              <a:t/>
            </a:r>
            <a:endParaRPr b="1" sz="1500">
              <a:solidFill>
                <a:schemeClr val="lt1"/>
              </a:solidFill>
              <a:latin typeface="Quattrocento Sans"/>
              <a:ea typeface="Quattrocento Sans"/>
              <a:cs typeface="Quattrocento Sans"/>
              <a:sym typeface="Quattrocento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4"/>
          <p:cNvSpPr txBox="1"/>
          <p:nvPr>
            <p:ph type="title"/>
          </p:nvPr>
        </p:nvSpPr>
        <p:spPr>
          <a:xfrm>
            <a:off x="-1593322" y="212175"/>
            <a:ext cx="5770200" cy="399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dk1"/>
              </a:buClr>
              <a:buSzPts val="2800"/>
              <a:buFont typeface="Quattrocento Sans"/>
              <a:buNone/>
            </a:pPr>
            <a:r>
              <a:rPr b="1" lang="en-IN" sz="1800">
                <a:solidFill>
                  <a:schemeClr val="dk1"/>
                </a:solidFill>
                <a:latin typeface="Quattrocento Sans"/>
                <a:ea typeface="Quattrocento Sans"/>
                <a:cs typeface="Quattrocento Sans"/>
                <a:sym typeface="Quattrocento Sans"/>
              </a:rPr>
              <a:t>Problem Statement</a:t>
            </a:r>
            <a:endParaRPr b="1" sz="1800">
              <a:solidFill>
                <a:schemeClr val="dk1"/>
              </a:solidFill>
              <a:latin typeface="Quattrocento Sans"/>
              <a:ea typeface="Quattrocento Sans"/>
              <a:cs typeface="Quattrocento Sans"/>
              <a:sym typeface="Quattrocento Sans"/>
            </a:endParaRPr>
          </a:p>
        </p:txBody>
      </p:sp>
      <p:sp>
        <p:nvSpPr>
          <p:cNvPr id="96" name="Google Shape;96;p14"/>
          <p:cNvSpPr txBox="1"/>
          <p:nvPr/>
        </p:nvSpPr>
        <p:spPr>
          <a:xfrm>
            <a:off x="116400" y="971525"/>
            <a:ext cx="11959200" cy="6017700"/>
          </a:xfrm>
          <a:prstGeom prst="rect">
            <a:avLst/>
          </a:prstGeom>
          <a:noFill/>
          <a:ln>
            <a:noFill/>
          </a:ln>
        </p:spPr>
        <p:txBody>
          <a:bodyPr anchorCtr="0" anchor="t" bIns="91425" lIns="91425" spcFirstLastPara="1" rIns="317450" wrap="square" tIns="91425">
            <a:noAutofit/>
          </a:bodyPr>
          <a:lstStyle/>
          <a:p>
            <a:pPr indent="0" lvl="0" marL="0" marR="0" rtl="0" algn="just">
              <a:lnSpc>
                <a:spcPct val="100000"/>
              </a:lnSpc>
              <a:spcBef>
                <a:spcPts val="0"/>
              </a:spcBef>
              <a:spcAft>
                <a:spcPts val="0"/>
              </a:spcAft>
              <a:buClr>
                <a:srgbClr val="000000"/>
              </a:buClr>
              <a:buSzPts val="1400"/>
              <a:buFont typeface="Arial"/>
              <a:buNone/>
            </a:pPr>
            <a:r>
              <a:rPr b="1" i="0" lang="en-IN" sz="2000" u="none" cap="none" strike="noStrike">
                <a:solidFill>
                  <a:schemeClr val="dk1"/>
                </a:solidFill>
                <a:highlight>
                  <a:srgbClr val="FFFFFF"/>
                </a:highlight>
                <a:latin typeface="Quattrocento Sans"/>
                <a:ea typeface="Quattrocento Sans"/>
                <a:cs typeface="Quattrocento Sans"/>
                <a:sym typeface="Quattrocento Sans"/>
              </a:rPr>
              <a:t>Why did you decide to solve this Problem statement?</a:t>
            </a:r>
            <a:endParaRPr b="1" i="0" sz="2000" u="none" cap="none" strike="noStrike">
              <a:solidFill>
                <a:schemeClr val="dk1"/>
              </a:solidFill>
              <a:highlight>
                <a:srgbClr val="FFFFFF"/>
              </a:highlight>
              <a:latin typeface="Quattrocento Sans"/>
              <a:ea typeface="Quattrocento Sans"/>
              <a:cs typeface="Quattrocento Sans"/>
              <a:sym typeface="Quattrocento Sans"/>
            </a:endParaRPr>
          </a:p>
          <a:p>
            <a:pPr indent="0" lvl="0" marL="0" marR="0" rtl="0" algn="just">
              <a:lnSpc>
                <a:spcPct val="100000"/>
              </a:lnSpc>
              <a:spcBef>
                <a:spcPts val="0"/>
              </a:spcBef>
              <a:spcAft>
                <a:spcPts val="0"/>
              </a:spcAft>
              <a:buClr>
                <a:srgbClr val="000000"/>
              </a:buClr>
              <a:buSzPts val="1400"/>
              <a:buFont typeface="Arial"/>
              <a:buNone/>
            </a:pPr>
            <a:r>
              <a:t/>
            </a:r>
            <a:endParaRPr b="1" sz="2000">
              <a:solidFill>
                <a:schemeClr val="dk1"/>
              </a:solidFill>
              <a:highlight>
                <a:srgbClr val="FFFFFF"/>
              </a:highlight>
              <a:latin typeface="Quattrocento Sans"/>
              <a:ea typeface="Quattrocento Sans"/>
              <a:cs typeface="Quattrocento Sans"/>
              <a:sym typeface="Quattrocento Sans"/>
            </a:endParaRPr>
          </a:p>
          <a:p>
            <a:pPr indent="0" lvl="0" marL="0" marR="0" rtl="0" algn="just">
              <a:spcBef>
                <a:spcPts val="0"/>
              </a:spcBef>
              <a:spcAft>
                <a:spcPts val="0"/>
              </a:spcAft>
              <a:buNone/>
            </a:pPr>
            <a:r>
              <a:rPr lang="en-IN" sz="2000">
                <a:solidFill>
                  <a:schemeClr val="dk1"/>
                </a:solidFill>
                <a:highlight>
                  <a:srgbClr val="FFFFFF"/>
                </a:highlight>
                <a:latin typeface="Quattrocento Sans"/>
                <a:ea typeface="Quattrocento Sans"/>
                <a:cs typeface="Quattrocento Sans"/>
                <a:sym typeface="Quattrocento Sans"/>
              </a:rPr>
              <a:t>During our research on the Bank of Baroda website, we discovered that their investment section offers a variety of schemes and options presented in a generalized format, lacking personalization. This observation inspired us to develop an algorithm-based model that recommends the most suitable investment schemes tailored to individual users' asset allocations and future goals. </a:t>
            </a:r>
            <a:endParaRPr sz="2000">
              <a:solidFill>
                <a:schemeClr val="dk1"/>
              </a:solidFill>
              <a:highlight>
                <a:srgbClr val="FFFFFF"/>
              </a:highlight>
              <a:latin typeface="Quattrocento Sans"/>
              <a:ea typeface="Quattrocento Sans"/>
              <a:cs typeface="Quattrocento Sans"/>
              <a:sym typeface="Quattrocento Sans"/>
            </a:endParaRPr>
          </a:p>
          <a:p>
            <a:pPr indent="0" lvl="0" marL="0" marR="0" rtl="0" algn="just">
              <a:spcBef>
                <a:spcPts val="0"/>
              </a:spcBef>
              <a:spcAft>
                <a:spcPts val="0"/>
              </a:spcAft>
              <a:buNone/>
            </a:pPr>
            <a:r>
              <a:t/>
            </a:r>
            <a:endParaRPr sz="2000">
              <a:solidFill>
                <a:schemeClr val="dk1"/>
              </a:solidFill>
              <a:highlight>
                <a:srgbClr val="FFFFFF"/>
              </a:highlight>
              <a:latin typeface="Quattrocento Sans"/>
              <a:ea typeface="Quattrocento Sans"/>
              <a:cs typeface="Quattrocento Sans"/>
              <a:sym typeface="Quattrocento Sans"/>
            </a:endParaRPr>
          </a:p>
          <a:p>
            <a:pPr indent="0" lvl="0" marL="0" marR="0" rtl="0" algn="just">
              <a:spcBef>
                <a:spcPts val="0"/>
              </a:spcBef>
              <a:spcAft>
                <a:spcPts val="0"/>
              </a:spcAft>
              <a:buNone/>
            </a:pPr>
            <a:r>
              <a:rPr lang="en-IN" sz="2000">
                <a:solidFill>
                  <a:schemeClr val="dk1"/>
                </a:solidFill>
                <a:highlight>
                  <a:srgbClr val="FFFFFF"/>
                </a:highlight>
                <a:latin typeface="Quattrocento Sans"/>
                <a:ea typeface="Quattrocento Sans"/>
                <a:cs typeface="Quattrocento Sans"/>
                <a:sym typeface="Quattrocento Sans"/>
              </a:rPr>
              <a:t>The demand for personalized financial advice is rising as customers seek tailored solutions. Traditional advisory services are costly, but advancements in generative AI and machine learning now offer reliable, sophisticated, and scalable financial advice. This creates a significant opportunity to capture market share in the growing financial advisory market, especially with increasing interest from retail investors.</a:t>
            </a:r>
            <a:endParaRPr sz="2000">
              <a:latin typeface="Quattrocento Sans"/>
              <a:ea typeface="Quattrocento Sans"/>
              <a:cs typeface="Quattrocento Sans"/>
              <a:sym typeface="Quattrocento Sans"/>
            </a:endParaRPr>
          </a:p>
          <a:p>
            <a:pPr indent="0" lvl="0" marL="0" marR="0" rtl="0" algn="just">
              <a:spcBef>
                <a:spcPts val="0"/>
              </a:spcBef>
              <a:spcAft>
                <a:spcPts val="0"/>
              </a:spcAft>
              <a:buClr>
                <a:schemeClr val="dk1"/>
              </a:buClr>
              <a:buSzPts val="1600"/>
              <a:buFont typeface="Arial"/>
              <a:buNone/>
            </a:pPr>
            <a:r>
              <a:t/>
            </a:r>
            <a:endParaRPr sz="2000">
              <a:solidFill>
                <a:schemeClr val="dk1"/>
              </a:solidFill>
              <a:latin typeface="Quattrocento Sans"/>
              <a:ea typeface="Quattrocento Sans"/>
              <a:cs typeface="Quattrocento Sans"/>
              <a:sym typeface="Quattrocento Sans"/>
            </a:endParaRPr>
          </a:p>
          <a:p>
            <a:pPr indent="0" lvl="0" marL="457200" marR="0" rtl="0" algn="just">
              <a:spcBef>
                <a:spcPts val="0"/>
              </a:spcBef>
              <a:spcAft>
                <a:spcPts val="0"/>
              </a:spcAft>
              <a:buNone/>
            </a:pPr>
            <a:r>
              <a:t/>
            </a:r>
            <a:endParaRPr sz="2000">
              <a:latin typeface="Quattrocento Sans"/>
              <a:ea typeface="Quattrocento Sans"/>
              <a:cs typeface="Quattrocento Sans"/>
              <a:sym typeface="Quattrocento Sans"/>
            </a:endParaRPr>
          </a:p>
          <a:p>
            <a:pPr indent="0" lvl="0" marL="0" marR="0" rtl="0" algn="just">
              <a:spcBef>
                <a:spcPts val="0"/>
              </a:spcBef>
              <a:spcAft>
                <a:spcPts val="0"/>
              </a:spcAft>
              <a:buClr>
                <a:schemeClr val="dk1"/>
              </a:buClr>
              <a:buSzPts val="1600"/>
              <a:buFont typeface="Arial"/>
              <a:buNone/>
            </a:pPr>
            <a:r>
              <a:t/>
            </a:r>
            <a:endParaRPr sz="2000">
              <a:solidFill>
                <a:schemeClr val="dk1"/>
              </a:solidFill>
              <a:latin typeface="Quattrocento Sans"/>
              <a:ea typeface="Quattrocento Sans"/>
              <a:cs typeface="Quattrocento Sans"/>
              <a:sym typeface="Quattrocento Sans"/>
            </a:endParaRPr>
          </a:p>
          <a:p>
            <a:pPr indent="0" lvl="0" marL="0" marR="0" rtl="0" algn="just">
              <a:spcBef>
                <a:spcPts val="0"/>
              </a:spcBef>
              <a:spcAft>
                <a:spcPts val="0"/>
              </a:spcAft>
              <a:buClr>
                <a:schemeClr val="dk1"/>
              </a:buClr>
              <a:buSzPts val="1600"/>
              <a:buFont typeface="Arial"/>
              <a:buNone/>
            </a:pPr>
            <a:r>
              <a:t/>
            </a:r>
            <a:endParaRPr sz="2000">
              <a:solidFill>
                <a:schemeClr val="dk1"/>
              </a:solidFill>
              <a:latin typeface="Quattrocento Sans"/>
              <a:ea typeface="Quattrocento Sans"/>
              <a:cs typeface="Quattrocento Sans"/>
              <a:sym typeface="Quattrocento Sans"/>
            </a:endParaRPr>
          </a:p>
          <a:p>
            <a:pPr indent="0" lvl="0" marL="0" marR="0" rtl="0" algn="just">
              <a:lnSpc>
                <a:spcPct val="100000"/>
              </a:lnSpc>
              <a:spcBef>
                <a:spcPts val="0"/>
              </a:spcBef>
              <a:spcAft>
                <a:spcPts val="0"/>
              </a:spcAft>
              <a:buClr>
                <a:srgbClr val="000000"/>
              </a:buClr>
              <a:buSzPts val="1400"/>
              <a:buFont typeface="Arial"/>
              <a:buNone/>
            </a:pPr>
            <a:r>
              <a:t/>
            </a:r>
            <a:endParaRPr sz="2000" u="none" cap="none" strike="noStrike">
              <a:solidFill>
                <a:schemeClr val="dk1"/>
              </a:solidFill>
              <a:latin typeface="Quattrocento Sans"/>
              <a:ea typeface="Quattrocento Sans"/>
              <a:cs typeface="Quattrocento Sans"/>
              <a:sym typeface="Quattrocento Sans"/>
            </a:endParaRPr>
          </a:p>
        </p:txBody>
      </p:sp>
      <p:sp>
        <p:nvSpPr>
          <p:cNvPr id="97" name="Google Shape;97;p14"/>
          <p:cNvSpPr txBox="1"/>
          <p:nvPr/>
        </p:nvSpPr>
        <p:spPr>
          <a:xfrm>
            <a:off x="3706950" y="84675"/>
            <a:ext cx="5235300" cy="654000"/>
          </a:xfrm>
          <a:prstGeom prst="rect">
            <a:avLst/>
          </a:prstGeom>
          <a:noFill/>
          <a:ln cap="flat" cmpd="sng" w="9525">
            <a:solidFill>
              <a:schemeClr val="accent6"/>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IN" sz="3050">
                <a:solidFill>
                  <a:srgbClr val="162B75"/>
                </a:solidFill>
                <a:highlight>
                  <a:srgbClr val="FFFFFF"/>
                </a:highlight>
              </a:rPr>
              <a:t>Financial Advisory</a:t>
            </a:r>
            <a:endParaRPr sz="19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5"/>
          <p:cNvSpPr txBox="1"/>
          <p:nvPr>
            <p:ph type="title"/>
          </p:nvPr>
        </p:nvSpPr>
        <p:spPr>
          <a:xfrm>
            <a:off x="1708685" y="302702"/>
            <a:ext cx="8774629" cy="576000"/>
          </a:xfrm>
          <a:prstGeom prst="rect">
            <a:avLst/>
          </a:prstGeom>
          <a:noFill/>
          <a:ln cap="flat" cmpd="sng" w="9525">
            <a:solidFill>
              <a:schemeClr val="accent6"/>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dk1"/>
              </a:buClr>
              <a:buSzPts val="2800"/>
              <a:buFont typeface="Quattrocento Sans"/>
              <a:buNone/>
            </a:pPr>
            <a:r>
              <a:rPr b="1" lang="en-IN" sz="2800">
                <a:solidFill>
                  <a:schemeClr val="dk1"/>
                </a:solidFill>
                <a:latin typeface="Quattrocento Sans"/>
                <a:ea typeface="Quattrocento Sans"/>
                <a:cs typeface="Quattrocento Sans"/>
                <a:sym typeface="Quattrocento Sans"/>
              </a:rPr>
              <a:t>Pre</a:t>
            </a:r>
            <a:r>
              <a:rPr b="1" lang="en-IN" sz="2800">
                <a:latin typeface="Quattrocento Sans"/>
                <a:ea typeface="Quattrocento Sans"/>
                <a:cs typeface="Quattrocento Sans"/>
                <a:sym typeface="Quattrocento Sans"/>
              </a:rPr>
              <a:t>r</a:t>
            </a:r>
            <a:r>
              <a:rPr b="1" lang="en-IN" sz="2800">
                <a:solidFill>
                  <a:schemeClr val="dk1"/>
                </a:solidFill>
                <a:latin typeface="Quattrocento Sans"/>
                <a:ea typeface="Quattrocento Sans"/>
                <a:cs typeface="Quattrocento Sans"/>
                <a:sym typeface="Quattrocento Sans"/>
              </a:rPr>
              <a:t>equisite</a:t>
            </a:r>
            <a:endParaRPr b="1" sz="2800">
              <a:solidFill>
                <a:schemeClr val="dk1"/>
              </a:solidFill>
              <a:latin typeface="Quattrocento Sans"/>
              <a:ea typeface="Quattrocento Sans"/>
              <a:cs typeface="Quattrocento Sans"/>
              <a:sym typeface="Quattrocento Sans"/>
            </a:endParaRPr>
          </a:p>
        </p:txBody>
      </p:sp>
      <p:sp>
        <p:nvSpPr>
          <p:cNvPr id="103" name="Google Shape;103;p15"/>
          <p:cNvSpPr txBox="1"/>
          <p:nvPr/>
        </p:nvSpPr>
        <p:spPr>
          <a:xfrm>
            <a:off x="494000" y="878700"/>
            <a:ext cx="10782600" cy="48630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400"/>
              <a:buFont typeface="Arial"/>
              <a:buNone/>
            </a:pPr>
            <a:r>
              <a:rPr b="1" lang="en-IN" sz="1900" u="none" cap="none" strike="noStrike">
                <a:solidFill>
                  <a:schemeClr val="dk1"/>
                </a:solidFill>
                <a:highlight>
                  <a:srgbClr val="FFFFFF"/>
                </a:highlight>
                <a:latin typeface="Quattrocento Sans"/>
                <a:ea typeface="Quattrocento Sans"/>
                <a:cs typeface="Quattrocento Sans"/>
                <a:sym typeface="Quattrocento Sans"/>
              </a:rPr>
              <a:t>What are the alternatives/competitive products for the problem you are solving?</a:t>
            </a:r>
            <a:endParaRPr sz="1900"/>
          </a:p>
          <a:p>
            <a:pPr indent="0" lvl="0" marL="0" marR="0" rtl="0" algn="just">
              <a:lnSpc>
                <a:spcPct val="100000"/>
              </a:lnSpc>
              <a:spcBef>
                <a:spcPts val="0"/>
              </a:spcBef>
              <a:spcAft>
                <a:spcPts val="0"/>
              </a:spcAft>
              <a:buClr>
                <a:srgbClr val="000000"/>
              </a:buClr>
              <a:buSzPts val="1400"/>
              <a:buFont typeface="Arial"/>
              <a:buNone/>
            </a:pPr>
            <a:r>
              <a:rPr lang="en-IN" sz="1900">
                <a:solidFill>
                  <a:schemeClr val="dk1"/>
                </a:solidFill>
                <a:highlight>
                  <a:srgbClr val="FFFFFF"/>
                </a:highlight>
                <a:latin typeface="Quattrocento Sans"/>
                <a:ea typeface="Quattrocento Sans"/>
                <a:cs typeface="Quattrocento Sans"/>
                <a:sym typeface="Quattrocento Sans"/>
              </a:rPr>
              <a:t>There are several alternatives and competitive products available for the problem we are solving. Many websites offer investment advice, but they often require human moderation or intervention, and may charge a certain amount or fee . In contrast, our solution will be an automated AI recommendation system that minimizes the need for human involvement, providing users with personalized investment recommendations based on their goals and banking history.</a:t>
            </a:r>
            <a:endParaRPr sz="1900">
              <a:solidFill>
                <a:schemeClr val="dk1"/>
              </a:solidFill>
              <a:highlight>
                <a:srgbClr val="FFFFFF"/>
              </a:highlight>
              <a:latin typeface="Quattrocento Sans"/>
              <a:ea typeface="Quattrocento Sans"/>
              <a:cs typeface="Quattrocento Sans"/>
              <a:sym typeface="Quattrocento Sans"/>
            </a:endParaRPr>
          </a:p>
          <a:p>
            <a:pPr indent="0" lvl="0" marL="0" marR="0" rtl="0" algn="just">
              <a:lnSpc>
                <a:spcPct val="100000"/>
              </a:lnSpc>
              <a:spcBef>
                <a:spcPts val="0"/>
              </a:spcBef>
              <a:spcAft>
                <a:spcPts val="0"/>
              </a:spcAft>
              <a:buClr>
                <a:srgbClr val="000000"/>
              </a:buClr>
              <a:buSzPts val="1400"/>
              <a:buFont typeface="Arial"/>
              <a:buNone/>
            </a:pPr>
            <a:r>
              <a:t/>
            </a:r>
            <a:endParaRPr sz="1900">
              <a:solidFill>
                <a:schemeClr val="dk1"/>
              </a:solidFill>
              <a:highlight>
                <a:srgbClr val="FFFFFF"/>
              </a:highlight>
              <a:latin typeface="Quattrocento Sans"/>
              <a:ea typeface="Quattrocento Sans"/>
              <a:cs typeface="Quattrocento Sans"/>
              <a:sym typeface="Quattrocento Sans"/>
            </a:endParaRPr>
          </a:p>
          <a:p>
            <a:pPr indent="0" lvl="0" marL="0" marR="0" rtl="0" algn="just">
              <a:lnSpc>
                <a:spcPct val="100000"/>
              </a:lnSpc>
              <a:spcBef>
                <a:spcPts val="0"/>
              </a:spcBef>
              <a:spcAft>
                <a:spcPts val="0"/>
              </a:spcAft>
              <a:buClr>
                <a:srgbClr val="000000"/>
              </a:buClr>
              <a:buSzPts val="1400"/>
              <a:buFont typeface="Arial"/>
              <a:buNone/>
            </a:pPr>
            <a:r>
              <a:rPr b="1" lang="en-IN" sz="1900">
                <a:solidFill>
                  <a:schemeClr val="dk1"/>
                </a:solidFill>
                <a:highlight>
                  <a:srgbClr val="FFFFFF"/>
                </a:highlight>
                <a:latin typeface="Quattrocento Sans"/>
                <a:ea typeface="Quattrocento Sans"/>
                <a:cs typeface="Quattrocento Sans"/>
                <a:sym typeface="Quattrocento Sans"/>
              </a:rPr>
              <a:t>The other alternatives/competitive products may include:</a:t>
            </a:r>
            <a:endParaRPr b="1" sz="1900">
              <a:solidFill>
                <a:schemeClr val="dk1"/>
              </a:solidFill>
              <a:highlight>
                <a:srgbClr val="FFFFFF"/>
              </a:highlight>
              <a:latin typeface="Quattrocento Sans"/>
              <a:ea typeface="Quattrocento Sans"/>
              <a:cs typeface="Quattrocento Sans"/>
              <a:sym typeface="Quattrocento Sans"/>
            </a:endParaRPr>
          </a:p>
          <a:p>
            <a:pPr indent="-349250" lvl="0" marL="457200" marR="0" rtl="0" algn="just">
              <a:spcBef>
                <a:spcPts val="0"/>
              </a:spcBef>
              <a:spcAft>
                <a:spcPts val="0"/>
              </a:spcAft>
              <a:buClr>
                <a:schemeClr val="dk1"/>
              </a:buClr>
              <a:buSzPts val="1900"/>
              <a:buFont typeface="Calibri"/>
              <a:buChar char="●"/>
            </a:pPr>
            <a:r>
              <a:rPr b="1" lang="en-IN" sz="1900">
                <a:solidFill>
                  <a:schemeClr val="dk1"/>
                </a:solidFill>
                <a:latin typeface="Calibri"/>
                <a:ea typeface="Calibri"/>
                <a:cs typeface="Calibri"/>
                <a:sym typeface="Calibri"/>
              </a:rPr>
              <a:t>Automated Investment Advisors</a:t>
            </a:r>
            <a:endParaRPr sz="1900"/>
          </a:p>
          <a:p>
            <a:pPr indent="-349250" lvl="1" marL="914400" marR="0" rtl="0" algn="just">
              <a:spcBef>
                <a:spcPts val="0"/>
              </a:spcBef>
              <a:spcAft>
                <a:spcPts val="0"/>
              </a:spcAft>
              <a:buClr>
                <a:schemeClr val="dk1"/>
              </a:buClr>
              <a:buSzPts val="1900"/>
              <a:buFont typeface="Calibri"/>
              <a:buChar char="○"/>
            </a:pPr>
            <a:r>
              <a:rPr b="1" lang="en-IN" sz="1900">
                <a:solidFill>
                  <a:schemeClr val="dk1"/>
                </a:solidFill>
                <a:latin typeface="Calibri"/>
                <a:ea typeface="Calibri"/>
                <a:cs typeface="Calibri"/>
                <a:sym typeface="Calibri"/>
              </a:rPr>
              <a:t>Functionality</a:t>
            </a:r>
            <a:r>
              <a:rPr lang="en-IN" sz="1900">
                <a:solidFill>
                  <a:schemeClr val="dk1"/>
                </a:solidFill>
                <a:latin typeface="Calibri"/>
                <a:ea typeface="Calibri"/>
                <a:cs typeface="Calibri"/>
                <a:sym typeface="Calibri"/>
              </a:rPr>
              <a:t>: Automated platforms that provide financial planning services with minimal human intervention. They use algorithms to create and manage a diversified portfolio based on the customer's risk tolerance and goals.</a:t>
            </a:r>
            <a:endParaRPr sz="1900"/>
          </a:p>
          <a:p>
            <a:pPr indent="0" lvl="0" marL="457200" marR="0" rtl="0" algn="just">
              <a:spcBef>
                <a:spcPts val="0"/>
              </a:spcBef>
              <a:spcAft>
                <a:spcPts val="0"/>
              </a:spcAft>
              <a:buNone/>
            </a:pPr>
            <a:r>
              <a:t/>
            </a:r>
            <a:endParaRPr sz="1900" u="none" cap="none" strike="noStrike">
              <a:solidFill>
                <a:schemeClr val="dk1"/>
              </a:solidFill>
              <a:highlight>
                <a:srgbClr val="FFFFFF"/>
              </a:highlight>
              <a:latin typeface="Quattrocento Sans"/>
              <a:ea typeface="Quattrocento Sans"/>
              <a:cs typeface="Quattrocento Sans"/>
              <a:sym typeface="Quattrocento Sans"/>
            </a:endParaRPr>
          </a:p>
          <a:p>
            <a:pPr indent="-349250" lvl="0" marL="457200" marR="0" rtl="0" algn="just">
              <a:spcBef>
                <a:spcPts val="0"/>
              </a:spcBef>
              <a:spcAft>
                <a:spcPts val="0"/>
              </a:spcAft>
              <a:buClr>
                <a:schemeClr val="dk1"/>
              </a:buClr>
              <a:buSzPts val="1900"/>
              <a:buFont typeface="Calibri"/>
              <a:buChar char="●"/>
            </a:pPr>
            <a:r>
              <a:rPr b="1" lang="en-IN" sz="1900">
                <a:solidFill>
                  <a:schemeClr val="dk1"/>
                </a:solidFill>
                <a:latin typeface="Calibri"/>
                <a:ea typeface="Calibri"/>
                <a:cs typeface="Calibri"/>
                <a:sym typeface="Calibri"/>
              </a:rPr>
              <a:t>Traditional Financial Advisors</a:t>
            </a:r>
            <a:endParaRPr sz="1900"/>
          </a:p>
          <a:p>
            <a:pPr indent="-349250" lvl="1" marL="914400" marR="0" rtl="0" algn="just">
              <a:spcBef>
                <a:spcPts val="0"/>
              </a:spcBef>
              <a:spcAft>
                <a:spcPts val="0"/>
              </a:spcAft>
              <a:buClr>
                <a:schemeClr val="dk1"/>
              </a:buClr>
              <a:buSzPts val="1900"/>
              <a:buFont typeface="Calibri"/>
              <a:buChar char="○"/>
            </a:pPr>
            <a:r>
              <a:rPr b="1" lang="en-IN" sz="1900">
                <a:solidFill>
                  <a:schemeClr val="dk1"/>
                </a:solidFill>
                <a:latin typeface="Calibri"/>
                <a:ea typeface="Calibri"/>
                <a:cs typeface="Calibri"/>
                <a:sym typeface="Calibri"/>
              </a:rPr>
              <a:t>Functionality</a:t>
            </a:r>
            <a:r>
              <a:rPr lang="en-IN" sz="1900">
                <a:solidFill>
                  <a:schemeClr val="dk1"/>
                </a:solidFill>
                <a:latin typeface="Calibri"/>
                <a:ea typeface="Calibri"/>
                <a:cs typeface="Calibri"/>
                <a:sym typeface="Calibri"/>
              </a:rPr>
              <a:t>: Human advisors providing personalized financial planning and investment advice.</a:t>
            </a:r>
            <a:endParaRPr sz="1900"/>
          </a:p>
          <a:p>
            <a:pPr indent="0" lvl="0" marL="914400" marR="0" rtl="0" algn="just">
              <a:spcBef>
                <a:spcPts val="0"/>
              </a:spcBef>
              <a:spcAft>
                <a:spcPts val="0"/>
              </a:spcAft>
              <a:buNone/>
            </a:pPr>
            <a:r>
              <a:t/>
            </a:r>
            <a:endParaRPr sz="1900" u="none" cap="none" strike="noStrike">
              <a:solidFill>
                <a:schemeClr val="dk1"/>
              </a:solidFill>
              <a:highlight>
                <a:srgbClr val="FFFFFF"/>
              </a:highlight>
              <a:latin typeface="Quattrocento Sans"/>
              <a:ea typeface="Quattrocento Sans"/>
              <a:cs typeface="Quattrocento Sans"/>
              <a:sym typeface="Quattrocento Sans"/>
            </a:endParaRPr>
          </a:p>
          <a:p>
            <a:pPr indent="-349250" lvl="0" marL="457200" marR="0" rtl="0" algn="just">
              <a:spcBef>
                <a:spcPts val="0"/>
              </a:spcBef>
              <a:spcAft>
                <a:spcPts val="0"/>
              </a:spcAft>
              <a:buClr>
                <a:schemeClr val="dk1"/>
              </a:buClr>
              <a:buSzPts val="1900"/>
              <a:buFont typeface="Calibri"/>
              <a:buChar char="●"/>
            </a:pPr>
            <a:r>
              <a:rPr b="1" lang="en-IN" sz="1900">
                <a:solidFill>
                  <a:schemeClr val="dk1"/>
                </a:solidFill>
                <a:latin typeface="Calibri"/>
                <a:ea typeface="Calibri"/>
                <a:cs typeface="Calibri"/>
                <a:sym typeface="Calibri"/>
              </a:rPr>
              <a:t>Hybrid Advisory Services</a:t>
            </a:r>
            <a:endParaRPr sz="1900"/>
          </a:p>
          <a:p>
            <a:pPr indent="-349250" lvl="1" marL="914400" marR="0" rtl="0" algn="just">
              <a:spcBef>
                <a:spcPts val="0"/>
              </a:spcBef>
              <a:spcAft>
                <a:spcPts val="0"/>
              </a:spcAft>
              <a:buClr>
                <a:schemeClr val="dk1"/>
              </a:buClr>
              <a:buSzPts val="1900"/>
              <a:buFont typeface="Calibri"/>
              <a:buChar char="○"/>
            </a:pPr>
            <a:r>
              <a:rPr b="1" lang="en-IN" sz="1900">
                <a:solidFill>
                  <a:schemeClr val="dk1"/>
                </a:solidFill>
                <a:latin typeface="Calibri"/>
                <a:ea typeface="Calibri"/>
                <a:cs typeface="Calibri"/>
                <a:sym typeface="Calibri"/>
              </a:rPr>
              <a:t>Functionality</a:t>
            </a:r>
            <a:r>
              <a:rPr lang="en-IN" sz="1900">
                <a:solidFill>
                  <a:schemeClr val="dk1"/>
                </a:solidFill>
                <a:latin typeface="Calibri"/>
                <a:ea typeface="Calibri"/>
                <a:cs typeface="Calibri"/>
                <a:sym typeface="Calibri"/>
              </a:rPr>
              <a:t>: Combines robo-advisory services with human financial advisors.</a:t>
            </a:r>
            <a:endParaRPr sz="1900" u="none" cap="none" strike="noStrike">
              <a:solidFill>
                <a:schemeClr val="dk1"/>
              </a:solidFill>
              <a:highlight>
                <a:srgbClr val="FFFFFF"/>
              </a:highlight>
              <a:latin typeface="Quattrocento Sans"/>
              <a:ea typeface="Quattrocento Sans"/>
              <a:cs typeface="Quattrocento Sans"/>
              <a:sym typeface="Quattrocento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6"/>
          <p:cNvSpPr txBox="1"/>
          <p:nvPr>
            <p:ph type="title"/>
          </p:nvPr>
        </p:nvSpPr>
        <p:spPr>
          <a:xfrm>
            <a:off x="1708685" y="238694"/>
            <a:ext cx="8774629" cy="576000"/>
          </a:xfrm>
          <a:prstGeom prst="rect">
            <a:avLst/>
          </a:prstGeom>
          <a:noFill/>
          <a:ln cap="flat" cmpd="sng" w="9525">
            <a:solidFill>
              <a:schemeClr val="accent6"/>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dk1"/>
              </a:buClr>
              <a:buSzPts val="2800"/>
              <a:buFont typeface="Quattrocento Sans"/>
              <a:buNone/>
            </a:pPr>
            <a:r>
              <a:rPr b="1" lang="en-IN" sz="2800">
                <a:solidFill>
                  <a:schemeClr val="dk1"/>
                </a:solidFill>
                <a:latin typeface="Quattrocento Sans"/>
                <a:ea typeface="Quattrocento Sans"/>
                <a:cs typeface="Quattrocento Sans"/>
                <a:sym typeface="Quattrocento Sans"/>
              </a:rPr>
              <a:t>Tools or resources</a:t>
            </a:r>
            <a:endParaRPr/>
          </a:p>
        </p:txBody>
      </p:sp>
      <p:sp>
        <p:nvSpPr>
          <p:cNvPr id="109" name="Google Shape;109;p16"/>
          <p:cNvSpPr txBox="1"/>
          <p:nvPr/>
        </p:nvSpPr>
        <p:spPr>
          <a:xfrm>
            <a:off x="0" y="1151300"/>
            <a:ext cx="12192000" cy="5706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lang="en-IN" sz="2000" u="none" cap="none" strike="noStrike">
                <a:solidFill>
                  <a:schemeClr val="dk1"/>
                </a:solidFill>
                <a:highlight>
                  <a:srgbClr val="FFFFFF"/>
                </a:highlight>
                <a:latin typeface="Quattrocento Sans"/>
                <a:ea typeface="Quattrocento Sans"/>
                <a:cs typeface="Quattrocento Sans"/>
                <a:sym typeface="Quattrocento Sans"/>
              </a:rPr>
              <a:t>Azure tools or resources which are likely to be used by you for the prototype, if your idea gets selected</a:t>
            </a:r>
            <a:endParaRPr sz="2000">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1400"/>
              <a:buFont typeface="Arial"/>
              <a:buNone/>
            </a:pPr>
            <a:r>
              <a:t/>
            </a:r>
            <a:endParaRPr b="1" sz="2000">
              <a:solidFill>
                <a:schemeClr val="dk1"/>
              </a:solidFill>
              <a:highlight>
                <a:srgbClr val="FFFFFF"/>
              </a:highlight>
              <a:latin typeface="Quattrocento Sans"/>
              <a:ea typeface="Quattrocento Sans"/>
              <a:cs typeface="Quattrocento Sans"/>
              <a:sym typeface="Quattrocento Sans"/>
            </a:endParaRPr>
          </a:p>
          <a:p>
            <a:pPr indent="-355600" lvl="0" marL="457200" rtl="0" algn="l">
              <a:spcBef>
                <a:spcPts val="0"/>
              </a:spcBef>
              <a:spcAft>
                <a:spcPts val="0"/>
              </a:spcAft>
              <a:buSzPts val="2000"/>
              <a:buFont typeface="Quattrocento Sans"/>
              <a:buChar char="•"/>
            </a:pPr>
            <a:r>
              <a:rPr b="1" lang="en-IN" sz="2000">
                <a:solidFill>
                  <a:schemeClr val="dk1"/>
                </a:solidFill>
                <a:latin typeface="Quattrocento Sans"/>
                <a:ea typeface="Quattrocento Sans"/>
                <a:cs typeface="Quattrocento Sans"/>
                <a:sym typeface="Quattrocento Sans"/>
              </a:rPr>
              <a:t>Azure Machine Learning</a:t>
            </a:r>
            <a:r>
              <a:rPr lang="en-IN" sz="2000">
                <a:solidFill>
                  <a:schemeClr val="dk1"/>
                </a:solidFill>
                <a:latin typeface="Quattrocento Sans"/>
                <a:ea typeface="Quattrocento Sans"/>
                <a:cs typeface="Quattrocento Sans"/>
                <a:sym typeface="Quattrocento Sans"/>
              </a:rPr>
              <a:t>: Facilitates building, training, and deploying machine learning models to provide personalized investment recommendations.</a:t>
            </a:r>
            <a:endParaRPr sz="2000">
              <a:solidFill>
                <a:schemeClr val="dk1"/>
              </a:solidFill>
              <a:latin typeface="Quattrocento Sans"/>
              <a:ea typeface="Quattrocento Sans"/>
              <a:cs typeface="Quattrocento Sans"/>
              <a:sym typeface="Quattrocento Sans"/>
            </a:endParaRPr>
          </a:p>
          <a:p>
            <a:pPr indent="-355600" lvl="0" marL="457200" rtl="0" algn="l">
              <a:spcBef>
                <a:spcPts val="0"/>
              </a:spcBef>
              <a:spcAft>
                <a:spcPts val="0"/>
              </a:spcAft>
              <a:buSzPts val="2000"/>
              <a:buFont typeface="Quattrocento Sans"/>
              <a:buChar char="•"/>
            </a:pPr>
            <a:r>
              <a:rPr b="1" lang="en-IN" sz="2000">
                <a:solidFill>
                  <a:schemeClr val="dk1"/>
                </a:solidFill>
                <a:latin typeface="Quattrocento Sans"/>
                <a:ea typeface="Quattrocento Sans"/>
                <a:cs typeface="Quattrocento Sans"/>
                <a:sym typeface="Quattrocento Sans"/>
              </a:rPr>
              <a:t>Azure Databricks</a:t>
            </a:r>
            <a:r>
              <a:rPr lang="en-IN" sz="2000">
                <a:solidFill>
                  <a:schemeClr val="dk1"/>
                </a:solidFill>
                <a:latin typeface="Quattrocento Sans"/>
                <a:ea typeface="Quattrocento Sans"/>
                <a:cs typeface="Quattrocento Sans"/>
                <a:sym typeface="Quattrocento Sans"/>
              </a:rPr>
              <a:t>: Offers a unified analytics platform for data engineering, machine learning, and collaborative data science to process and analyze investment data.</a:t>
            </a:r>
            <a:endParaRPr sz="2000">
              <a:solidFill>
                <a:schemeClr val="dk1"/>
              </a:solidFill>
              <a:latin typeface="Quattrocento Sans"/>
              <a:ea typeface="Quattrocento Sans"/>
              <a:cs typeface="Quattrocento Sans"/>
              <a:sym typeface="Quattrocento Sans"/>
            </a:endParaRPr>
          </a:p>
          <a:p>
            <a:pPr indent="-355600" lvl="0" marL="457200" rtl="0" algn="l">
              <a:spcBef>
                <a:spcPts val="0"/>
              </a:spcBef>
              <a:spcAft>
                <a:spcPts val="0"/>
              </a:spcAft>
              <a:buSzPts val="2000"/>
              <a:buFont typeface="Quattrocento Sans"/>
              <a:buChar char="•"/>
            </a:pPr>
            <a:r>
              <a:rPr b="1" lang="en-IN" sz="2000">
                <a:solidFill>
                  <a:schemeClr val="dk1"/>
                </a:solidFill>
                <a:latin typeface="Quattrocento Sans"/>
                <a:ea typeface="Quattrocento Sans"/>
                <a:cs typeface="Quattrocento Sans"/>
                <a:sym typeface="Quattrocento Sans"/>
              </a:rPr>
              <a:t>Azure Synapse Analytics</a:t>
            </a:r>
            <a:r>
              <a:rPr lang="en-IN" sz="2000">
                <a:solidFill>
                  <a:schemeClr val="dk1"/>
                </a:solidFill>
                <a:latin typeface="Quattrocento Sans"/>
                <a:ea typeface="Quattrocento Sans"/>
                <a:cs typeface="Quattrocento Sans"/>
                <a:sym typeface="Quattrocento Sans"/>
              </a:rPr>
              <a:t>: Integrates big data and data warehousing to analyze and derive insights from vast amounts of financial data for better investment strategies.</a:t>
            </a:r>
            <a:endParaRPr sz="2000">
              <a:solidFill>
                <a:schemeClr val="dk1"/>
              </a:solidFill>
              <a:latin typeface="Quattrocento Sans"/>
              <a:ea typeface="Quattrocento Sans"/>
              <a:cs typeface="Quattrocento Sans"/>
              <a:sym typeface="Quattrocento Sans"/>
            </a:endParaRPr>
          </a:p>
          <a:p>
            <a:pPr indent="-355600" lvl="0" marL="457200" rtl="0" algn="l">
              <a:spcBef>
                <a:spcPts val="0"/>
              </a:spcBef>
              <a:spcAft>
                <a:spcPts val="0"/>
              </a:spcAft>
              <a:buSzPts val="2000"/>
              <a:buFont typeface="Quattrocento Sans"/>
              <a:buChar char="•"/>
            </a:pPr>
            <a:r>
              <a:rPr b="1" lang="en-IN" sz="2000">
                <a:solidFill>
                  <a:schemeClr val="dk1"/>
                </a:solidFill>
                <a:latin typeface="Quattrocento Sans"/>
                <a:ea typeface="Quattrocento Sans"/>
                <a:cs typeface="Quattrocento Sans"/>
                <a:sym typeface="Quattrocento Sans"/>
              </a:rPr>
              <a:t>Azure Cognitive Services</a:t>
            </a:r>
            <a:r>
              <a:rPr lang="en-IN" sz="2000">
                <a:solidFill>
                  <a:schemeClr val="dk1"/>
                </a:solidFill>
                <a:latin typeface="Quattrocento Sans"/>
                <a:ea typeface="Quattrocento Sans"/>
                <a:cs typeface="Quattrocento Sans"/>
                <a:sym typeface="Quattrocento Sans"/>
              </a:rPr>
              <a:t>: Provides AI capabilities such as natural language processing to enhance user interactions and understand user goals for investment advice.</a:t>
            </a:r>
            <a:endParaRPr sz="2000">
              <a:solidFill>
                <a:schemeClr val="dk1"/>
              </a:solidFill>
              <a:latin typeface="Quattrocento Sans"/>
              <a:ea typeface="Quattrocento Sans"/>
              <a:cs typeface="Quattrocento Sans"/>
              <a:sym typeface="Quattrocento Sans"/>
            </a:endParaRPr>
          </a:p>
          <a:p>
            <a:pPr indent="-355600" lvl="0" marL="457200" rtl="0" algn="l">
              <a:spcBef>
                <a:spcPts val="0"/>
              </a:spcBef>
              <a:spcAft>
                <a:spcPts val="0"/>
              </a:spcAft>
              <a:buSzPts val="2000"/>
              <a:buFont typeface="Quattrocento Sans"/>
              <a:buChar char="•"/>
            </a:pPr>
            <a:r>
              <a:rPr b="1" lang="en-IN" sz="2000">
                <a:solidFill>
                  <a:schemeClr val="dk1"/>
                </a:solidFill>
                <a:latin typeface="Quattrocento Sans"/>
                <a:ea typeface="Quattrocento Sans"/>
                <a:cs typeface="Quattrocento Sans"/>
                <a:sym typeface="Quattrocento Sans"/>
              </a:rPr>
              <a:t>Azure Cosmos DB</a:t>
            </a:r>
            <a:r>
              <a:rPr lang="en-IN" sz="2000">
                <a:solidFill>
                  <a:schemeClr val="dk1"/>
                </a:solidFill>
                <a:latin typeface="Quattrocento Sans"/>
                <a:ea typeface="Quattrocento Sans"/>
                <a:cs typeface="Quattrocento Sans"/>
                <a:sym typeface="Quattrocento Sans"/>
              </a:rPr>
              <a:t>: A globally distributed, multi-model database service that stores and retrieves user data and investment history with low latency.</a:t>
            </a:r>
            <a:endParaRPr sz="2000">
              <a:solidFill>
                <a:schemeClr val="dk1"/>
              </a:solidFill>
              <a:latin typeface="Quattrocento Sans"/>
              <a:ea typeface="Quattrocento Sans"/>
              <a:cs typeface="Quattrocento Sans"/>
              <a:sym typeface="Quattrocento Sans"/>
            </a:endParaRPr>
          </a:p>
          <a:p>
            <a:pPr indent="0" lvl="0" marL="457200" marR="0" rtl="0" algn="l">
              <a:lnSpc>
                <a:spcPct val="100000"/>
              </a:lnSpc>
              <a:spcBef>
                <a:spcPts val="0"/>
              </a:spcBef>
              <a:spcAft>
                <a:spcPts val="0"/>
              </a:spcAft>
              <a:buNone/>
            </a:pPr>
            <a:r>
              <a:t/>
            </a:r>
            <a:endParaRPr sz="2000">
              <a:solidFill>
                <a:schemeClr val="dk1"/>
              </a:solidFill>
              <a:highlight>
                <a:srgbClr val="FFFFFF"/>
              </a:highlight>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1400"/>
              <a:buFont typeface="Arial"/>
              <a:buNone/>
            </a:pPr>
            <a:r>
              <a:t/>
            </a:r>
            <a:endParaRPr b="1" sz="2000">
              <a:solidFill>
                <a:schemeClr val="dk1"/>
              </a:solidFill>
              <a:highlight>
                <a:srgbClr val="FFFFFF"/>
              </a:highlight>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1400"/>
              <a:buFont typeface="Arial"/>
              <a:buNone/>
            </a:pPr>
            <a:r>
              <a:t/>
            </a:r>
            <a:endParaRPr b="1" sz="2000" u="none" cap="none" strike="noStrike">
              <a:solidFill>
                <a:schemeClr val="dk1"/>
              </a:solidFill>
              <a:latin typeface="Quattrocento Sans"/>
              <a:ea typeface="Quattrocento Sans"/>
              <a:cs typeface="Quattrocento Sans"/>
              <a:sym typeface="Quattrocento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7"/>
          <p:cNvSpPr txBox="1"/>
          <p:nvPr>
            <p:ph type="title"/>
          </p:nvPr>
        </p:nvSpPr>
        <p:spPr>
          <a:xfrm>
            <a:off x="1708685" y="284414"/>
            <a:ext cx="8774629" cy="576000"/>
          </a:xfrm>
          <a:prstGeom prst="rect">
            <a:avLst/>
          </a:prstGeom>
          <a:noFill/>
          <a:ln cap="flat" cmpd="sng" w="9525">
            <a:solidFill>
              <a:schemeClr val="accent6"/>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dk1"/>
              </a:buClr>
              <a:buSzPts val="2800"/>
              <a:buFont typeface="Quattrocento Sans"/>
              <a:buNone/>
            </a:pPr>
            <a:r>
              <a:rPr b="1" lang="en-IN" sz="2800">
                <a:solidFill>
                  <a:schemeClr val="dk1"/>
                </a:solidFill>
                <a:latin typeface="Quattrocento Sans"/>
                <a:ea typeface="Quattrocento Sans"/>
                <a:cs typeface="Quattrocento Sans"/>
                <a:sym typeface="Quattrocento Sans"/>
              </a:rPr>
              <a:t>Any Supporting Functional Documents</a:t>
            </a:r>
            <a:endParaRPr b="1" sz="2800">
              <a:solidFill>
                <a:schemeClr val="dk1"/>
              </a:solidFill>
              <a:latin typeface="Quattrocento Sans"/>
              <a:ea typeface="Quattrocento Sans"/>
              <a:cs typeface="Quattrocento Sans"/>
              <a:sym typeface="Quattrocento Sans"/>
            </a:endParaRPr>
          </a:p>
        </p:txBody>
      </p:sp>
      <p:sp>
        <p:nvSpPr>
          <p:cNvPr id="115" name="Google Shape;115;p17"/>
          <p:cNvSpPr txBox="1"/>
          <p:nvPr/>
        </p:nvSpPr>
        <p:spPr>
          <a:xfrm>
            <a:off x="0" y="860425"/>
            <a:ext cx="12192000" cy="5890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200"/>
              </a:spcBef>
              <a:spcAft>
                <a:spcPts val="0"/>
              </a:spcAft>
              <a:buClr>
                <a:schemeClr val="dk1"/>
              </a:buClr>
              <a:buSzPts val="1100"/>
              <a:buFont typeface="Arial"/>
              <a:buNone/>
            </a:pPr>
            <a:r>
              <a:rPr lang="en-IN" sz="1900">
                <a:solidFill>
                  <a:schemeClr val="dk1"/>
                </a:solidFill>
                <a:highlight>
                  <a:srgbClr val="FFFFFF"/>
                </a:highlight>
                <a:latin typeface="Quattrocento Sans"/>
                <a:ea typeface="Quattrocento Sans"/>
                <a:cs typeface="Quattrocento Sans"/>
                <a:sym typeface="Quattrocento Sans"/>
              </a:rPr>
              <a:t>We offer an option on our banking website where users can access investment solutions. Our AI model suggests investment plans and schemes based on the user's profile, transaction history, as well as factors like preferred investment duration and amount. Additionally, our system provides an estimated percentage risk for each suggested type of investment, helping users make informed decisions tailored to their financial goals and risk tolerance.</a:t>
            </a:r>
            <a:endParaRPr sz="1900">
              <a:solidFill>
                <a:schemeClr val="dk1"/>
              </a:solidFill>
              <a:highlight>
                <a:srgbClr val="FFFFFF"/>
              </a:highlight>
              <a:latin typeface="Quattrocento Sans"/>
              <a:ea typeface="Quattrocento Sans"/>
              <a:cs typeface="Quattrocento Sans"/>
              <a:sym typeface="Quattrocento Sans"/>
            </a:endParaRPr>
          </a:p>
          <a:p>
            <a:pPr indent="0" lvl="0" marL="0" rtl="0" algn="l">
              <a:lnSpc>
                <a:spcPct val="100000"/>
              </a:lnSpc>
              <a:spcBef>
                <a:spcPts val="1200"/>
              </a:spcBef>
              <a:spcAft>
                <a:spcPts val="0"/>
              </a:spcAft>
              <a:buClr>
                <a:schemeClr val="dk1"/>
              </a:buClr>
              <a:buSzPts val="1100"/>
              <a:buFont typeface="Arial"/>
              <a:buNone/>
            </a:pPr>
            <a:r>
              <a:rPr b="1" lang="en-IN" sz="1900">
                <a:solidFill>
                  <a:schemeClr val="dk1"/>
                </a:solidFill>
                <a:highlight>
                  <a:srgbClr val="FFFFFF"/>
                </a:highlight>
                <a:latin typeface="Quattrocento Sans"/>
                <a:ea typeface="Quattrocento Sans"/>
                <a:cs typeface="Quattrocento Sans"/>
                <a:sym typeface="Quattrocento Sans"/>
              </a:rPr>
              <a:t> Data Collection</a:t>
            </a:r>
            <a:r>
              <a:rPr lang="en-IN" sz="1900">
                <a:solidFill>
                  <a:schemeClr val="dk1"/>
                </a:solidFill>
                <a:highlight>
                  <a:srgbClr val="FFFFFF"/>
                </a:highlight>
                <a:latin typeface="Quattrocento Sans"/>
                <a:ea typeface="Quattrocento Sans"/>
                <a:cs typeface="Quattrocento Sans"/>
                <a:sym typeface="Quattrocento Sans"/>
              </a:rPr>
              <a:t>: We collect dummy financial data including customer profiles and transaction histories, alongside information on various government schemes and other investment options</a:t>
            </a:r>
            <a:endParaRPr sz="1900">
              <a:solidFill>
                <a:schemeClr val="dk1"/>
              </a:solidFill>
              <a:highlight>
                <a:srgbClr val="FFFFFF"/>
              </a:highlight>
              <a:latin typeface="Quattrocento Sans"/>
              <a:ea typeface="Quattrocento Sans"/>
              <a:cs typeface="Quattrocento Sans"/>
              <a:sym typeface="Quattrocento Sans"/>
            </a:endParaRPr>
          </a:p>
          <a:p>
            <a:pPr indent="0" lvl="0" marL="0" rtl="0" algn="l">
              <a:lnSpc>
                <a:spcPct val="100000"/>
              </a:lnSpc>
              <a:spcBef>
                <a:spcPts val="1200"/>
              </a:spcBef>
              <a:spcAft>
                <a:spcPts val="0"/>
              </a:spcAft>
              <a:buClr>
                <a:schemeClr val="dk1"/>
              </a:buClr>
              <a:buSzPts val="1100"/>
              <a:buFont typeface="Arial"/>
              <a:buNone/>
            </a:pPr>
            <a:r>
              <a:rPr lang="en-IN" sz="1900">
                <a:solidFill>
                  <a:schemeClr val="dk1"/>
                </a:solidFill>
                <a:highlight>
                  <a:srgbClr val="FFFFFF"/>
                </a:highlight>
                <a:latin typeface="Quattrocento Sans"/>
                <a:ea typeface="Quattrocento Sans"/>
                <a:cs typeface="Quattrocento Sans"/>
                <a:sym typeface="Quattrocento Sans"/>
              </a:rPr>
              <a:t> </a:t>
            </a:r>
            <a:r>
              <a:rPr b="1" lang="en-IN" sz="1900">
                <a:solidFill>
                  <a:schemeClr val="dk1"/>
                </a:solidFill>
                <a:highlight>
                  <a:srgbClr val="FFFFFF"/>
                </a:highlight>
                <a:latin typeface="Quattrocento Sans"/>
                <a:ea typeface="Quattrocento Sans"/>
                <a:cs typeface="Quattrocento Sans"/>
                <a:sym typeface="Quattrocento Sans"/>
              </a:rPr>
              <a:t>Predictive AI Implementation</a:t>
            </a:r>
            <a:r>
              <a:rPr lang="en-IN" sz="1900">
                <a:solidFill>
                  <a:schemeClr val="dk1"/>
                </a:solidFill>
                <a:highlight>
                  <a:srgbClr val="FFFFFF"/>
                </a:highlight>
                <a:latin typeface="Quattrocento Sans"/>
                <a:ea typeface="Quattrocento Sans"/>
                <a:cs typeface="Quattrocento Sans"/>
                <a:sym typeface="Quattrocento Sans"/>
              </a:rPr>
              <a:t>: Our system employs real-time analysis of the customer database to provide tailored investment suggestions. Using machine learning algorithms trained on the collected data, it identifies suitable schemes and investment offers based on individual customer profiles, transaction patterns, and specific investment preferences.</a:t>
            </a:r>
            <a:endParaRPr sz="1900">
              <a:solidFill>
                <a:schemeClr val="dk1"/>
              </a:solidFill>
              <a:highlight>
                <a:srgbClr val="FFFFFF"/>
              </a:highlight>
              <a:latin typeface="Quattrocento Sans"/>
              <a:ea typeface="Quattrocento Sans"/>
              <a:cs typeface="Quattrocento Sans"/>
              <a:sym typeface="Quattrocento Sans"/>
            </a:endParaRPr>
          </a:p>
          <a:p>
            <a:pPr indent="0" lvl="0" marL="0" rtl="0" algn="l">
              <a:lnSpc>
                <a:spcPct val="100000"/>
              </a:lnSpc>
              <a:spcBef>
                <a:spcPts val="1200"/>
              </a:spcBef>
              <a:spcAft>
                <a:spcPts val="0"/>
              </a:spcAft>
              <a:buClr>
                <a:schemeClr val="dk1"/>
              </a:buClr>
              <a:buSzPts val="1100"/>
              <a:buFont typeface="Arial"/>
              <a:buNone/>
            </a:pPr>
            <a:r>
              <a:rPr lang="en-IN" sz="1900">
                <a:solidFill>
                  <a:schemeClr val="dk1"/>
                </a:solidFill>
                <a:highlight>
                  <a:srgbClr val="FFFFFF"/>
                </a:highlight>
                <a:latin typeface="Quattrocento Sans"/>
                <a:ea typeface="Quattrocento Sans"/>
                <a:cs typeface="Quattrocento Sans"/>
                <a:sym typeface="Quattrocento Sans"/>
              </a:rPr>
              <a:t> </a:t>
            </a:r>
            <a:r>
              <a:rPr b="1" lang="en-IN" sz="1900">
                <a:solidFill>
                  <a:schemeClr val="dk1"/>
                </a:solidFill>
                <a:highlight>
                  <a:srgbClr val="FFFFFF"/>
                </a:highlight>
                <a:latin typeface="Quattrocento Sans"/>
                <a:ea typeface="Quattrocento Sans"/>
                <a:cs typeface="Quattrocento Sans"/>
                <a:sym typeface="Quattrocento Sans"/>
              </a:rPr>
              <a:t>Architecture Data Pipeline</a:t>
            </a:r>
            <a:r>
              <a:rPr lang="en-IN" sz="1900">
                <a:solidFill>
                  <a:schemeClr val="dk1"/>
                </a:solidFill>
                <a:highlight>
                  <a:srgbClr val="FFFFFF"/>
                </a:highlight>
                <a:latin typeface="Quattrocento Sans"/>
                <a:ea typeface="Quattrocento Sans"/>
                <a:cs typeface="Quattrocento Sans"/>
                <a:sym typeface="Quattrocento Sans"/>
              </a:rPr>
              <a:t>: Securely handle large-scale data ingestion and storage. ML Infrastructure: Deploy scalable cloud-based ML models.</a:t>
            </a:r>
            <a:endParaRPr sz="1900">
              <a:solidFill>
                <a:schemeClr val="dk1"/>
              </a:solidFill>
              <a:highlight>
                <a:srgbClr val="FFFFFF"/>
              </a:highlight>
              <a:latin typeface="Quattrocento Sans"/>
              <a:ea typeface="Quattrocento Sans"/>
              <a:cs typeface="Quattrocento Sans"/>
              <a:sym typeface="Quattrocento Sans"/>
            </a:endParaRPr>
          </a:p>
          <a:p>
            <a:pPr indent="0" lvl="0" marL="0" rtl="0" algn="l">
              <a:lnSpc>
                <a:spcPct val="100000"/>
              </a:lnSpc>
              <a:spcBef>
                <a:spcPts val="1200"/>
              </a:spcBef>
              <a:spcAft>
                <a:spcPts val="0"/>
              </a:spcAft>
              <a:buClr>
                <a:schemeClr val="dk1"/>
              </a:buClr>
              <a:buSzPts val="1100"/>
              <a:buFont typeface="Arial"/>
              <a:buNone/>
            </a:pPr>
            <a:r>
              <a:rPr b="1" lang="en-IN" sz="1900">
                <a:solidFill>
                  <a:schemeClr val="dk1"/>
                </a:solidFill>
                <a:highlight>
                  <a:srgbClr val="FFFFFF"/>
                </a:highlight>
                <a:latin typeface="Quattrocento Sans"/>
                <a:ea typeface="Quattrocento Sans"/>
                <a:cs typeface="Quattrocento Sans"/>
                <a:sym typeface="Quattrocento Sans"/>
              </a:rPr>
              <a:t> Generative AI Module</a:t>
            </a:r>
            <a:r>
              <a:rPr lang="en-IN" sz="1900">
                <a:solidFill>
                  <a:schemeClr val="dk1"/>
                </a:solidFill>
                <a:highlight>
                  <a:srgbClr val="FFFFFF"/>
                </a:highlight>
                <a:latin typeface="Quattrocento Sans"/>
                <a:ea typeface="Quattrocento Sans"/>
                <a:cs typeface="Quattrocento Sans"/>
                <a:sym typeface="Quattrocento Sans"/>
              </a:rPr>
              <a:t>: Modular architecture for real-time advice generation. UI: Responsive interface for user interaction and data privacy compliance.</a:t>
            </a:r>
            <a:endParaRPr sz="1900">
              <a:solidFill>
                <a:schemeClr val="dk1"/>
              </a:solidFill>
              <a:highlight>
                <a:srgbClr val="FFFFFF"/>
              </a:highlight>
              <a:latin typeface="Quattrocento Sans"/>
              <a:ea typeface="Quattrocento Sans"/>
              <a:cs typeface="Quattrocento Sans"/>
              <a:sym typeface="Quattrocento Sans"/>
            </a:endParaRPr>
          </a:p>
          <a:p>
            <a:pPr indent="0" lvl="0" marL="0" rtl="0" algn="l">
              <a:lnSpc>
                <a:spcPct val="100000"/>
              </a:lnSpc>
              <a:spcBef>
                <a:spcPts val="1200"/>
              </a:spcBef>
              <a:spcAft>
                <a:spcPts val="0"/>
              </a:spcAft>
              <a:buClr>
                <a:schemeClr val="dk1"/>
              </a:buClr>
              <a:buSzPts val="1100"/>
              <a:buFont typeface="Arial"/>
              <a:buNone/>
            </a:pPr>
            <a:r>
              <a:rPr lang="en-IN" sz="1900">
                <a:solidFill>
                  <a:schemeClr val="dk1"/>
                </a:solidFill>
                <a:highlight>
                  <a:srgbClr val="FFFFFF"/>
                </a:highlight>
                <a:latin typeface="Quattrocento Sans"/>
                <a:ea typeface="Quattrocento Sans"/>
                <a:cs typeface="Quattrocento Sans"/>
                <a:sym typeface="Quattrocento Sans"/>
              </a:rPr>
              <a:t> </a:t>
            </a:r>
            <a:r>
              <a:rPr b="1" lang="en-IN" sz="1900">
                <a:solidFill>
                  <a:schemeClr val="dk1"/>
                </a:solidFill>
                <a:highlight>
                  <a:srgbClr val="FFFFFF"/>
                </a:highlight>
                <a:latin typeface="Quattrocento Sans"/>
                <a:ea typeface="Quattrocento Sans"/>
                <a:cs typeface="Quattrocento Sans"/>
                <a:sym typeface="Quattrocento Sans"/>
              </a:rPr>
              <a:t>Scalability</a:t>
            </a:r>
            <a:r>
              <a:rPr lang="en-IN" sz="1900">
                <a:solidFill>
                  <a:schemeClr val="dk1"/>
                </a:solidFill>
                <a:highlight>
                  <a:srgbClr val="FFFFFF"/>
                </a:highlight>
                <a:latin typeface="Quattrocento Sans"/>
                <a:ea typeface="Quattrocento Sans"/>
                <a:cs typeface="Quattrocento Sans"/>
                <a:sym typeface="Quattrocento Sans"/>
              </a:rPr>
              <a:t>: Our project can </a:t>
            </a:r>
            <a:r>
              <a:rPr lang="en-IN" sz="1900">
                <a:solidFill>
                  <a:schemeClr val="dk1"/>
                </a:solidFill>
                <a:highlight>
                  <a:srgbClr val="FFFFFF"/>
                </a:highlight>
                <a:latin typeface="Quattrocento Sans"/>
                <a:ea typeface="Quattrocento Sans"/>
                <a:cs typeface="Quattrocento Sans"/>
                <a:sym typeface="Quattrocento Sans"/>
              </a:rPr>
              <a:t>easily</a:t>
            </a:r>
            <a:r>
              <a:rPr lang="en-IN" sz="1900">
                <a:solidFill>
                  <a:schemeClr val="dk1"/>
                </a:solidFill>
                <a:highlight>
                  <a:srgbClr val="FFFFFF"/>
                </a:highlight>
                <a:latin typeface="Quattrocento Sans"/>
                <a:ea typeface="Quattrocento Sans"/>
                <a:cs typeface="Quattrocento Sans"/>
                <a:sym typeface="Quattrocento Sans"/>
              </a:rPr>
              <a:t> be integrated in existing bankin</a:t>
            </a:r>
            <a:r>
              <a:rPr lang="en-IN" sz="1900">
                <a:solidFill>
                  <a:schemeClr val="dk1"/>
                </a:solidFill>
                <a:highlight>
                  <a:srgbClr val="FFFFFF"/>
                </a:highlight>
                <a:latin typeface="Quattrocento Sans"/>
                <a:ea typeface="Quattrocento Sans"/>
                <a:cs typeface="Quattrocento Sans"/>
                <a:sym typeface="Quattrocento Sans"/>
              </a:rPr>
              <a:t>g </a:t>
            </a:r>
            <a:r>
              <a:rPr lang="en-IN" sz="1900">
                <a:solidFill>
                  <a:schemeClr val="dk1"/>
                </a:solidFill>
                <a:highlight>
                  <a:srgbClr val="FFFFFF"/>
                </a:highlight>
                <a:latin typeface="Quattrocento Sans"/>
                <a:ea typeface="Quattrocento Sans"/>
                <a:cs typeface="Quattrocento Sans"/>
                <a:sym typeface="Quattrocento Sans"/>
              </a:rPr>
              <a:t>websites with an additional feature, making it easier to invest user assets effectively. </a:t>
            </a:r>
            <a:endParaRPr sz="1900">
              <a:solidFill>
                <a:schemeClr val="dk1"/>
              </a:solidFill>
              <a:highlight>
                <a:srgbClr val="FFFFFF"/>
              </a:highlight>
              <a:latin typeface="Quattrocento Sans"/>
              <a:ea typeface="Quattrocento Sans"/>
              <a:cs typeface="Quattrocento Sans"/>
              <a:sym typeface="Quattrocento Sans"/>
            </a:endParaRPr>
          </a:p>
          <a:p>
            <a:pPr indent="0" lvl="0" marL="0" marR="0" rtl="0" algn="l">
              <a:lnSpc>
                <a:spcPct val="100000"/>
              </a:lnSpc>
              <a:spcBef>
                <a:spcPts val="1200"/>
              </a:spcBef>
              <a:spcAft>
                <a:spcPts val="0"/>
              </a:spcAft>
              <a:buNone/>
            </a:pPr>
            <a:r>
              <a:t/>
            </a:r>
            <a:endParaRPr sz="1900">
              <a:solidFill>
                <a:schemeClr val="dk1"/>
              </a:solidFill>
              <a:highlight>
                <a:srgbClr val="FFFFFF"/>
              </a:highlight>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1400"/>
              <a:buFont typeface="Arial"/>
              <a:buNone/>
            </a:pPr>
            <a:r>
              <a:t/>
            </a:r>
            <a:endParaRPr b="1" sz="1900">
              <a:solidFill>
                <a:schemeClr val="dk1"/>
              </a:solidFill>
              <a:highlight>
                <a:srgbClr val="FFFFFF"/>
              </a:highlight>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1400"/>
              <a:buFont typeface="Arial"/>
              <a:buNone/>
            </a:pPr>
            <a:r>
              <a:t/>
            </a:r>
            <a:endParaRPr b="1" sz="1900" u="none" cap="none" strike="noStrike">
              <a:solidFill>
                <a:schemeClr val="dk1"/>
              </a:solidFill>
              <a:highlight>
                <a:srgbClr val="FFFFFF"/>
              </a:highlight>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1400"/>
              <a:buFont typeface="Arial"/>
              <a:buNone/>
            </a:pPr>
            <a:r>
              <a:t/>
            </a:r>
            <a:endParaRPr sz="1900" u="none" cap="none" strike="noStrike">
              <a:solidFill>
                <a:schemeClr val="dk1"/>
              </a:solidFill>
              <a:highlight>
                <a:srgbClr val="FFFFFF"/>
              </a:highlight>
              <a:latin typeface="Quattrocento Sans"/>
              <a:ea typeface="Quattrocento Sans"/>
              <a:cs typeface="Quattrocento Sans"/>
              <a:sym typeface="Quattrocento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8"/>
          <p:cNvSpPr txBox="1"/>
          <p:nvPr>
            <p:ph type="title"/>
          </p:nvPr>
        </p:nvSpPr>
        <p:spPr>
          <a:xfrm>
            <a:off x="1708685" y="220406"/>
            <a:ext cx="8774629" cy="576000"/>
          </a:xfrm>
          <a:prstGeom prst="rect">
            <a:avLst/>
          </a:prstGeom>
          <a:noFill/>
          <a:ln cap="flat" cmpd="sng" w="9525">
            <a:solidFill>
              <a:schemeClr val="accent6"/>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dk1"/>
              </a:buClr>
              <a:buSzPts val="2800"/>
              <a:buFont typeface="Quattrocento Sans"/>
              <a:buNone/>
            </a:pPr>
            <a:r>
              <a:rPr b="1" lang="en-IN" sz="2800">
                <a:solidFill>
                  <a:schemeClr val="dk1"/>
                </a:solidFill>
                <a:latin typeface="Quattrocento Sans"/>
                <a:ea typeface="Quattrocento Sans"/>
                <a:cs typeface="Quattrocento Sans"/>
                <a:sym typeface="Quattrocento Sans"/>
              </a:rPr>
              <a:t>Key Differentiators &amp; Adoption Plan</a:t>
            </a:r>
            <a:endParaRPr b="1" sz="2800">
              <a:solidFill>
                <a:schemeClr val="dk1"/>
              </a:solidFill>
              <a:latin typeface="Quattrocento Sans"/>
              <a:ea typeface="Quattrocento Sans"/>
              <a:cs typeface="Quattrocento Sans"/>
              <a:sym typeface="Quattrocento Sans"/>
            </a:endParaRPr>
          </a:p>
        </p:txBody>
      </p:sp>
      <p:sp>
        <p:nvSpPr>
          <p:cNvPr id="121" name="Google Shape;121;p18"/>
          <p:cNvSpPr txBox="1"/>
          <p:nvPr/>
        </p:nvSpPr>
        <p:spPr>
          <a:xfrm>
            <a:off x="222325" y="1151300"/>
            <a:ext cx="11664900" cy="5509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lang="en-IN" sz="2000" u="none" cap="none" strike="noStrike">
                <a:solidFill>
                  <a:schemeClr val="dk1"/>
                </a:solidFill>
                <a:highlight>
                  <a:srgbClr val="FFFFFF"/>
                </a:highlight>
                <a:latin typeface="Quattrocento Sans"/>
                <a:ea typeface="Quattrocento Sans"/>
                <a:cs typeface="Quattrocento Sans"/>
                <a:sym typeface="Quattrocento Sans"/>
              </a:rPr>
              <a:t>How is your solution better than alternatives?</a:t>
            </a:r>
            <a:endParaRPr b="1" sz="2000" u="none" cap="none" strike="noStrike">
              <a:solidFill>
                <a:schemeClr val="dk1"/>
              </a:solidFill>
              <a:highlight>
                <a:srgbClr val="FFFFFF"/>
              </a:highlight>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1400"/>
              <a:buFont typeface="Arial"/>
              <a:buNone/>
            </a:pPr>
            <a:r>
              <a:t/>
            </a:r>
            <a:endParaRPr b="1" sz="2000">
              <a:solidFill>
                <a:schemeClr val="dk1"/>
              </a:solidFill>
              <a:highlight>
                <a:srgbClr val="FFFFFF"/>
              </a:highlight>
              <a:latin typeface="Quattrocento Sans"/>
              <a:ea typeface="Quattrocento Sans"/>
              <a:cs typeface="Quattrocento Sans"/>
              <a:sym typeface="Quattrocento Sans"/>
            </a:endParaRPr>
          </a:p>
          <a:p>
            <a:pPr indent="-355600" lvl="0" marL="457200" marR="0" rtl="0" algn="just">
              <a:lnSpc>
                <a:spcPct val="100000"/>
              </a:lnSpc>
              <a:spcBef>
                <a:spcPts val="0"/>
              </a:spcBef>
              <a:spcAft>
                <a:spcPts val="0"/>
              </a:spcAft>
              <a:buClr>
                <a:schemeClr val="dk1"/>
              </a:buClr>
              <a:buSzPts val="2000"/>
              <a:buFont typeface="Quattrocento Sans"/>
              <a:buAutoNum type="arabicPeriod"/>
            </a:pPr>
            <a:r>
              <a:rPr b="1" lang="en-IN" sz="2000">
                <a:solidFill>
                  <a:schemeClr val="dk1"/>
                </a:solidFill>
                <a:highlight>
                  <a:srgbClr val="FFFFFF"/>
                </a:highlight>
                <a:latin typeface="Quattrocento Sans"/>
                <a:ea typeface="Quattrocento Sans"/>
                <a:cs typeface="Quattrocento Sans"/>
                <a:sym typeface="Quattrocento Sans"/>
              </a:rPr>
              <a:t>Enhanced Accuracy:</a:t>
            </a:r>
            <a:endParaRPr b="1" sz="2000">
              <a:solidFill>
                <a:schemeClr val="dk1"/>
              </a:solidFill>
              <a:highlight>
                <a:srgbClr val="FFFFFF"/>
              </a:highlight>
              <a:latin typeface="Quattrocento Sans"/>
              <a:ea typeface="Quattrocento Sans"/>
              <a:cs typeface="Quattrocento Sans"/>
              <a:sym typeface="Quattrocento Sans"/>
            </a:endParaRPr>
          </a:p>
          <a:p>
            <a:pPr indent="0" lvl="0" marL="457200" marR="0" rtl="0" algn="just">
              <a:lnSpc>
                <a:spcPct val="100000"/>
              </a:lnSpc>
              <a:spcBef>
                <a:spcPts val="0"/>
              </a:spcBef>
              <a:spcAft>
                <a:spcPts val="0"/>
              </a:spcAft>
              <a:buNone/>
            </a:pPr>
            <a:r>
              <a:rPr lang="en-IN" sz="2000">
                <a:solidFill>
                  <a:schemeClr val="dk1"/>
                </a:solidFill>
                <a:highlight>
                  <a:srgbClr val="FFFFFF"/>
                </a:highlight>
                <a:latin typeface="Quattrocento Sans"/>
                <a:ea typeface="Quattrocento Sans"/>
                <a:cs typeface="Quattrocento Sans"/>
                <a:sym typeface="Quattrocento Sans"/>
              </a:rPr>
              <a:t> Our AI model accesses real-time user banking information to provide precise and tailored investment recommendations.</a:t>
            </a:r>
            <a:endParaRPr sz="2000">
              <a:solidFill>
                <a:schemeClr val="dk1"/>
              </a:solidFill>
              <a:highlight>
                <a:srgbClr val="FFFFFF"/>
              </a:highlight>
              <a:latin typeface="Quattrocento Sans"/>
              <a:ea typeface="Quattrocento Sans"/>
              <a:cs typeface="Quattrocento Sans"/>
              <a:sym typeface="Quattrocento Sans"/>
            </a:endParaRPr>
          </a:p>
          <a:p>
            <a:pPr indent="0" lvl="0" marL="457200" marR="0" rtl="0" algn="just">
              <a:lnSpc>
                <a:spcPct val="100000"/>
              </a:lnSpc>
              <a:spcBef>
                <a:spcPts val="0"/>
              </a:spcBef>
              <a:spcAft>
                <a:spcPts val="0"/>
              </a:spcAft>
              <a:buNone/>
            </a:pPr>
            <a:r>
              <a:t/>
            </a:r>
            <a:endParaRPr b="1" sz="2000">
              <a:solidFill>
                <a:schemeClr val="dk1"/>
              </a:solidFill>
              <a:highlight>
                <a:srgbClr val="FFFFFF"/>
              </a:highlight>
              <a:latin typeface="Quattrocento Sans"/>
              <a:ea typeface="Quattrocento Sans"/>
              <a:cs typeface="Quattrocento Sans"/>
              <a:sym typeface="Quattrocento Sans"/>
            </a:endParaRPr>
          </a:p>
          <a:p>
            <a:pPr indent="-355600" lvl="0" marL="457200" marR="0" rtl="0" algn="just">
              <a:lnSpc>
                <a:spcPct val="100000"/>
              </a:lnSpc>
              <a:spcBef>
                <a:spcPts val="0"/>
              </a:spcBef>
              <a:spcAft>
                <a:spcPts val="0"/>
              </a:spcAft>
              <a:buClr>
                <a:schemeClr val="dk1"/>
              </a:buClr>
              <a:buSzPts val="2000"/>
              <a:buFont typeface="Quattrocento Sans"/>
              <a:buAutoNum type="arabicPeriod"/>
            </a:pPr>
            <a:r>
              <a:rPr b="1" lang="en-IN" sz="2000">
                <a:solidFill>
                  <a:schemeClr val="dk1"/>
                </a:solidFill>
                <a:highlight>
                  <a:srgbClr val="FFFFFF"/>
                </a:highlight>
                <a:latin typeface="Quattrocento Sans"/>
                <a:ea typeface="Quattrocento Sans"/>
                <a:cs typeface="Quattrocento Sans"/>
                <a:sym typeface="Quattrocento Sans"/>
              </a:rPr>
              <a:t>Cost-Effectiveness: </a:t>
            </a:r>
            <a:endParaRPr b="1" sz="2000">
              <a:solidFill>
                <a:schemeClr val="dk1"/>
              </a:solidFill>
              <a:highlight>
                <a:srgbClr val="FFFFFF"/>
              </a:highlight>
              <a:latin typeface="Quattrocento Sans"/>
              <a:ea typeface="Quattrocento Sans"/>
              <a:cs typeface="Quattrocento Sans"/>
              <a:sym typeface="Quattrocento Sans"/>
            </a:endParaRPr>
          </a:p>
          <a:p>
            <a:pPr indent="0" lvl="0" marL="457200" marR="0" rtl="0" algn="just">
              <a:lnSpc>
                <a:spcPct val="100000"/>
              </a:lnSpc>
              <a:spcBef>
                <a:spcPts val="0"/>
              </a:spcBef>
              <a:spcAft>
                <a:spcPts val="0"/>
              </a:spcAft>
              <a:buNone/>
            </a:pPr>
            <a:r>
              <a:rPr lang="en-IN" sz="2000">
                <a:solidFill>
                  <a:schemeClr val="dk1"/>
                </a:solidFill>
                <a:highlight>
                  <a:srgbClr val="FFFFFF"/>
                </a:highlight>
                <a:latin typeface="Quattrocento Sans"/>
                <a:ea typeface="Quattrocento Sans"/>
                <a:cs typeface="Quattrocento Sans"/>
                <a:sym typeface="Quattrocento Sans"/>
              </a:rPr>
              <a:t>Minimal implementation costs make our solution economically advantageous compared to alternatives.</a:t>
            </a:r>
            <a:endParaRPr sz="2000">
              <a:solidFill>
                <a:schemeClr val="dk1"/>
              </a:solidFill>
              <a:highlight>
                <a:srgbClr val="FFFFFF"/>
              </a:highlight>
              <a:latin typeface="Quattrocento Sans"/>
              <a:ea typeface="Quattrocento Sans"/>
              <a:cs typeface="Quattrocento Sans"/>
              <a:sym typeface="Quattrocento Sans"/>
            </a:endParaRPr>
          </a:p>
          <a:p>
            <a:pPr indent="0" lvl="0" marL="457200" marR="0" rtl="0" algn="just">
              <a:lnSpc>
                <a:spcPct val="100000"/>
              </a:lnSpc>
              <a:spcBef>
                <a:spcPts val="0"/>
              </a:spcBef>
              <a:spcAft>
                <a:spcPts val="0"/>
              </a:spcAft>
              <a:buNone/>
            </a:pPr>
            <a:r>
              <a:t/>
            </a:r>
            <a:endParaRPr b="1" sz="2000">
              <a:solidFill>
                <a:schemeClr val="dk1"/>
              </a:solidFill>
              <a:highlight>
                <a:srgbClr val="FFFFFF"/>
              </a:highlight>
              <a:latin typeface="Quattrocento Sans"/>
              <a:ea typeface="Quattrocento Sans"/>
              <a:cs typeface="Quattrocento Sans"/>
              <a:sym typeface="Quattrocento Sans"/>
            </a:endParaRPr>
          </a:p>
          <a:p>
            <a:pPr indent="-355600" lvl="0" marL="457200" marR="0" rtl="0" algn="just">
              <a:lnSpc>
                <a:spcPct val="100000"/>
              </a:lnSpc>
              <a:spcBef>
                <a:spcPts val="0"/>
              </a:spcBef>
              <a:spcAft>
                <a:spcPts val="0"/>
              </a:spcAft>
              <a:buClr>
                <a:schemeClr val="dk1"/>
              </a:buClr>
              <a:buSzPts val="2000"/>
              <a:buFont typeface="Quattrocento Sans"/>
              <a:buAutoNum type="arabicPeriod"/>
            </a:pPr>
            <a:r>
              <a:rPr b="1" lang="en-IN" sz="2000">
                <a:solidFill>
                  <a:schemeClr val="dk1"/>
                </a:solidFill>
                <a:highlight>
                  <a:srgbClr val="FFFFFF"/>
                </a:highlight>
                <a:latin typeface="Quattrocento Sans"/>
                <a:ea typeface="Quattrocento Sans"/>
                <a:cs typeface="Quattrocento Sans"/>
                <a:sym typeface="Quattrocento Sans"/>
              </a:rPr>
              <a:t>Easy Implementation: </a:t>
            </a:r>
            <a:endParaRPr b="1" sz="2000">
              <a:solidFill>
                <a:schemeClr val="dk1"/>
              </a:solidFill>
              <a:highlight>
                <a:srgbClr val="FFFFFF"/>
              </a:highlight>
              <a:latin typeface="Quattrocento Sans"/>
              <a:ea typeface="Quattrocento Sans"/>
              <a:cs typeface="Quattrocento Sans"/>
              <a:sym typeface="Quattrocento Sans"/>
            </a:endParaRPr>
          </a:p>
          <a:p>
            <a:pPr indent="0" lvl="0" marL="457200" marR="0" rtl="0" algn="just">
              <a:lnSpc>
                <a:spcPct val="100000"/>
              </a:lnSpc>
              <a:spcBef>
                <a:spcPts val="0"/>
              </a:spcBef>
              <a:spcAft>
                <a:spcPts val="0"/>
              </a:spcAft>
              <a:buNone/>
            </a:pPr>
            <a:r>
              <a:rPr lang="en-IN" sz="2000">
                <a:solidFill>
                  <a:schemeClr val="dk1"/>
                </a:solidFill>
                <a:highlight>
                  <a:srgbClr val="FFFFFF"/>
                </a:highlight>
                <a:latin typeface="Quattrocento Sans"/>
                <a:ea typeface="Quattrocento Sans"/>
                <a:cs typeface="Quattrocento Sans"/>
                <a:sym typeface="Quattrocento Sans"/>
              </a:rPr>
              <a:t>Our solution can be effortlessly incorporated into any banking website, boosting user engagement and improving overall website experience.</a:t>
            </a:r>
            <a:endParaRPr sz="2000">
              <a:solidFill>
                <a:schemeClr val="dk1"/>
              </a:solidFill>
              <a:highlight>
                <a:srgbClr val="FFFFFF"/>
              </a:highlight>
              <a:latin typeface="Quattrocento Sans"/>
              <a:ea typeface="Quattrocento Sans"/>
              <a:cs typeface="Quattrocento Sans"/>
              <a:sym typeface="Quattrocento Sans"/>
            </a:endParaRPr>
          </a:p>
          <a:p>
            <a:pPr indent="0" lvl="0" marL="457200" marR="0" rtl="0" algn="just">
              <a:lnSpc>
                <a:spcPct val="100000"/>
              </a:lnSpc>
              <a:spcBef>
                <a:spcPts val="0"/>
              </a:spcBef>
              <a:spcAft>
                <a:spcPts val="0"/>
              </a:spcAft>
              <a:buNone/>
            </a:pPr>
            <a:r>
              <a:t/>
            </a:r>
            <a:endParaRPr sz="2000">
              <a:solidFill>
                <a:schemeClr val="dk1"/>
              </a:solidFill>
              <a:highlight>
                <a:srgbClr val="FFFFFF"/>
              </a:highlight>
              <a:latin typeface="Quattrocento Sans"/>
              <a:ea typeface="Quattrocento Sans"/>
              <a:cs typeface="Quattrocento Sans"/>
              <a:sym typeface="Quattrocento Sans"/>
            </a:endParaRPr>
          </a:p>
          <a:p>
            <a:pPr indent="-355600" lvl="0" marL="457200" marR="0" rtl="0" algn="just">
              <a:lnSpc>
                <a:spcPct val="100000"/>
              </a:lnSpc>
              <a:spcBef>
                <a:spcPts val="0"/>
              </a:spcBef>
              <a:spcAft>
                <a:spcPts val="0"/>
              </a:spcAft>
              <a:buClr>
                <a:schemeClr val="dk1"/>
              </a:buClr>
              <a:buSzPts val="2000"/>
              <a:buFont typeface="Quattrocento Sans"/>
              <a:buAutoNum type="arabicPeriod"/>
            </a:pPr>
            <a:r>
              <a:rPr b="1" lang="en-IN" sz="2000">
                <a:solidFill>
                  <a:schemeClr val="dk1"/>
                </a:solidFill>
                <a:highlight>
                  <a:srgbClr val="FFFFFF"/>
                </a:highlight>
                <a:latin typeface="Quattrocento Sans"/>
                <a:ea typeface="Quattrocento Sans"/>
                <a:cs typeface="Quattrocento Sans"/>
                <a:sym typeface="Quattrocento Sans"/>
              </a:rPr>
              <a:t>Personalized Engagement: </a:t>
            </a:r>
            <a:endParaRPr b="1" sz="2000">
              <a:solidFill>
                <a:schemeClr val="dk1"/>
              </a:solidFill>
              <a:highlight>
                <a:srgbClr val="FFFFFF"/>
              </a:highlight>
              <a:latin typeface="Quattrocento Sans"/>
              <a:ea typeface="Quattrocento Sans"/>
              <a:cs typeface="Quattrocento Sans"/>
              <a:sym typeface="Quattrocento Sans"/>
            </a:endParaRPr>
          </a:p>
          <a:p>
            <a:pPr indent="0" lvl="0" marL="457200" marR="0" rtl="0" algn="just">
              <a:lnSpc>
                <a:spcPct val="100000"/>
              </a:lnSpc>
              <a:spcBef>
                <a:spcPts val="0"/>
              </a:spcBef>
              <a:spcAft>
                <a:spcPts val="0"/>
              </a:spcAft>
              <a:buNone/>
            </a:pPr>
            <a:r>
              <a:rPr lang="en-IN" sz="2000">
                <a:solidFill>
                  <a:schemeClr val="dk1"/>
                </a:solidFill>
                <a:highlight>
                  <a:srgbClr val="FFFFFF"/>
                </a:highlight>
                <a:latin typeface="Quattrocento Sans"/>
                <a:ea typeface="Quattrocento Sans"/>
                <a:cs typeface="Quattrocento Sans"/>
                <a:sym typeface="Quattrocento Sans"/>
              </a:rPr>
              <a:t>Offers personalized investment suggestions based on individual user data, promoting informed financial decisions and optimizing asset management.</a:t>
            </a:r>
            <a:endParaRPr sz="2000">
              <a:solidFill>
                <a:schemeClr val="dk1"/>
              </a:solidFill>
              <a:highlight>
                <a:srgbClr val="FFFFFF"/>
              </a:highlight>
              <a:latin typeface="Quattrocento Sans"/>
              <a:ea typeface="Quattrocento Sans"/>
              <a:cs typeface="Quattrocento Sans"/>
              <a:sym typeface="Quattrocento Sans"/>
            </a:endParaRPr>
          </a:p>
          <a:p>
            <a:pPr indent="0" lvl="0" marL="0" marR="0" rtl="0" algn="just">
              <a:lnSpc>
                <a:spcPct val="100000"/>
              </a:lnSpc>
              <a:spcBef>
                <a:spcPts val="0"/>
              </a:spcBef>
              <a:spcAft>
                <a:spcPts val="0"/>
              </a:spcAft>
              <a:buClr>
                <a:srgbClr val="000000"/>
              </a:buClr>
              <a:buSzPts val="1400"/>
              <a:buFont typeface="Arial"/>
              <a:buNone/>
            </a:pPr>
            <a:r>
              <a:t/>
            </a:r>
            <a:endParaRPr b="1" sz="2000">
              <a:solidFill>
                <a:schemeClr val="dk1"/>
              </a:solidFill>
              <a:highlight>
                <a:srgbClr val="FFFFFF"/>
              </a:highlight>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1400"/>
              <a:buFont typeface="Arial"/>
              <a:buNone/>
            </a:pPr>
            <a:r>
              <a:t/>
            </a:r>
            <a:endParaRPr b="1" sz="2000">
              <a:solidFill>
                <a:schemeClr val="dk1"/>
              </a:solidFill>
              <a:highlight>
                <a:srgbClr val="FFFFFF"/>
              </a:highlight>
              <a:latin typeface="Quattrocento Sans"/>
              <a:ea typeface="Quattrocento Sans"/>
              <a:cs typeface="Quattrocento Sans"/>
              <a:sym typeface="Quattrocento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9"/>
          <p:cNvSpPr txBox="1"/>
          <p:nvPr>
            <p:ph type="title"/>
          </p:nvPr>
        </p:nvSpPr>
        <p:spPr>
          <a:xfrm>
            <a:off x="1708685" y="220406"/>
            <a:ext cx="8774629" cy="576000"/>
          </a:xfrm>
          <a:prstGeom prst="rect">
            <a:avLst/>
          </a:prstGeom>
          <a:noFill/>
          <a:ln cap="flat" cmpd="sng" w="9525">
            <a:solidFill>
              <a:schemeClr val="accent6"/>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dk1"/>
              </a:buClr>
              <a:buSzPts val="2800"/>
              <a:buFont typeface="Quattrocento Sans"/>
              <a:buNone/>
            </a:pPr>
            <a:r>
              <a:rPr b="1" lang="en-IN" sz="2800">
                <a:solidFill>
                  <a:schemeClr val="dk1"/>
                </a:solidFill>
                <a:latin typeface="Quattrocento Sans"/>
                <a:ea typeface="Quattrocento Sans"/>
                <a:cs typeface="Quattrocento Sans"/>
                <a:sym typeface="Quattrocento Sans"/>
              </a:rPr>
              <a:t>Key Differentiators &amp; Adoption Plan</a:t>
            </a:r>
            <a:endParaRPr b="1" sz="2800">
              <a:solidFill>
                <a:schemeClr val="dk1"/>
              </a:solidFill>
              <a:latin typeface="Quattrocento Sans"/>
              <a:ea typeface="Quattrocento Sans"/>
              <a:cs typeface="Quattrocento Sans"/>
              <a:sym typeface="Quattrocento Sans"/>
            </a:endParaRPr>
          </a:p>
        </p:txBody>
      </p:sp>
      <p:sp>
        <p:nvSpPr>
          <p:cNvPr id="127" name="Google Shape;127;p19"/>
          <p:cNvSpPr txBox="1"/>
          <p:nvPr/>
        </p:nvSpPr>
        <p:spPr>
          <a:xfrm>
            <a:off x="0" y="796400"/>
            <a:ext cx="12192000" cy="5706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sz="2000">
              <a:solidFill>
                <a:schemeClr val="dk1"/>
              </a:solidFill>
              <a:highlight>
                <a:srgbClr val="FFFFFF"/>
              </a:highlight>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1400"/>
              <a:buFont typeface="Arial"/>
              <a:buNone/>
            </a:pPr>
            <a:r>
              <a:rPr b="1" lang="en-IN" sz="2000">
                <a:solidFill>
                  <a:schemeClr val="dk1"/>
                </a:solidFill>
                <a:highlight>
                  <a:srgbClr val="FFFFFF"/>
                </a:highlight>
                <a:latin typeface="Quattrocento Sans"/>
                <a:ea typeface="Quattrocento Sans"/>
                <a:cs typeface="Quattrocento Sans"/>
                <a:sym typeface="Quattrocento Sans"/>
              </a:rPr>
              <a:t>How do you plan on building adoption</a:t>
            </a:r>
            <a:r>
              <a:rPr b="1" lang="en-IN" sz="2000" u="none" cap="none" strike="noStrike">
                <a:solidFill>
                  <a:schemeClr val="dk1"/>
                </a:solidFill>
                <a:highlight>
                  <a:srgbClr val="FFFFFF"/>
                </a:highlight>
                <a:latin typeface="Quattrocento Sans"/>
                <a:ea typeface="Quattrocento Sans"/>
                <a:cs typeface="Quattrocento Sans"/>
                <a:sym typeface="Quattrocento Sans"/>
              </a:rPr>
              <a:t>?</a:t>
            </a:r>
            <a:endParaRPr b="1" sz="2000" u="none" cap="none" strike="noStrike">
              <a:solidFill>
                <a:schemeClr val="dk1"/>
              </a:solidFill>
              <a:highlight>
                <a:srgbClr val="FFFFFF"/>
              </a:highlight>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1400"/>
              <a:buFont typeface="Arial"/>
              <a:buNone/>
            </a:pPr>
            <a:r>
              <a:t/>
            </a:r>
            <a:endParaRPr b="1" sz="2000">
              <a:solidFill>
                <a:schemeClr val="dk1"/>
              </a:solidFill>
              <a:highlight>
                <a:srgbClr val="FFFFFF"/>
              </a:highlight>
              <a:latin typeface="Quattrocento Sans"/>
              <a:ea typeface="Quattrocento Sans"/>
              <a:cs typeface="Quattrocento Sans"/>
              <a:sym typeface="Quattrocento Sans"/>
            </a:endParaRPr>
          </a:p>
          <a:p>
            <a:pPr indent="-355600" lvl="0" marL="457200" marR="0" rtl="0" algn="l">
              <a:lnSpc>
                <a:spcPct val="100000"/>
              </a:lnSpc>
              <a:spcBef>
                <a:spcPts val="0"/>
              </a:spcBef>
              <a:spcAft>
                <a:spcPts val="0"/>
              </a:spcAft>
              <a:buClr>
                <a:schemeClr val="dk1"/>
              </a:buClr>
              <a:buSzPts val="2000"/>
              <a:buFont typeface="Quattrocento Sans"/>
              <a:buAutoNum type="arabicPeriod"/>
            </a:pPr>
            <a:r>
              <a:rPr b="1" lang="en-IN" sz="2000">
                <a:solidFill>
                  <a:schemeClr val="dk1"/>
                </a:solidFill>
                <a:highlight>
                  <a:srgbClr val="FFFFFF"/>
                </a:highlight>
                <a:latin typeface="Quattrocento Sans"/>
                <a:ea typeface="Quattrocento Sans"/>
                <a:cs typeface="Quattrocento Sans"/>
                <a:sym typeface="Quattrocento Sans"/>
              </a:rPr>
              <a:t>Data Collection:</a:t>
            </a:r>
            <a:endParaRPr b="1" sz="2000">
              <a:solidFill>
                <a:schemeClr val="dk1"/>
              </a:solidFill>
              <a:highlight>
                <a:srgbClr val="FFFFFF"/>
              </a:highlight>
              <a:latin typeface="Quattrocento Sans"/>
              <a:ea typeface="Quattrocento Sans"/>
              <a:cs typeface="Quattrocento Sans"/>
              <a:sym typeface="Quattrocento Sans"/>
            </a:endParaRPr>
          </a:p>
          <a:p>
            <a:pPr indent="-355600" lvl="0" marL="914400" marR="0" rtl="0" algn="l">
              <a:lnSpc>
                <a:spcPct val="100000"/>
              </a:lnSpc>
              <a:spcBef>
                <a:spcPts val="0"/>
              </a:spcBef>
              <a:spcAft>
                <a:spcPts val="0"/>
              </a:spcAft>
              <a:buClr>
                <a:schemeClr val="dk1"/>
              </a:buClr>
              <a:buSzPts val="2000"/>
              <a:buFont typeface="Quattrocento Sans"/>
              <a:buChar char="●"/>
            </a:pPr>
            <a:r>
              <a:rPr lang="en-IN" sz="2000">
                <a:solidFill>
                  <a:schemeClr val="dk1"/>
                </a:solidFill>
                <a:highlight>
                  <a:srgbClr val="FFFFFF"/>
                </a:highlight>
                <a:latin typeface="Quattrocento Sans"/>
                <a:ea typeface="Quattrocento Sans"/>
                <a:cs typeface="Quattrocento Sans"/>
                <a:sym typeface="Quattrocento Sans"/>
              </a:rPr>
              <a:t>Gather a dataset of customer banking details, including personal information, transaction history, and current balance.</a:t>
            </a:r>
            <a:endParaRPr sz="2000">
              <a:solidFill>
                <a:schemeClr val="dk1"/>
              </a:solidFill>
              <a:highlight>
                <a:srgbClr val="FFFFFF"/>
              </a:highlight>
              <a:latin typeface="Quattrocento Sans"/>
              <a:ea typeface="Quattrocento Sans"/>
              <a:cs typeface="Quattrocento Sans"/>
              <a:sym typeface="Quattrocento Sans"/>
            </a:endParaRPr>
          </a:p>
          <a:p>
            <a:pPr indent="-355600" lvl="0" marL="914400" marR="0" rtl="0" algn="l">
              <a:lnSpc>
                <a:spcPct val="100000"/>
              </a:lnSpc>
              <a:spcBef>
                <a:spcPts val="0"/>
              </a:spcBef>
              <a:spcAft>
                <a:spcPts val="0"/>
              </a:spcAft>
              <a:buClr>
                <a:schemeClr val="dk1"/>
              </a:buClr>
              <a:buSzPts val="2000"/>
              <a:buFont typeface="Quattrocento Sans"/>
              <a:buChar char="●"/>
            </a:pPr>
            <a:r>
              <a:rPr lang="en-IN" sz="2000">
                <a:solidFill>
                  <a:schemeClr val="dk1"/>
                </a:solidFill>
                <a:highlight>
                  <a:srgbClr val="FFFFFF"/>
                </a:highlight>
                <a:latin typeface="Quattrocento Sans"/>
                <a:ea typeface="Quattrocento Sans"/>
                <a:cs typeface="Quattrocento Sans"/>
                <a:sym typeface="Quattrocento Sans"/>
              </a:rPr>
              <a:t>Collect information about all government schemes and investment opportunities, including stocks, cryptocurrencies, mutual funds, and other government or non-government options.</a:t>
            </a:r>
            <a:endParaRPr sz="2000">
              <a:solidFill>
                <a:schemeClr val="dk1"/>
              </a:solidFill>
              <a:highlight>
                <a:srgbClr val="FFFFFF"/>
              </a:highlight>
              <a:latin typeface="Quattrocento Sans"/>
              <a:ea typeface="Quattrocento Sans"/>
              <a:cs typeface="Quattrocento Sans"/>
              <a:sym typeface="Quattrocento Sans"/>
            </a:endParaRPr>
          </a:p>
          <a:p>
            <a:pPr indent="0" lvl="0" marL="914400" marR="0" rtl="0" algn="l">
              <a:lnSpc>
                <a:spcPct val="100000"/>
              </a:lnSpc>
              <a:spcBef>
                <a:spcPts val="0"/>
              </a:spcBef>
              <a:spcAft>
                <a:spcPts val="0"/>
              </a:spcAft>
              <a:buNone/>
            </a:pPr>
            <a:r>
              <a:t/>
            </a:r>
            <a:endParaRPr sz="2000">
              <a:solidFill>
                <a:schemeClr val="dk1"/>
              </a:solidFill>
              <a:highlight>
                <a:srgbClr val="FFFFFF"/>
              </a:highlight>
              <a:latin typeface="Quattrocento Sans"/>
              <a:ea typeface="Quattrocento Sans"/>
              <a:cs typeface="Quattrocento Sans"/>
              <a:sym typeface="Quattrocento Sans"/>
            </a:endParaRPr>
          </a:p>
          <a:p>
            <a:pPr indent="-355600" lvl="0" marL="457200" marR="0" rtl="0" algn="l">
              <a:lnSpc>
                <a:spcPct val="100000"/>
              </a:lnSpc>
              <a:spcBef>
                <a:spcPts val="0"/>
              </a:spcBef>
              <a:spcAft>
                <a:spcPts val="0"/>
              </a:spcAft>
              <a:buClr>
                <a:schemeClr val="dk1"/>
              </a:buClr>
              <a:buSzPts val="2000"/>
              <a:buFont typeface="Quattrocento Sans"/>
              <a:buAutoNum type="arabicPeriod"/>
            </a:pPr>
            <a:r>
              <a:rPr b="1" lang="en-IN" sz="2000">
                <a:solidFill>
                  <a:schemeClr val="dk1"/>
                </a:solidFill>
                <a:highlight>
                  <a:srgbClr val="FFFFFF"/>
                </a:highlight>
                <a:latin typeface="Quattrocento Sans"/>
                <a:ea typeface="Quattrocento Sans"/>
                <a:cs typeface="Quattrocento Sans"/>
                <a:sym typeface="Quattrocento Sans"/>
              </a:rPr>
              <a:t>Model Training:</a:t>
            </a:r>
            <a:endParaRPr b="1" sz="2000">
              <a:solidFill>
                <a:schemeClr val="dk1"/>
              </a:solidFill>
              <a:highlight>
                <a:srgbClr val="FFFFFF"/>
              </a:highlight>
              <a:latin typeface="Quattrocento Sans"/>
              <a:ea typeface="Quattrocento Sans"/>
              <a:cs typeface="Quattrocento Sans"/>
              <a:sym typeface="Quattrocento Sans"/>
            </a:endParaRPr>
          </a:p>
          <a:p>
            <a:pPr indent="-355600" lvl="0" marL="914400" marR="0" rtl="0" algn="l">
              <a:lnSpc>
                <a:spcPct val="100000"/>
              </a:lnSpc>
              <a:spcBef>
                <a:spcPts val="0"/>
              </a:spcBef>
              <a:spcAft>
                <a:spcPts val="0"/>
              </a:spcAft>
              <a:buClr>
                <a:schemeClr val="dk1"/>
              </a:buClr>
              <a:buSzPts val="2000"/>
              <a:buFont typeface="Quattrocento Sans"/>
              <a:buChar char="●"/>
            </a:pPr>
            <a:r>
              <a:rPr lang="en-IN" sz="2000">
                <a:solidFill>
                  <a:schemeClr val="dk1"/>
                </a:solidFill>
                <a:highlight>
                  <a:srgbClr val="FFFFFF"/>
                </a:highlight>
                <a:latin typeface="Quattrocento Sans"/>
                <a:ea typeface="Quattrocento Sans"/>
                <a:cs typeface="Quattrocento Sans"/>
                <a:sym typeface="Quattrocento Sans"/>
              </a:rPr>
              <a:t>Train a predictive model based on decision-making algorithms to suggest the most beneficial and accurate investment opportunities for users.</a:t>
            </a:r>
            <a:endParaRPr sz="2000">
              <a:solidFill>
                <a:schemeClr val="dk1"/>
              </a:solidFill>
              <a:highlight>
                <a:srgbClr val="FFFFFF"/>
              </a:highlight>
              <a:latin typeface="Quattrocento Sans"/>
              <a:ea typeface="Quattrocento Sans"/>
              <a:cs typeface="Quattrocento Sans"/>
              <a:sym typeface="Quattrocento Sans"/>
            </a:endParaRPr>
          </a:p>
          <a:p>
            <a:pPr indent="-355600" lvl="0" marL="914400" marR="0" rtl="0" algn="l">
              <a:lnSpc>
                <a:spcPct val="100000"/>
              </a:lnSpc>
              <a:spcBef>
                <a:spcPts val="0"/>
              </a:spcBef>
              <a:spcAft>
                <a:spcPts val="0"/>
              </a:spcAft>
              <a:buClr>
                <a:schemeClr val="dk1"/>
              </a:buClr>
              <a:buSzPts val="2000"/>
              <a:buFont typeface="Quattrocento Sans"/>
              <a:buChar char="●"/>
            </a:pPr>
            <a:r>
              <a:rPr lang="en-IN" sz="2000">
                <a:solidFill>
                  <a:schemeClr val="dk1"/>
                </a:solidFill>
                <a:highlight>
                  <a:srgbClr val="FFFFFF"/>
                </a:highlight>
                <a:latin typeface="Quattrocento Sans"/>
                <a:ea typeface="Quattrocento Sans"/>
                <a:cs typeface="Quattrocento Sans"/>
                <a:sym typeface="Quattrocento Sans"/>
              </a:rPr>
              <a:t>Utilize Microsoft Azure for creating and managing the AI model.</a:t>
            </a:r>
            <a:endParaRPr sz="2000">
              <a:solidFill>
                <a:schemeClr val="dk1"/>
              </a:solidFill>
              <a:highlight>
                <a:srgbClr val="FFFFFF"/>
              </a:highlight>
              <a:latin typeface="Quattrocento Sans"/>
              <a:ea typeface="Quattrocento Sans"/>
              <a:cs typeface="Quattrocento Sans"/>
              <a:sym typeface="Quattrocento Sans"/>
            </a:endParaRPr>
          </a:p>
          <a:p>
            <a:pPr indent="0" lvl="0" marL="1828800" marR="0" rtl="0" algn="l">
              <a:lnSpc>
                <a:spcPct val="100000"/>
              </a:lnSpc>
              <a:spcBef>
                <a:spcPts val="0"/>
              </a:spcBef>
              <a:spcAft>
                <a:spcPts val="0"/>
              </a:spcAft>
              <a:buNone/>
            </a:pPr>
            <a:r>
              <a:t/>
            </a:r>
            <a:endParaRPr sz="2000">
              <a:solidFill>
                <a:schemeClr val="dk1"/>
              </a:solidFill>
              <a:highlight>
                <a:srgbClr val="FFFFFF"/>
              </a:highlight>
              <a:latin typeface="Quattrocento Sans"/>
              <a:ea typeface="Quattrocento Sans"/>
              <a:cs typeface="Quattrocento Sans"/>
              <a:sym typeface="Quattrocento Sans"/>
            </a:endParaRPr>
          </a:p>
          <a:p>
            <a:pPr indent="-355600" lvl="0" marL="457200" marR="0" rtl="0" algn="l">
              <a:lnSpc>
                <a:spcPct val="100000"/>
              </a:lnSpc>
              <a:spcBef>
                <a:spcPts val="0"/>
              </a:spcBef>
              <a:spcAft>
                <a:spcPts val="0"/>
              </a:spcAft>
              <a:buClr>
                <a:schemeClr val="dk1"/>
              </a:buClr>
              <a:buSzPts val="2000"/>
              <a:buFont typeface="Quattrocento Sans"/>
              <a:buAutoNum type="arabicPeriod"/>
            </a:pPr>
            <a:r>
              <a:rPr b="1" lang="en-IN" sz="2000">
                <a:solidFill>
                  <a:schemeClr val="dk1"/>
                </a:solidFill>
                <a:highlight>
                  <a:srgbClr val="FFFFFF"/>
                </a:highlight>
                <a:latin typeface="Quattrocento Sans"/>
                <a:ea typeface="Quattrocento Sans"/>
                <a:cs typeface="Quattrocento Sans"/>
                <a:sym typeface="Quattrocento Sans"/>
              </a:rPr>
              <a:t>Implementation:</a:t>
            </a:r>
            <a:endParaRPr b="1" sz="2000">
              <a:solidFill>
                <a:schemeClr val="dk1"/>
              </a:solidFill>
              <a:highlight>
                <a:srgbClr val="FFFFFF"/>
              </a:highlight>
              <a:latin typeface="Quattrocento Sans"/>
              <a:ea typeface="Quattrocento Sans"/>
              <a:cs typeface="Quattrocento Sans"/>
              <a:sym typeface="Quattrocento Sans"/>
            </a:endParaRPr>
          </a:p>
          <a:p>
            <a:pPr indent="-355600" lvl="0" marL="914400" marR="0" rtl="0" algn="l">
              <a:lnSpc>
                <a:spcPct val="100000"/>
              </a:lnSpc>
              <a:spcBef>
                <a:spcPts val="0"/>
              </a:spcBef>
              <a:spcAft>
                <a:spcPts val="0"/>
              </a:spcAft>
              <a:buClr>
                <a:schemeClr val="dk1"/>
              </a:buClr>
              <a:buSzPts val="2000"/>
              <a:buFont typeface="Quattrocento Sans"/>
              <a:buChar char="●"/>
            </a:pPr>
            <a:r>
              <a:rPr lang="en-IN" sz="2000">
                <a:solidFill>
                  <a:schemeClr val="dk1"/>
                </a:solidFill>
                <a:highlight>
                  <a:srgbClr val="FFFFFF"/>
                </a:highlight>
                <a:latin typeface="Quattrocento Sans"/>
                <a:ea typeface="Quattrocento Sans"/>
                <a:cs typeface="Quattrocento Sans"/>
                <a:sym typeface="Quattrocento Sans"/>
              </a:rPr>
              <a:t>Develop a dummy website and use Django to implement and test the model.</a:t>
            </a:r>
            <a:endParaRPr sz="2000">
              <a:solidFill>
                <a:schemeClr val="dk1"/>
              </a:solidFill>
              <a:highlight>
                <a:srgbClr val="FFFFFF"/>
              </a:highlight>
              <a:latin typeface="Quattrocento Sans"/>
              <a:ea typeface="Quattrocento Sans"/>
              <a:cs typeface="Quattrocento Sans"/>
              <a:sym typeface="Quattrocento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0"/>
          <p:cNvSpPr txBox="1"/>
          <p:nvPr>
            <p:ph type="title"/>
          </p:nvPr>
        </p:nvSpPr>
        <p:spPr>
          <a:xfrm>
            <a:off x="-19050" y="0"/>
            <a:ext cx="12210900" cy="1006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dk1"/>
              </a:buClr>
              <a:buSzPts val="2800"/>
              <a:buFont typeface="Quattrocento Sans"/>
              <a:buNone/>
            </a:pPr>
            <a:r>
              <a:rPr b="1" lang="en-IN" sz="2800">
                <a:solidFill>
                  <a:schemeClr val="hlink"/>
                </a:solidFill>
                <a:uFill>
                  <a:noFill/>
                </a:uFill>
                <a:latin typeface="Quattrocento Sans"/>
                <a:ea typeface="Quattrocento Sans"/>
                <a:cs typeface="Quattrocento Sans"/>
                <a:sym typeface="Quattrocento Sans"/>
                <a:hlinkClick r:id="rId3"/>
              </a:rPr>
              <a:t>GitHub Repository Link </a:t>
            </a:r>
            <a:br>
              <a:rPr b="1" lang="en-IN" sz="2800">
                <a:solidFill>
                  <a:schemeClr val="dk1"/>
                </a:solidFill>
                <a:latin typeface="Quattrocento Sans"/>
                <a:ea typeface="Quattrocento Sans"/>
                <a:cs typeface="Quattrocento Sans"/>
                <a:sym typeface="Quattrocento Sans"/>
              </a:rPr>
            </a:br>
            <a:endParaRPr b="1" sz="2800">
              <a:solidFill>
                <a:schemeClr val="dk1"/>
              </a:solidFill>
              <a:latin typeface="Quattrocento Sans"/>
              <a:ea typeface="Quattrocento Sans"/>
              <a:cs typeface="Quattrocento Sans"/>
              <a:sym typeface="Quattrocento Sans"/>
            </a:endParaRPr>
          </a:p>
        </p:txBody>
      </p:sp>
      <p:pic>
        <p:nvPicPr>
          <p:cNvPr id="133" name="Google Shape;133;p20"/>
          <p:cNvPicPr preferRelativeResize="0"/>
          <p:nvPr/>
        </p:nvPicPr>
        <p:blipFill>
          <a:blip r:embed="rId4">
            <a:alphaModFix/>
          </a:blip>
          <a:stretch>
            <a:fillRect/>
          </a:stretch>
        </p:blipFill>
        <p:spPr>
          <a:xfrm>
            <a:off x="-19050" y="726800"/>
            <a:ext cx="12211051" cy="55627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1"/>
          <p:cNvSpPr txBox="1"/>
          <p:nvPr>
            <p:ph type="title"/>
          </p:nvPr>
        </p:nvSpPr>
        <p:spPr>
          <a:xfrm>
            <a:off x="1708685" y="266126"/>
            <a:ext cx="8774629" cy="576000"/>
          </a:xfrm>
          <a:prstGeom prst="rect">
            <a:avLst/>
          </a:prstGeom>
          <a:noFill/>
          <a:ln cap="flat" cmpd="sng" w="9525">
            <a:solidFill>
              <a:schemeClr val="accent6"/>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dk1"/>
              </a:buClr>
              <a:buSzPts val="2800"/>
              <a:buFont typeface="Quattrocento Sans"/>
              <a:buNone/>
            </a:pPr>
            <a:r>
              <a:rPr b="1" lang="en-IN" sz="2800">
                <a:solidFill>
                  <a:schemeClr val="dk1"/>
                </a:solidFill>
                <a:latin typeface="Quattrocento Sans"/>
                <a:ea typeface="Quattrocento Sans"/>
                <a:cs typeface="Quattrocento Sans"/>
                <a:sym typeface="Quattrocento Sans"/>
              </a:rPr>
              <a:t>Business Potential and Relevance</a:t>
            </a:r>
            <a:br>
              <a:rPr b="1" lang="en-IN" sz="2800">
                <a:solidFill>
                  <a:schemeClr val="dk1"/>
                </a:solidFill>
                <a:latin typeface="Quattrocento Sans"/>
                <a:ea typeface="Quattrocento Sans"/>
                <a:cs typeface="Quattrocento Sans"/>
                <a:sym typeface="Quattrocento Sans"/>
              </a:rPr>
            </a:br>
            <a:endParaRPr b="1" sz="2800">
              <a:solidFill>
                <a:schemeClr val="dk1"/>
              </a:solidFill>
              <a:latin typeface="Quattrocento Sans"/>
              <a:ea typeface="Quattrocento Sans"/>
              <a:cs typeface="Quattrocento Sans"/>
              <a:sym typeface="Quattrocento Sans"/>
            </a:endParaRPr>
          </a:p>
        </p:txBody>
      </p:sp>
      <p:sp>
        <p:nvSpPr>
          <p:cNvPr id="139" name="Google Shape;139;p21"/>
          <p:cNvSpPr txBox="1"/>
          <p:nvPr/>
        </p:nvSpPr>
        <p:spPr>
          <a:xfrm>
            <a:off x="0" y="842133"/>
            <a:ext cx="12192000" cy="5871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lang="en-IN" sz="2000" u="none" cap="none" strike="noStrike">
                <a:solidFill>
                  <a:schemeClr val="dk1"/>
                </a:solidFill>
                <a:highlight>
                  <a:srgbClr val="FFFFFF"/>
                </a:highlight>
                <a:latin typeface="Quattrocento Sans"/>
                <a:ea typeface="Quattrocento Sans"/>
                <a:cs typeface="Quattrocento Sans"/>
                <a:sym typeface="Quattrocento Sans"/>
              </a:rPr>
              <a:t>What are the business applications of the problem you are solving?</a:t>
            </a:r>
            <a:endParaRPr sz="2000">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1400"/>
              <a:buFont typeface="Arial"/>
              <a:buNone/>
            </a:pPr>
            <a:r>
              <a:t/>
            </a:r>
            <a:endParaRPr b="1" sz="2000">
              <a:solidFill>
                <a:schemeClr val="dk1"/>
              </a:solidFill>
              <a:highlight>
                <a:srgbClr val="FFFFFF"/>
              </a:highlight>
              <a:latin typeface="Quattrocento Sans"/>
              <a:ea typeface="Quattrocento Sans"/>
              <a:cs typeface="Quattrocento Sans"/>
              <a:sym typeface="Quattrocento Sans"/>
            </a:endParaRPr>
          </a:p>
          <a:p>
            <a:pPr indent="0" lvl="0" marL="0" rtl="0" algn="l">
              <a:spcBef>
                <a:spcPts val="0"/>
              </a:spcBef>
              <a:spcAft>
                <a:spcPts val="0"/>
              </a:spcAft>
              <a:buClr>
                <a:schemeClr val="dk1"/>
              </a:buClr>
              <a:buSzPts val="1100"/>
              <a:buFont typeface="Arial"/>
              <a:buNone/>
            </a:pPr>
            <a:r>
              <a:rPr b="1" lang="en-IN" sz="1600">
                <a:solidFill>
                  <a:schemeClr val="dk1"/>
                </a:solidFill>
                <a:latin typeface="Calibri"/>
                <a:ea typeface="Calibri"/>
                <a:cs typeface="Calibri"/>
                <a:sym typeface="Calibri"/>
              </a:rPr>
              <a:t>1. </a:t>
            </a:r>
            <a:r>
              <a:rPr b="1" lang="en-IN" sz="1700">
                <a:solidFill>
                  <a:schemeClr val="dk1"/>
                </a:solidFill>
                <a:latin typeface="Quattrocento Sans"/>
                <a:ea typeface="Quattrocento Sans"/>
                <a:cs typeface="Quattrocento Sans"/>
                <a:sym typeface="Quattrocento Sans"/>
              </a:rPr>
              <a:t>Retail Banking and Wealth Management</a:t>
            </a:r>
            <a:r>
              <a:rPr lang="en-IN" sz="1700">
                <a:solidFill>
                  <a:schemeClr val="dk1"/>
                </a:solidFill>
                <a:latin typeface="Quattrocento Sans"/>
                <a:ea typeface="Quattrocento Sans"/>
                <a:cs typeface="Quattrocento Sans"/>
                <a:sym typeface="Quattrocento Sans"/>
              </a:rPr>
              <a:t>:</a:t>
            </a:r>
            <a:endParaRPr sz="1700">
              <a:solidFill>
                <a:schemeClr val="dk1"/>
              </a:solidFill>
              <a:latin typeface="Quattrocento Sans"/>
              <a:ea typeface="Quattrocento Sans"/>
              <a:cs typeface="Quattrocento Sans"/>
              <a:sym typeface="Quattrocento Sans"/>
            </a:endParaRPr>
          </a:p>
          <a:p>
            <a:pPr indent="-336550" lvl="0" marL="457200" rtl="0" algn="l">
              <a:lnSpc>
                <a:spcPct val="115000"/>
              </a:lnSpc>
              <a:spcBef>
                <a:spcPts val="1200"/>
              </a:spcBef>
              <a:spcAft>
                <a:spcPts val="0"/>
              </a:spcAft>
              <a:buClr>
                <a:schemeClr val="dk1"/>
              </a:buClr>
              <a:buSzPts val="1700"/>
              <a:buFont typeface="Quattrocento Sans"/>
              <a:buChar char="●"/>
            </a:pPr>
            <a:r>
              <a:rPr lang="en-IN" sz="1700">
                <a:solidFill>
                  <a:schemeClr val="dk1"/>
                </a:solidFill>
                <a:latin typeface="Quattrocento Sans"/>
                <a:ea typeface="Quattrocento Sans"/>
                <a:cs typeface="Quattrocento Sans"/>
                <a:sym typeface="Quattrocento Sans"/>
              </a:rPr>
              <a:t>Provides personalized investment advice tailored to customers' financial goals, risk tolerance, and current market conditions.</a:t>
            </a:r>
            <a:endParaRPr sz="1700">
              <a:solidFill>
                <a:schemeClr val="dk1"/>
              </a:solidFill>
              <a:latin typeface="Quattrocento Sans"/>
              <a:ea typeface="Quattrocento Sans"/>
              <a:cs typeface="Quattrocento Sans"/>
              <a:sym typeface="Quattrocento Sans"/>
            </a:endParaRPr>
          </a:p>
          <a:p>
            <a:pPr indent="-336550" lvl="0" marL="457200" rtl="0" algn="l">
              <a:lnSpc>
                <a:spcPct val="115000"/>
              </a:lnSpc>
              <a:spcBef>
                <a:spcPts val="0"/>
              </a:spcBef>
              <a:spcAft>
                <a:spcPts val="0"/>
              </a:spcAft>
              <a:buClr>
                <a:schemeClr val="dk1"/>
              </a:buClr>
              <a:buSzPts val="1700"/>
              <a:buFont typeface="Quattrocento Sans"/>
              <a:buChar char="●"/>
            </a:pPr>
            <a:r>
              <a:rPr lang="en-IN" sz="1700">
                <a:solidFill>
                  <a:schemeClr val="dk1"/>
                </a:solidFill>
                <a:latin typeface="Quattrocento Sans"/>
                <a:ea typeface="Quattrocento Sans"/>
                <a:cs typeface="Quattrocento Sans"/>
                <a:sym typeface="Quattrocento Sans"/>
              </a:rPr>
              <a:t>Enhances customer satisfaction and engagement by delivering relevant and timely investment suggestions.</a:t>
            </a:r>
            <a:endParaRPr sz="1700">
              <a:solidFill>
                <a:schemeClr val="dk1"/>
              </a:solidFill>
              <a:latin typeface="Quattrocento Sans"/>
              <a:ea typeface="Quattrocento Sans"/>
              <a:cs typeface="Quattrocento Sans"/>
              <a:sym typeface="Quattrocento Sans"/>
            </a:endParaRPr>
          </a:p>
          <a:p>
            <a:pPr indent="0" lvl="0" marL="0" rtl="0" algn="l">
              <a:lnSpc>
                <a:spcPct val="115000"/>
              </a:lnSpc>
              <a:spcBef>
                <a:spcPts val="1200"/>
              </a:spcBef>
              <a:spcAft>
                <a:spcPts val="0"/>
              </a:spcAft>
              <a:buClr>
                <a:schemeClr val="dk1"/>
              </a:buClr>
              <a:buSzPts val="1100"/>
              <a:buFont typeface="Arial"/>
              <a:buNone/>
            </a:pPr>
            <a:r>
              <a:rPr b="1" lang="en-IN" sz="1700">
                <a:solidFill>
                  <a:schemeClr val="dk1"/>
                </a:solidFill>
                <a:latin typeface="Quattrocento Sans"/>
                <a:ea typeface="Quattrocento Sans"/>
                <a:cs typeface="Quattrocento Sans"/>
                <a:sym typeface="Quattrocento Sans"/>
              </a:rPr>
              <a:t>2.Asset Management and Investment Firms</a:t>
            </a:r>
            <a:r>
              <a:rPr lang="en-IN" sz="1700">
                <a:solidFill>
                  <a:schemeClr val="dk1"/>
                </a:solidFill>
                <a:latin typeface="Quattrocento Sans"/>
                <a:ea typeface="Quattrocento Sans"/>
                <a:cs typeface="Quattrocento Sans"/>
                <a:sym typeface="Quattrocento Sans"/>
              </a:rPr>
              <a:t>:</a:t>
            </a:r>
            <a:endParaRPr sz="1700">
              <a:solidFill>
                <a:schemeClr val="dk1"/>
              </a:solidFill>
              <a:latin typeface="Quattrocento Sans"/>
              <a:ea typeface="Quattrocento Sans"/>
              <a:cs typeface="Quattrocento Sans"/>
              <a:sym typeface="Quattrocento Sans"/>
            </a:endParaRPr>
          </a:p>
          <a:p>
            <a:pPr indent="-336550" lvl="0" marL="457200" rtl="0" algn="l">
              <a:lnSpc>
                <a:spcPct val="115000"/>
              </a:lnSpc>
              <a:spcBef>
                <a:spcPts val="1200"/>
              </a:spcBef>
              <a:spcAft>
                <a:spcPts val="0"/>
              </a:spcAft>
              <a:buClr>
                <a:schemeClr val="dk1"/>
              </a:buClr>
              <a:buSzPts val="1700"/>
              <a:buFont typeface="Quattrocento Sans"/>
              <a:buChar char="●"/>
            </a:pPr>
            <a:r>
              <a:rPr lang="en-IN" sz="1700">
                <a:solidFill>
                  <a:schemeClr val="dk1"/>
                </a:solidFill>
                <a:latin typeface="Quattrocento Sans"/>
                <a:ea typeface="Quattrocento Sans"/>
                <a:cs typeface="Quattrocento Sans"/>
                <a:sym typeface="Quattrocento Sans"/>
              </a:rPr>
              <a:t>Offers a competitive edge with unique, automated financial planning services.</a:t>
            </a:r>
            <a:endParaRPr sz="1700">
              <a:solidFill>
                <a:schemeClr val="dk1"/>
              </a:solidFill>
              <a:latin typeface="Quattrocento Sans"/>
              <a:ea typeface="Quattrocento Sans"/>
              <a:cs typeface="Quattrocento Sans"/>
              <a:sym typeface="Quattrocento Sans"/>
            </a:endParaRPr>
          </a:p>
          <a:p>
            <a:pPr indent="-336550" lvl="0" marL="457200" rtl="0" algn="l">
              <a:lnSpc>
                <a:spcPct val="115000"/>
              </a:lnSpc>
              <a:spcBef>
                <a:spcPts val="0"/>
              </a:spcBef>
              <a:spcAft>
                <a:spcPts val="0"/>
              </a:spcAft>
              <a:buClr>
                <a:schemeClr val="dk1"/>
              </a:buClr>
              <a:buSzPts val="1700"/>
              <a:buFont typeface="Quattrocento Sans"/>
              <a:buChar char="●"/>
            </a:pPr>
            <a:r>
              <a:rPr lang="en-IN" sz="1700">
                <a:solidFill>
                  <a:schemeClr val="dk1"/>
                </a:solidFill>
                <a:latin typeface="Quattrocento Sans"/>
                <a:ea typeface="Quattrocento Sans"/>
                <a:cs typeface="Quattrocento Sans"/>
                <a:sym typeface="Quattrocento Sans"/>
              </a:rPr>
              <a:t>Leads to more investment opportunities and increases the number of clients through accurate, AI-driven recommendations.</a:t>
            </a:r>
            <a:endParaRPr sz="1700">
              <a:solidFill>
                <a:schemeClr val="dk1"/>
              </a:solidFill>
              <a:latin typeface="Quattrocento Sans"/>
              <a:ea typeface="Quattrocento Sans"/>
              <a:cs typeface="Quattrocento Sans"/>
              <a:sym typeface="Quattrocento Sans"/>
            </a:endParaRPr>
          </a:p>
          <a:p>
            <a:pPr indent="0" lvl="0" marL="0" rtl="0" algn="l">
              <a:lnSpc>
                <a:spcPct val="115000"/>
              </a:lnSpc>
              <a:spcBef>
                <a:spcPts val="1200"/>
              </a:spcBef>
              <a:spcAft>
                <a:spcPts val="0"/>
              </a:spcAft>
              <a:buClr>
                <a:schemeClr val="dk1"/>
              </a:buClr>
              <a:buSzPts val="1100"/>
              <a:buFont typeface="Arial"/>
              <a:buNone/>
            </a:pPr>
            <a:r>
              <a:rPr b="1" lang="en-IN" sz="1700">
                <a:solidFill>
                  <a:schemeClr val="dk1"/>
                </a:solidFill>
                <a:latin typeface="Quattrocento Sans"/>
                <a:ea typeface="Quattrocento Sans"/>
                <a:cs typeface="Quattrocento Sans"/>
                <a:sym typeface="Quattrocento Sans"/>
              </a:rPr>
              <a:t>3.Banking Integration</a:t>
            </a:r>
            <a:r>
              <a:rPr lang="en-IN" sz="1700">
                <a:solidFill>
                  <a:schemeClr val="dk1"/>
                </a:solidFill>
                <a:latin typeface="Quattrocento Sans"/>
                <a:ea typeface="Quattrocento Sans"/>
                <a:cs typeface="Quattrocento Sans"/>
                <a:sym typeface="Quattrocento Sans"/>
              </a:rPr>
              <a:t>:</a:t>
            </a:r>
            <a:endParaRPr sz="1700">
              <a:solidFill>
                <a:schemeClr val="dk1"/>
              </a:solidFill>
              <a:latin typeface="Quattrocento Sans"/>
              <a:ea typeface="Quattrocento Sans"/>
              <a:cs typeface="Quattrocento Sans"/>
              <a:sym typeface="Quattrocento Sans"/>
            </a:endParaRPr>
          </a:p>
          <a:p>
            <a:pPr indent="-336550" lvl="0" marL="457200" rtl="0" algn="l">
              <a:lnSpc>
                <a:spcPct val="115000"/>
              </a:lnSpc>
              <a:spcBef>
                <a:spcPts val="1200"/>
              </a:spcBef>
              <a:spcAft>
                <a:spcPts val="0"/>
              </a:spcAft>
              <a:buClr>
                <a:schemeClr val="dk1"/>
              </a:buClr>
              <a:buSzPts val="1700"/>
              <a:buFont typeface="Quattrocento Sans"/>
              <a:buChar char="●"/>
            </a:pPr>
            <a:r>
              <a:rPr lang="en-IN" sz="1700">
                <a:solidFill>
                  <a:schemeClr val="dk1"/>
                </a:solidFill>
                <a:latin typeface="Quattrocento Sans"/>
                <a:ea typeface="Quattrocento Sans"/>
                <a:cs typeface="Quattrocento Sans"/>
                <a:sym typeface="Quattrocento Sans"/>
              </a:rPr>
              <a:t>Boosts customer satisfaction and loyalty by integrating the AI solution into existing banking services.</a:t>
            </a:r>
            <a:endParaRPr sz="1700">
              <a:solidFill>
                <a:schemeClr val="dk1"/>
              </a:solidFill>
              <a:latin typeface="Quattrocento Sans"/>
              <a:ea typeface="Quattrocento Sans"/>
              <a:cs typeface="Quattrocento Sans"/>
              <a:sym typeface="Quattrocento Sans"/>
            </a:endParaRPr>
          </a:p>
          <a:p>
            <a:pPr indent="-336550" lvl="0" marL="457200" rtl="0" algn="l">
              <a:lnSpc>
                <a:spcPct val="115000"/>
              </a:lnSpc>
              <a:spcBef>
                <a:spcPts val="0"/>
              </a:spcBef>
              <a:spcAft>
                <a:spcPts val="0"/>
              </a:spcAft>
              <a:buClr>
                <a:schemeClr val="dk1"/>
              </a:buClr>
              <a:buSzPts val="1700"/>
              <a:buFont typeface="Quattrocento Sans"/>
              <a:buChar char="●"/>
            </a:pPr>
            <a:r>
              <a:rPr lang="en-IN" sz="1700">
                <a:solidFill>
                  <a:schemeClr val="dk1"/>
                </a:solidFill>
                <a:latin typeface="Quattrocento Sans"/>
                <a:ea typeface="Quattrocento Sans"/>
                <a:cs typeface="Quattrocento Sans"/>
                <a:sym typeface="Quattrocento Sans"/>
              </a:rPr>
              <a:t>Provides customers with an easy to use, enhanced banking experience with personalized investment advice.</a:t>
            </a:r>
            <a:endParaRPr sz="1700">
              <a:solidFill>
                <a:schemeClr val="dk1"/>
              </a:solidFill>
              <a:latin typeface="Quattrocento Sans"/>
              <a:ea typeface="Quattrocento Sans"/>
              <a:cs typeface="Quattrocento Sans"/>
              <a:sym typeface="Quattrocento Sans"/>
            </a:endParaRPr>
          </a:p>
          <a:p>
            <a:pPr indent="0" lvl="0" marL="0" rtl="0" algn="l">
              <a:lnSpc>
                <a:spcPct val="115000"/>
              </a:lnSpc>
              <a:spcBef>
                <a:spcPts val="1200"/>
              </a:spcBef>
              <a:spcAft>
                <a:spcPts val="0"/>
              </a:spcAft>
              <a:buClr>
                <a:schemeClr val="dk1"/>
              </a:buClr>
              <a:buSzPts val="1100"/>
              <a:buFont typeface="Arial"/>
              <a:buNone/>
            </a:pPr>
            <a:r>
              <a:rPr b="1" lang="en-IN" sz="1700">
                <a:solidFill>
                  <a:schemeClr val="dk1"/>
                </a:solidFill>
                <a:latin typeface="Quattrocento Sans"/>
                <a:ea typeface="Quattrocento Sans"/>
                <a:cs typeface="Quattrocento Sans"/>
                <a:sym typeface="Quattrocento Sans"/>
              </a:rPr>
              <a:t>4.Future Business Potential</a:t>
            </a:r>
            <a:r>
              <a:rPr lang="en-IN" sz="1700">
                <a:solidFill>
                  <a:schemeClr val="dk1"/>
                </a:solidFill>
                <a:latin typeface="Quattrocento Sans"/>
                <a:ea typeface="Quattrocento Sans"/>
                <a:cs typeface="Quattrocento Sans"/>
                <a:sym typeface="Quattrocento Sans"/>
              </a:rPr>
              <a:t>:</a:t>
            </a:r>
            <a:endParaRPr sz="1700">
              <a:solidFill>
                <a:schemeClr val="dk1"/>
              </a:solidFill>
              <a:latin typeface="Quattrocento Sans"/>
              <a:ea typeface="Quattrocento Sans"/>
              <a:cs typeface="Quattrocento Sans"/>
              <a:sym typeface="Quattrocento Sans"/>
            </a:endParaRPr>
          </a:p>
          <a:p>
            <a:pPr indent="-336550" lvl="0" marL="457200" rtl="0" algn="l">
              <a:lnSpc>
                <a:spcPct val="115000"/>
              </a:lnSpc>
              <a:spcBef>
                <a:spcPts val="1200"/>
              </a:spcBef>
              <a:spcAft>
                <a:spcPts val="0"/>
              </a:spcAft>
              <a:buClr>
                <a:schemeClr val="dk1"/>
              </a:buClr>
              <a:buSzPts val="1700"/>
              <a:buFont typeface="Quattrocento Sans"/>
              <a:buChar char="●"/>
            </a:pPr>
            <a:r>
              <a:rPr lang="en-IN" sz="1700">
                <a:solidFill>
                  <a:schemeClr val="dk1"/>
                </a:solidFill>
                <a:latin typeface="Quattrocento Sans"/>
                <a:ea typeface="Quattrocento Sans"/>
                <a:cs typeface="Quattrocento Sans"/>
                <a:sym typeface="Quattrocento Sans"/>
              </a:rPr>
              <a:t>Presents significant potential as a service-based product, allowing for subscription or usage-based charges.</a:t>
            </a:r>
            <a:endParaRPr sz="1700">
              <a:solidFill>
                <a:schemeClr val="dk1"/>
              </a:solidFill>
              <a:latin typeface="Quattrocento Sans"/>
              <a:ea typeface="Quattrocento Sans"/>
              <a:cs typeface="Quattrocento Sans"/>
              <a:sym typeface="Quattrocento Sans"/>
            </a:endParaRPr>
          </a:p>
          <a:p>
            <a:pPr indent="-336550" lvl="0" marL="457200" rtl="0" algn="l">
              <a:lnSpc>
                <a:spcPct val="115000"/>
              </a:lnSpc>
              <a:spcBef>
                <a:spcPts val="0"/>
              </a:spcBef>
              <a:spcAft>
                <a:spcPts val="0"/>
              </a:spcAft>
              <a:buClr>
                <a:schemeClr val="dk1"/>
              </a:buClr>
              <a:buSzPts val="1700"/>
              <a:buFont typeface="Quattrocento Sans"/>
              <a:buChar char="●"/>
            </a:pPr>
            <a:r>
              <a:rPr lang="en-IN" sz="1700">
                <a:solidFill>
                  <a:schemeClr val="dk1"/>
                </a:solidFill>
                <a:latin typeface="Quattrocento Sans"/>
                <a:ea typeface="Quattrocento Sans"/>
                <a:cs typeface="Quattrocento Sans"/>
                <a:sym typeface="Quattrocento Sans"/>
              </a:rPr>
              <a:t>Creates a new revenue stream and expands market opportunities by offering the AI-driven investment solution to a broader audience.</a:t>
            </a:r>
            <a:endParaRPr sz="1700">
              <a:solidFill>
                <a:schemeClr val="dk1"/>
              </a:solidFill>
              <a:latin typeface="Quattrocento Sans"/>
              <a:ea typeface="Quattrocento Sans"/>
              <a:cs typeface="Quattrocento Sans"/>
              <a:sym typeface="Quattrocento Sans"/>
            </a:endParaRPr>
          </a:p>
          <a:p>
            <a:pPr indent="0" lvl="0" marL="0" marR="0" rtl="0" algn="l">
              <a:lnSpc>
                <a:spcPct val="100000"/>
              </a:lnSpc>
              <a:spcBef>
                <a:spcPts val="1200"/>
              </a:spcBef>
              <a:spcAft>
                <a:spcPts val="0"/>
              </a:spcAft>
              <a:buClr>
                <a:srgbClr val="000000"/>
              </a:buClr>
              <a:buSzPts val="1400"/>
              <a:buFont typeface="Arial"/>
              <a:buNone/>
            </a:pPr>
            <a:r>
              <a:t/>
            </a:r>
            <a:endParaRPr sz="1600">
              <a:solidFill>
                <a:schemeClr val="dk1"/>
              </a:solidFill>
              <a:highlight>
                <a:srgbClr val="FFFFFF"/>
              </a:highlight>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sz="1600" u="none" cap="none" strike="noStrike">
              <a:solidFill>
                <a:schemeClr val="dk1"/>
              </a:solidFill>
              <a:highlight>
                <a:srgbClr val="FFFFFF"/>
              </a:highlight>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