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7559675" cy="106918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HTcOrhfLShxs6hDSh9sjtYex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e6ca22a02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7e6ca22a02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e6ca22a02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17e6ca22a02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e6ca22a02_0_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17e6ca22a02_0_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e6ca22a02_0_1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7e6ca22a02_0_1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e6ca22a02_0_1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17e6ca22a02_0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e6ca22a02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17e6ca22a02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4bdbe02d2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184bdbe02d2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e6ca22a02_0_1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17e6ca22a02_0_1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8b6c56d97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188b6c56d97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4bdbe02d2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g184bdbe02d2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7e6ca22a02_0_9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g17e6ca22a02_0_9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7e6ca22a02_0_1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17e6ca22a02_0_1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e6ca22a02_0_16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17e6ca22a02_0_16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7e6ca22a02_0_1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g17e6ca22a02_0_1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7e6ca22a02_0_1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g17e6ca22a02_0_1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6" name="Google Shape;456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6" name="Google Shape;476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e6ca22a02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7e6ca22a02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e6ca22a02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17e6ca22a02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"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3"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4"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45720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2" type="body"/>
          </p:nvPr>
        </p:nvSpPr>
        <p:spPr>
          <a:xfrm>
            <a:off x="323964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3" type="body"/>
          </p:nvPr>
        </p:nvSpPr>
        <p:spPr>
          <a:xfrm>
            <a:off x="602208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4" type="body"/>
          </p:nvPr>
        </p:nvSpPr>
        <p:spPr>
          <a:xfrm>
            <a:off x="45720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5" type="body"/>
          </p:nvPr>
        </p:nvSpPr>
        <p:spPr>
          <a:xfrm>
            <a:off x="323964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6" type="body"/>
          </p:nvPr>
        </p:nvSpPr>
        <p:spPr>
          <a:xfrm>
            <a:off x="602208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"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"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"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2"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1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2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2"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3"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"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3"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4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4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4"/>
          <p:cNvSpPr txBox="1"/>
          <p:nvPr>
            <p:ph idx="3"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5"/>
          <p:cNvSpPr txBox="1"/>
          <p:nvPr>
            <p:ph idx="1"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5"/>
          <p:cNvSpPr txBox="1"/>
          <p:nvPr>
            <p:ph idx="2"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6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6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6"/>
          <p:cNvSpPr txBox="1"/>
          <p:nvPr>
            <p:ph idx="3"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 txBox="1"/>
          <p:nvPr>
            <p:ph idx="4"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7"/>
          <p:cNvSpPr txBox="1"/>
          <p:nvPr>
            <p:ph idx="1" type="body"/>
          </p:nvPr>
        </p:nvSpPr>
        <p:spPr>
          <a:xfrm>
            <a:off x="45720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idx="2" type="body"/>
          </p:nvPr>
        </p:nvSpPr>
        <p:spPr>
          <a:xfrm>
            <a:off x="323964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7"/>
          <p:cNvSpPr txBox="1"/>
          <p:nvPr>
            <p:ph idx="3" type="body"/>
          </p:nvPr>
        </p:nvSpPr>
        <p:spPr>
          <a:xfrm>
            <a:off x="6022080" y="160452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idx="4" type="body"/>
          </p:nvPr>
        </p:nvSpPr>
        <p:spPr>
          <a:xfrm>
            <a:off x="45720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 txBox="1"/>
          <p:nvPr>
            <p:ph idx="5" type="body"/>
          </p:nvPr>
        </p:nvSpPr>
        <p:spPr>
          <a:xfrm>
            <a:off x="323964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7"/>
          <p:cNvSpPr txBox="1"/>
          <p:nvPr>
            <p:ph idx="6" type="body"/>
          </p:nvPr>
        </p:nvSpPr>
        <p:spPr>
          <a:xfrm>
            <a:off x="6022080" y="3682440"/>
            <a:ext cx="2649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2"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2"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3"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3"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2"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3"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AC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1475640" y="40050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2771640" y="6356520"/>
            <a:ext cx="3600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AC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/>
          <p:nvPr/>
        </p:nvSpPr>
        <p:spPr>
          <a:xfrm>
            <a:off x="1475640" y="40050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2881800" y="6356520"/>
            <a:ext cx="3384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36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title"/>
          </p:nvPr>
        </p:nvSpPr>
        <p:spPr>
          <a:xfrm>
            <a:off x="515880" y="692640"/>
            <a:ext cx="8204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/>
              <a:t>Implémentation d’un modèle de scoring</a:t>
            </a:r>
            <a:br>
              <a:rPr lang="fr-FR"/>
            </a:b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39640" y="6021360"/>
            <a:ext cx="8180640" cy="6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Keyvan Noroozi kia |  Parcours Data Scientist  |  03/11/2022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8288280" y="3135600"/>
            <a:ext cx="243600" cy="2085000"/>
            <a:chOff x="8288280" y="3135600"/>
            <a:chExt cx="243600" cy="2085000"/>
          </a:xfrm>
        </p:grpSpPr>
        <p:sp>
          <p:nvSpPr>
            <p:cNvPr id="122" name="Google Shape;122;p1"/>
            <p:cNvSpPr/>
            <p:nvPr/>
          </p:nvSpPr>
          <p:spPr>
            <a:xfrm>
              <a:off x="8288280" y="3135600"/>
              <a:ext cx="243600" cy="520800"/>
            </a:xfrm>
            <a:prstGeom prst="rect">
              <a:avLst/>
            </a:prstGeom>
            <a:solidFill>
              <a:srgbClr val="92D050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288280" y="4699800"/>
              <a:ext cx="243600" cy="520800"/>
            </a:xfrm>
            <a:prstGeom prst="rect">
              <a:avLst/>
            </a:prstGeom>
            <a:solidFill>
              <a:srgbClr val="B55475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8288280" y="3657240"/>
              <a:ext cx="243600" cy="520800"/>
            </a:xfrm>
            <a:prstGeom prst="rect">
              <a:avLst/>
            </a:prstGeom>
            <a:solidFill>
              <a:srgbClr val="0099CC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288280" y="4178520"/>
              <a:ext cx="243600" cy="5208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/>
          <p:nvPr/>
        </p:nvSpPr>
        <p:spPr>
          <a:xfrm>
            <a:off x="3720960" y="3160440"/>
            <a:ext cx="44961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8288280" y="3135600"/>
            <a:ext cx="243600" cy="5208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525" y="2773446"/>
            <a:ext cx="3677411" cy="24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1007640" y="3744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Feature Engineering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r>
              <a:rPr b="0" lang="fr-FR" sz="3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pré-traitements</a:t>
            </a:r>
            <a:br>
              <a:rPr lang="fr-FR"/>
            </a:br>
            <a:r>
              <a:rPr b="0" lang="fr-FR" sz="3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testés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666625" y="4232075"/>
            <a:ext cx="79374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Suppression des features inutiles et ayant des données manquantes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b="0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traitement des outliers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 en commun des Datasets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❑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final utilisé dans les autres notebooks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25" y="1296350"/>
            <a:ext cx="7937375" cy="24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e6ca22a02_0_35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Feature Engineering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7e6ca22a02_0_35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17e6ca22a02_0_3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17e6ca22a02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750" y="1592400"/>
            <a:ext cx="7024929" cy="461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e6ca22a02_0_44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Transformation des données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7e6ca22a02_0_44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17e6ca22a02_0_44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7e6ca22a02_0_44"/>
          <p:cNvSpPr txBox="1"/>
          <p:nvPr/>
        </p:nvSpPr>
        <p:spPr>
          <a:xfrm>
            <a:off x="1300225" y="1912050"/>
            <a:ext cx="600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Encoding, alternatives possibles(one hot encoder)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Standardisation des données ( RobustScaler)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17e6ca22a02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00" y="3683950"/>
            <a:ext cx="8126076" cy="2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e6ca22a02_0_53"/>
          <p:cNvSpPr txBox="1"/>
          <p:nvPr>
            <p:ph type="title"/>
          </p:nvPr>
        </p:nvSpPr>
        <p:spPr>
          <a:xfrm>
            <a:off x="1007640" y="3744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100"/>
              <a:t>Rééquilibrage des Datasets :  SMOTE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7e6ca22a02_0_53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17e6ca22a02_0_53"/>
          <p:cNvSpPr/>
          <p:nvPr/>
        </p:nvSpPr>
        <p:spPr>
          <a:xfrm>
            <a:off x="2345245" y="1158750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7e6ca22a02_0_53"/>
          <p:cNvSpPr txBox="1"/>
          <p:nvPr/>
        </p:nvSpPr>
        <p:spPr>
          <a:xfrm>
            <a:off x="1300225" y="1912050"/>
            <a:ext cx="513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 majoritaire : Target = 0 (prêts remboursés)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Oversampling et Undersampling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Copie des éléments de la classe minoritaire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17e6ca22a02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175" y="3684825"/>
            <a:ext cx="70199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3720960" y="3160440"/>
            <a:ext cx="4496040" cy="21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2"/>
          <p:cNvGrpSpPr/>
          <p:nvPr/>
        </p:nvGrpSpPr>
        <p:grpSpPr>
          <a:xfrm>
            <a:off x="8288280" y="3135600"/>
            <a:ext cx="243720" cy="2085120"/>
            <a:chOff x="8288280" y="3135600"/>
            <a:chExt cx="243720" cy="2085120"/>
          </a:xfrm>
        </p:grpSpPr>
        <p:sp>
          <p:nvSpPr>
            <p:cNvPr id="267" name="Google Shape;267;p12"/>
            <p:cNvSpPr/>
            <p:nvPr/>
          </p:nvSpPr>
          <p:spPr>
            <a:xfrm>
              <a:off x="8288280" y="31356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8288280" y="365724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8288280" y="417852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8288280" y="46998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12"/>
          <p:cNvSpPr/>
          <p:nvPr/>
        </p:nvSpPr>
        <p:spPr>
          <a:xfrm>
            <a:off x="8288280" y="4178520"/>
            <a:ext cx="243720" cy="52092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7e6ca22a02_0_136"/>
          <p:cNvSpPr txBox="1"/>
          <p:nvPr>
            <p:ph type="title"/>
          </p:nvPr>
        </p:nvSpPr>
        <p:spPr>
          <a:xfrm>
            <a:off x="1094400" y="588600"/>
            <a:ext cx="7739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Dummy Classifier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7e6ca22a02_0_136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g17e6ca22a02_0_136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7e6ca22a02_0_136"/>
          <p:cNvSpPr/>
          <p:nvPr/>
        </p:nvSpPr>
        <p:spPr>
          <a:xfrm>
            <a:off x="325965" y="1459613"/>
            <a:ext cx="8208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baseline : performances mauvaises (attendu)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Métriques : accuracy, precision, recall, AUC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7e6ca22a02_0_136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7e6ca22a02_0_136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17e6ca22a02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13" y="2975963"/>
            <a:ext cx="2880597" cy="269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7e6ca22a02_0_136"/>
          <p:cNvPicPr preferRelativeResize="0"/>
          <p:nvPr/>
        </p:nvPicPr>
        <p:blipFill rotWithShape="1">
          <a:blip r:embed="rId4">
            <a:alphaModFix/>
          </a:blip>
          <a:srcRect b="0" l="57737" r="1257" t="60674"/>
          <a:stretch/>
        </p:blipFill>
        <p:spPr>
          <a:xfrm>
            <a:off x="917755" y="5842092"/>
            <a:ext cx="1788750" cy="9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7e6ca22a02_0_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2009" y="2975963"/>
            <a:ext cx="4181871" cy="279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7e6ca22a02_0_1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668" y="2156770"/>
            <a:ext cx="27813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7e6ca22a02_0_150"/>
          <p:cNvSpPr txBox="1"/>
          <p:nvPr>
            <p:ph type="title"/>
          </p:nvPr>
        </p:nvSpPr>
        <p:spPr>
          <a:xfrm>
            <a:off x="1094400" y="588600"/>
            <a:ext cx="7739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Regression Logistique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7e6ca22a02_0_150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g17e6ca22a02_0_150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7e6ca22a02_0_150"/>
          <p:cNvSpPr/>
          <p:nvPr/>
        </p:nvSpPr>
        <p:spPr>
          <a:xfrm>
            <a:off x="325975" y="1459616"/>
            <a:ext cx="8208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binaire : performances insuffisantes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7e6ca22a02_0_150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7e6ca22a02_0_150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17e6ca22a02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24" y="2873375"/>
            <a:ext cx="3005275" cy="310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17e6ca22a02_0_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7700" y="2874225"/>
            <a:ext cx="4849450" cy="31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17e6ca22a02_0_150"/>
          <p:cNvPicPr preferRelativeResize="0"/>
          <p:nvPr/>
        </p:nvPicPr>
        <p:blipFill rotWithShape="1">
          <a:blip r:embed="rId5">
            <a:alphaModFix/>
          </a:blip>
          <a:srcRect b="0" l="0" r="0" t="22185"/>
          <a:stretch/>
        </p:blipFill>
        <p:spPr>
          <a:xfrm>
            <a:off x="1197750" y="6126050"/>
            <a:ext cx="1771650" cy="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7e6ca22a02_0_1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025" y="1974054"/>
            <a:ext cx="2544580" cy="57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e6ca22a02_0_75"/>
          <p:cNvSpPr txBox="1"/>
          <p:nvPr>
            <p:ph type="title"/>
          </p:nvPr>
        </p:nvSpPr>
        <p:spPr>
          <a:xfrm>
            <a:off x="1094400" y="588600"/>
            <a:ext cx="7739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Random Forest avec SMOTE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7e6ca22a02_0_75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g17e6ca22a02_0_7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7e6ca22a02_0_75"/>
          <p:cNvSpPr/>
          <p:nvPr/>
        </p:nvSpPr>
        <p:spPr>
          <a:xfrm>
            <a:off x="4253615" y="4697413"/>
            <a:ext cx="8208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7e6ca22a02_0_7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7e6ca22a02_0_75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7e6ca22a02_0_75"/>
          <p:cNvSpPr/>
          <p:nvPr/>
        </p:nvSpPr>
        <p:spPr>
          <a:xfrm>
            <a:off x="-4" y="4530975"/>
            <a:ext cx="13629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17e6ca22a02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75" y="2537725"/>
            <a:ext cx="3287476" cy="319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7e6ca22a02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976" y="1487875"/>
            <a:ext cx="2733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7e6ca22a02_0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7600" y="2537723"/>
            <a:ext cx="3973375" cy="31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7e6ca22a02_0_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5030" y="5823450"/>
            <a:ext cx="1415053" cy="5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type="title"/>
          </p:nvPr>
        </p:nvSpPr>
        <p:spPr>
          <a:xfrm>
            <a:off x="1094400" y="5886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Light GBM avec SMOTE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535165" y="2184663"/>
            <a:ext cx="8208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675720" y="4509000"/>
            <a:ext cx="8512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225" y="5986850"/>
            <a:ext cx="14192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1738" y="1340050"/>
            <a:ext cx="27336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7850" y="2131775"/>
            <a:ext cx="4238626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700" y="2184675"/>
            <a:ext cx="4347524" cy="39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4bdbe02d2_0_6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Light GBM avec SMOTE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84bdbe02d2_0_6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g184bdbe02d2_0_6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84bdbe02d2_0_6"/>
          <p:cNvSpPr/>
          <p:nvPr/>
        </p:nvSpPr>
        <p:spPr>
          <a:xfrm>
            <a:off x="467690" y="1536238"/>
            <a:ext cx="8208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Mesure de la performance avec le FBeta score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SMOTE moyennement performant, autre moyen de rééquilibrer les classes?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84bdbe02d2_0_6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84bdbe02d2_0_6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84bdbe02d2_0_6"/>
          <p:cNvSpPr/>
          <p:nvPr/>
        </p:nvSpPr>
        <p:spPr>
          <a:xfrm>
            <a:off x="675720" y="4509000"/>
            <a:ext cx="8512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184bdbe02d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800" y="3181925"/>
            <a:ext cx="5481499" cy="3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3720960" y="3160440"/>
            <a:ext cx="4496040" cy="21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"/>
          <p:cNvGrpSpPr/>
          <p:nvPr/>
        </p:nvGrpSpPr>
        <p:grpSpPr>
          <a:xfrm>
            <a:off x="8288280" y="3657240"/>
            <a:ext cx="243720" cy="1563480"/>
            <a:chOff x="8288280" y="3657240"/>
            <a:chExt cx="243720" cy="1563480"/>
          </a:xfrm>
        </p:grpSpPr>
        <p:sp>
          <p:nvSpPr>
            <p:cNvPr id="136" name="Google Shape;136;p2"/>
            <p:cNvSpPr/>
            <p:nvPr/>
          </p:nvSpPr>
          <p:spPr>
            <a:xfrm>
              <a:off x="8288280" y="365724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288280" y="417852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288280" y="46998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"/>
          <p:cNvSpPr/>
          <p:nvPr/>
        </p:nvSpPr>
        <p:spPr>
          <a:xfrm>
            <a:off x="8288280" y="3135600"/>
            <a:ext cx="243720" cy="52092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50" y="2727325"/>
            <a:ext cx="4564075" cy="30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e6ca22a02_0_121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Light GBM avec Weight POS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7e6ca22a02_0_121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g17e6ca22a02_0_121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7e6ca22a02_0_121"/>
          <p:cNvSpPr/>
          <p:nvPr/>
        </p:nvSpPr>
        <p:spPr>
          <a:xfrm>
            <a:off x="467690" y="1654188"/>
            <a:ext cx="8208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 POS fixé à 11.35 ( ratio classes minoritaires/majoritaires)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7e6ca22a02_0_121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7e6ca22a02_0_121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7e6ca22a02_0_121"/>
          <p:cNvSpPr/>
          <p:nvPr/>
        </p:nvSpPr>
        <p:spPr>
          <a:xfrm>
            <a:off x="675720" y="4509000"/>
            <a:ext cx="8512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17e6ca22a02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74" y="2224926"/>
            <a:ext cx="3830801" cy="342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7e6ca22a02_0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0900" y="3007200"/>
            <a:ext cx="4363300" cy="2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17e6ca22a02_0_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1150" y="2289263"/>
            <a:ext cx="14192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17e6ca22a02_0_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7950" y="2274963"/>
            <a:ext cx="27432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8b6c56d97_0_0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Light GBM avec Weight POS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88b6c56d97_0_0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g188b6c56d97_0_0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88b6c56d97_0_0"/>
          <p:cNvSpPr/>
          <p:nvPr/>
        </p:nvSpPr>
        <p:spPr>
          <a:xfrm>
            <a:off x="467690" y="1654188"/>
            <a:ext cx="8208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 POS fixé à 11.35 ( ratio classes minoritaires/majoritaires)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88b6c56d97_0_0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88b6c56d97_0_0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88b6c56d97_0_0"/>
          <p:cNvSpPr/>
          <p:nvPr/>
        </p:nvSpPr>
        <p:spPr>
          <a:xfrm>
            <a:off x="675720" y="4509000"/>
            <a:ext cx="8512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g188b6c56d9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74" y="2224926"/>
            <a:ext cx="3830801" cy="342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88b6c56d9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0900" y="3007200"/>
            <a:ext cx="4363300" cy="2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88b6c56d97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1150" y="2289263"/>
            <a:ext cx="14192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88b6c56d97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7950" y="2274963"/>
            <a:ext cx="27432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4bdbe02d2_0_35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Light GBM avec Weight POS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84bdbe02d2_0_35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g184bdbe02d2_0_3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84bdbe02d2_0_35"/>
          <p:cNvSpPr/>
          <p:nvPr/>
        </p:nvSpPr>
        <p:spPr>
          <a:xfrm>
            <a:off x="467690" y="1654188"/>
            <a:ext cx="8208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84bdbe02d2_0_3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84bdbe02d2_0_35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84bdbe02d2_0_35"/>
          <p:cNvSpPr/>
          <p:nvPr/>
        </p:nvSpPr>
        <p:spPr>
          <a:xfrm>
            <a:off x="730670" y="4531000"/>
            <a:ext cx="8512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84bdbe02d2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775" y="1405673"/>
            <a:ext cx="5627425" cy="3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84bdbe02d2_0_35"/>
          <p:cNvSpPr txBox="1"/>
          <p:nvPr/>
        </p:nvSpPr>
        <p:spPr>
          <a:xfrm>
            <a:off x="1626575" y="5286375"/>
            <a:ext cx="633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clairement plus efficace avec Weight POS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"/>
          <p:cNvSpPr txBox="1"/>
          <p:nvPr>
            <p:ph type="title"/>
          </p:nvPr>
        </p:nvSpPr>
        <p:spPr>
          <a:xfrm>
            <a:off x="1094400" y="5886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Feature Importance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369650" y="1654200"/>
            <a:ext cx="734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 en place de l’application et des inputs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Sélection des features les plus importantes et pertinentes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la librairie Shap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sur LightGBM avec un dataset réduit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73625"/>
            <a:ext cx="8839199" cy="23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e6ca22a02_0_91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Light GBM après FI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7e6ca22a02_0_91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g17e6ca22a02_0_91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7e6ca22a02_0_91"/>
          <p:cNvSpPr/>
          <p:nvPr/>
        </p:nvSpPr>
        <p:spPr>
          <a:xfrm>
            <a:off x="467690" y="1654188"/>
            <a:ext cx="8208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 POS fixé à 11.35 ( ratio classes minoritaires/majoritaires)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7e6ca22a02_0_91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7e6ca22a02_0_91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7e6ca22a02_0_91"/>
          <p:cNvSpPr/>
          <p:nvPr/>
        </p:nvSpPr>
        <p:spPr>
          <a:xfrm>
            <a:off x="675720" y="4509000"/>
            <a:ext cx="8512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17e6ca22a02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5000" y="2550125"/>
            <a:ext cx="4284849" cy="37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17e6ca22a02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00" y="3763535"/>
            <a:ext cx="3820550" cy="25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7e6ca22a02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625" y="2901252"/>
            <a:ext cx="3078625" cy="6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e6ca22a02_0_107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Light GBM après FI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7e6ca22a02_0_107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g17e6ca22a02_0_107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7e6ca22a02_0_107"/>
          <p:cNvSpPr/>
          <p:nvPr/>
        </p:nvSpPr>
        <p:spPr>
          <a:xfrm>
            <a:off x="467700" y="1654215"/>
            <a:ext cx="82086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Performances moyennes mais acceptables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FBeta score légèrement plus élevé que SMOTE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de LightGBM en format pkl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FBeta score optimisé avec Beta élevé : Recall plus important (faux-négatifs)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7e6ca22a02_0_107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7e6ca22a02_0_107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7e6ca22a02_0_107"/>
          <p:cNvSpPr/>
          <p:nvPr/>
        </p:nvSpPr>
        <p:spPr>
          <a:xfrm>
            <a:off x="675720" y="4509000"/>
            <a:ext cx="8512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g17e6ca22a02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775" y="3361313"/>
            <a:ext cx="5453525" cy="3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e6ca22a02_0_163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Application : Streamlit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7e6ca22a02_0_163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g17e6ca22a02_0_163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7e6ca22a02_0_163"/>
          <p:cNvSpPr/>
          <p:nvPr/>
        </p:nvSpPr>
        <p:spPr>
          <a:xfrm>
            <a:off x="734250" y="3296690"/>
            <a:ext cx="82086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Librairie Open-Source crée en 2018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 de créer une app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avec peu de lignes de commande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simple et efficace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Prédiction du remboursement des prêts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7e6ca22a02_0_163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7e6ca22a02_0_163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17e6ca22a02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938" y="1739425"/>
            <a:ext cx="3352523" cy="1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e6ca22a02_0_175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Application : Streamlit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7e6ca22a02_0_175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g17e6ca22a02_0_17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7e6ca22a02_0_175"/>
          <p:cNvSpPr/>
          <p:nvPr/>
        </p:nvSpPr>
        <p:spPr>
          <a:xfrm>
            <a:off x="1330125" y="2437915"/>
            <a:ext cx="82086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7e6ca22a02_0_17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7e6ca22a02_0_175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g17e6ca22a02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75" y="2051425"/>
            <a:ext cx="8476899" cy="38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7e6ca22a02_0_185"/>
          <p:cNvSpPr txBox="1"/>
          <p:nvPr>
            <p:ph type="title"/>
          </p:nvPr>
        </p:nvSpPr>
        <p:spPr>
          <a:xfrm>
            <a:off x="1094400" y="58860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Application : Streamlit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7e6ca22a02_0_185"/>
          <p:cNvSpPr txBox="1"/>
          <p:nvPr>
            <p:ph idx="4294967295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g17e6ca22a02_0_18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7e6ca22a02_0_185"/>
          <p:cNvSpPr/>
          <p:nvPr/>
        </p:nvSpPr>
        <p:spPr>
          <a:xfrm>
            <a:off x="1330125" y="2437915"/>
            <a:ext cx="82086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7e6ca22a02_0_185"/>
          <p:cNvSpPr/>
          <p:nvPr/>
        </p:nvSpPr>
        <p:spPr>
          <a:xfrm>
            <a:off x="3823920" y="1197000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7e6ca22a02_0_185"/>
          <p:cNvSpPr/>
          <p:nvPr/>
        </p:nvSpPr>
        <p:spPr>
          <a:xfrm>
            <a:off x="155520" y="-144360"/>
            <a:ext cx="304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g17e6ca22a02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12" y="1826313"/>
            <a:ext cx="8683974" cy="39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3720960" y="3160440"/>
            <a:ext cx="4496040" cy="21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25"/>
          <p:cNvGrpSpPr/>
          <p:nvPr/>
        </p:nvGrpSpPr>
        <p:grpSpPr>
          <a:xfrm>
            <a:off x="8288280" y="3135600"/>
            <a:ext cx="243720" cy="2085120"/>
            <a:chOff x="8288280" y="3135600"/>
            <a:chExt cx="243720" cy="2085120"/>
          </a:xfrm>
        </p:grpSpPr>
        <p:sp>
          <p:nvSpPr>
            <p:cNvPr id="461" name="Google Shape;461;p25"/>
            <p:cNvSpPr/>
            <p:nvPr/>
          </p:nvSpPr>
          <p:spPr>
            <a:xfrm>
              <a:off x="8288280" y="31356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8288280" y="365724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288280" y="417852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288280" y="46998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25"/>
          <p:cNvSpPr/>
          <p:nvPr/>
        </p:nvSpPr>
        <p:spPr>
          <a:xfrm>
            <a:off x="8288280" y="4699800"/>
            <a:ext cx="243720" cy="520920"/>
          </a:xfrm>
          <a:prstGeom prst="rect">
            <a:avLst/>
          </a:prstGeom>
          <a:solidFill>
            <a:srgbClr val="B55475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-1270500" y="44835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fr-F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Plateforme d’e-commerce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1682370" y="1184275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69120" y="6001560"/>
            <a:ext cx="35913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480050" y="2014772"/>
            <a:ext cx="67956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L’entreprise 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Crédits à la consommation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Scoring 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d’individus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Algorithme de classification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variées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Transparence 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Utilisable par les chargés de relation client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Satisfaction clientèle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/>
          <p:nvPr>
            <p:ph type="title"/>
          </p:nvPr>
        </p:nvSpPr>
        <p:spPr>
          <a:xfrm>
            <a:off x="1081800" y="63468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 et Perspectives</a:t>
            </a:r>
            <a:br>
              <a:rPr lang="fr-FR" sz="3500"/>
            </a:br>
            <a:r>
              <a:rPr b="1" lang="fr-FR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6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432000" y="1628640"/>
            <a:ext cx="8496720" cy="557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1121750" y="2434725"/>
            <a:ext cx="734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L’application est moyennement performante mais acceptable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résultats peuvent varier selon le nombre d’inputs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Mettre à jour les informations sur les clients pour éventuellement avoir de meilleures performances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Tester d’autres encodages et standardisations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"/>
          <p:cNvSpPr txBox="1"/>
          <p:nvPr>
            <p:ph type="title"/>
          </p:nvPr>
        </p:nvSpPr>
        <p:spPr>
          <a:xfrm>
            <a:off x="827640" y="27810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8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1094400" y="5886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fr-F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" y="3283531"/>
            <a:ext cx="66516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547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"/>
              <a:buChar char="-"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814652" y="3574475"/>
            <a:ext cx="7479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4"/>
          <p:cNvGrpSpPr/>
          <p:nvPr/>
        </p:nvGrpSpPr>
        <p:grpSpPr>
          <a:xfrm>
            <a:off x="539655" y="2978401"/>
            <a:ext cx="2501094" cy="2203055"/>
            <a:chOff x="539657" y="1652072"/>
            <a:chExt cx="1786879" cy="2203055"/>
          </a:xfrm>
        </p:grpSpPr>
        <p:sp>
          <p:nvSpPr>
            <p:cNvPr id="160" name="Google Shape;160;p4"/>
            <p:cNvSpPr/>
            <p:nvPr/>
          </p:nvSpPr>
          <p:spPr>
            <a:xfrm>
              <a:off x="539657" y="1652072"/>
              <a:ext cx="1625400" cy="12750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672343" y="1957197"/>
              <a:ext cx="1358400" cy="4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fr-FR" sz="1900" u="none" cap="none" strike="noStrike">
                  <a:solidFill>
                    <a:srgbClr val="A72A1E"/>
                  </a:solidFill>
                  <a:highlight>
                    <a:srgbClr val="00FFFF"/>
                  </a:highlight>
                  <a:latin typeface="Roboto"/>
                  <a:ea typeface="Roboto"/>
                  <a:cs typeface="Roboto"/>
                  <a:sym typeface="Roboto"/>
                </a:rPr>
                <a:t>Jeu de données</a:t>
              </a:r>
              <a:endParaRPr b="1" i="0" sz="1900" u="none" cap="none" strike="noStrike">
                <a:solidFill>
                  <a:srgbClr val="A72A1E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3562675" y="2901450"/>
            <a:ext cx="2392243" cy="2280063"/>
            <a:chOff x="2699414" y="1575064"/>
            <a:chExt cx="1709111" cy="2280063"/>
          </a:xfrm>
        </p:grpSpPr>
        <p:sp>
          <p:nvSpPr>
            <p:cNvPr id="165" name="Google Shape;165;p4"/>
            <p:cNvSpPr/>
            <p:nvPr/>
          </p:nvSpPr>
          <p:spPr>
            <a:xfrm>
              <a:off x="2699414" y="1575064"/>
              <a:ext cx="1561200" cy="13848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2943805" y="1957139"/>
              <a:ext cx="1209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fr-FR" sz="2000" u="none" cap="none" strike="noStrike">
                  <a:solidFill>
                    <a:schemeClr val="dk1"/>
                  </a:solidFill>
                  <a:highlight>
                    <a:srgbClr val="00FFFF"/>
                  </a:highlight>
                  <a:latin typeface="Roboto"/>
                  <a:ea typeface="Roboto"/>
                  <a:cs typeface="Roboto"/>
                  <a:sym typeface="Roboto"/>
                </a:rPr>
                <a:t>Modélisation</a:t>
              </a:r>
              <a:endParaRPr b="1" i="0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9" name="Google Shape;169;p4"/>
          <p:cNvCxnSpPr>
            <a:stCxn id="165" idx="6"/>
          </p:cNvCxnSpPr>
          <p:nvPr/>
        </p:nvCxnSpPr>
        <p:spPr>
          <a:xfrm flipH="1" rot="10800000">
            <a:off x="5747887" y="3571950"/>
            <a:ext cx="1099200" cy="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4"/>
          <p:cNvSpPr/>
          <p:nvPr/>
        </p:nvSpPr>
        <p:spPr>
          <a:xfrm>
            <a:off x="6803050" y="2515925"/>
            <a:ext cx="1835400" cy="21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6978900" y="3392825"/>
            <a:ext cx="21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753000" y="0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fr-F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Démarche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517270" y="865575"/>
            <a:ext cx="4708200" cy="453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" y="1842600"/>
            <a:ext cx="86296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720960" y="3160440"/>
            <a:ext cx="4496040" cy="21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6"/>
          <p:cNvGrpSpPr/>
          <p:nvPr/>
        </p:nvGrpSpPr>
        <p:grpSpPr>
          <a:xfrm>
            <a:off x="8288280" y="3135600"/>
            <a:ext cx="243720" cy="2085120"/>
            <a:chOff x="8288280" y="3135600"/>
            <a:chExt cx="243720" cy="2085120"/>
          </a:xfrm>
        </p:grpSpPr>
        <p:sp>
          <p:nvSpPr>
            <p:cNvPr id="187" name="Google Shape;187;p6"/>
            <p:cNvSpPr/>
            <p:nvPr/>
          </p:nvSpPr>
          <p:spPr>
            <a:xfrm>
              <a:off x="8288280" y="31356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288280" y="365724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288280" y="417852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8288280" y="4699800"/>
              <a:ext cx="243720" cy="520920"/>
            </a:xfrm>
            <a:prstGeom prst="rect">
              <a:avLst/>
            </a:prstGeom>
            <a:solidFill>
              <a:srgbClr val="808080"/>
            </a:soli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6"/>
          <p:cNvSpPr/>
          <p:nvPr/>
        </p:nvSpPr>
        <p:spPr>
          <a:xfrm>
            <a:off x="8288280" y="3657240"/>
            <a:ext cx="243720" cy="520920"/>
          </a:xfrm>
          <a:prstGeom prst="rect">
            <a:avLst/>
          </a:prstGeom>
          <a:solidFill>
            <a:srgbClr val="0099CC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1094400" y="588600"/>
            <a:ext cx="748836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fr-F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r>
              <a:rPr b="0" lang="fr-FR" sz="3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Contenu de la base </a:t>
            </a: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>
            <p:ph idx="4294967295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3823920" y="1197000"/>
            <a:ext cx="4708080" cy="4536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708000" y="2133000"/>
            <a:ext cx="46800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7"/>
          <p:cNvGrpSpPr/>
          <p:nvPr/>
        </p:nvGrpSpPr>
        <p:grpSpPr>
          <a:xfrm>
            <a:off x="421096" y="2218225"/>
            <a:ext cx="7610217" cy="4359756"/>
            <a:chOff x="446531" y="2343911"/>
            <a:chExt cx="12024360" cy="7760334"/>
          </a:xfrm>
        </p:grpSpPr>
        <p:sp>
          <p:nvSpPr>
            <p:cNvPr id="201" name="Google Shape;201;p7"/>
            <p:cNvSpPr/>
            <p:nvPr/>
          </p:nvSpPr>
          <p:spPr>
            <a:xfrm>
              <a:off x="446531" y="2343911"/>
              <a:ext cx="12024360" cy="7760334"/>
            </a:xfrm>
            <a:custGeom>
              <a:rect b="b" l="l" r="r" t="t"/>
              <a:pathLst>
                <a:path extrusionOk="0" h="7760334" w="12024360">
                  <a:moveTo>
                    <a:pt x="10730992" y="0"/>
                  </a:moveTo>
                  <a:lnTo>
                    <a:pt x="1293368" y="0"/>
                  </a:lnTo>
                  <a:lnTo>
                    <a:pt x="1244880" y="892"/>
                  </a:lnTo>
                  <a:lnTo>
                    <a:pt x="1196843" y="3547"/>
                  </a:lnTo>
                  <a:lnTo>
                    <a:pt x="1149288" y="7935"/>
                  </a:lnTo>
                  <a:lnTo>
                    <a:pt x="1102245" y="14024"/>
                  </a:lnTo>
                  <a:lnTo>
                    <a:pt x="1055747" y="21783"/>
                  </a:lnTo>
                  <a:lnTo>
                    <a:pt x="1009824" y="31180"/>
                  </a:lnTo>
                  <a:lnTo>
                    <a:pt x="964507" y="42184"/>
                  </a:lnTo>
                  <a:lnTo>
                    <a:pt x="919829" y="54764"/>
                  </a:lnTo>
                  <a:lnTo>
                    <a:pt x="875820" y="68889"/>
                  </a:lnTo>
                  <a:lnTo>
                    <a:pt x="832511" y="84527"/>
                  </a:lnTo>
                  <a:lnTo>
                    <a:pt x="789934" y="101647"/>
                  </a:lnTo>
                  <a:lnTo>
                    <a:pt x="748120" y="120218"/>
                  </a:lnTo>
                  <a:lnTo>
                    <a:pt x="707100" y="140208"/>
                  </a:lnTo>
                  <a:lnTo>
                    <a:pt x="666906" y="161587"/>
                  </a:lnTo>
                  <a:lnTo>
                    <a:pt x="627568" y="184323"/>
                  </a:lnTo>
                  <a:lnTo>
                    <a:pt x="589119" y="208384"/>
                  </a:lnTo>
                  <a:lnTo>
                    <a:pt x="551589" y="233740"/>
                  </a:lnTo>
                  <a:lnTo>
                    <a:pt x="515009" y="260359"/>
                  </a:lnTo>
                  <a:lnTo>
                    <a:pt x="479411" y="288210"/>
                  </a:lnTo>
                  <a:lnTo>
                    <a:pt x="444827" y="317261"/>
                  </a:lnTo>
                  <a:lnTo>
                    <a:pt x="411286" y="347482"/>
                  </a:lnTo>
                  <a:lnTo>
                    <a:pt x="378821" y="378841"/>
                  </a:lnTo>
                  <a:lnTo>
                    <a:pt x="347464" y="411306"/>
                  </a:lnTo>
                  <a:lnTo>
                    <a:pt x="317244" y="444847"/>
                  </a:lnTo>
                  <a:lnTo>
                    <a:pt x="288193" y="479433"/>
                  </a:lnTo>
                  <a:lnTo>
                    <a:pt x="260344" y="515031"/>
                  </a:lnTo>
                  <a:lnTo>
                    <a:pt x="233726" y="551611"/>
                  </a:lnTo>
                  <a:lnTo>
                    <a:pt x="208371" y="589141"/>
                  </a:lnTo>
                  <a:lnTo>
                    <a:pt x="184311" y="627591"/>
                  </a:lnTo>
                  <a:lnTo>
                    <a:pt x="161577" y="666928"/>
                  </a:lnTo>
                  <a:lnTo>
                    <a:pt x="140199" y="707122"/>
                  </a:lnTo>
                  <a:lnTo>
                    <a:pt x="120210" y="748142"/>
                  </a:lnTo>
                  <a:lnTo>
                    <a:pt x="101640" y="789955"/>
                  </a:lnTo>
                  <a:lnTo>
                    <a:pt x="84521" y="832532"/>
                  </a:lnTo>
                  <a:lnTo>
                    <a:pt x="68884" y="875839"/>
                  </a:lnTo>
                  <a:lnTo>
                    <a:pt x="54760" y="919847"/>
                  </a:lnTo>
                  <a:lnTo>
                    <a:pt x="42181" y="964524"/>
                  </a:lnTo>
                  <a:lnTo>
                    <a:pt x="31178" y="1009839"/>
                  </a:lnTo>
                  <a:lnTo>
                    <a:pt x="21781" y="1055760"/>
                  </a:lnTo>
                  <a:lnTo>
                    <a:pt x="14023" y="1102256"/>
                  </a:lnTo>
                  <a:lnTo>
                    <a:pt x="7935" y="1149297"/>
                  </a:lnTo>
                  <a:lnTo>
                    <a:pt x="3547" y="1196849"/>
                  </a:lnTo>
                  <a:lnTo>
                    <a:pt x="892" y="1244883"/>
                  </a:lnTo>
                  <a:lnTo>
                    <a:pt x="0" y="1293368"/>
                  </a:lnTo>
                  <a:lnTo>
                    <a:pt x="0" y="6466840"/>
                  </a:lnTo>
                  <a:lnTo>
                    <a:pt x="892" y="6515327"/>
                  </a:lnTo>
                  <a:lnTo>
                    <a:pt x="3547" y="6563364"/>
                  </a:lnTo>
                  <a:lnTo>
                    <a:pt x="7935" y="6610919"/>
                  </a:lnTo>
                  <a:lnTo>
                    <a:pt x="14023" y="6657962"/>
                  </a:lnTo>
                  <a:lnTo>
                    <a:pt x="21781" y="6704460"/>
                  </a:lnTo>
                  <a:lnTo>
                    <a:pt x="31178" y="6750383"/>
                  </a:lnTo>
                  <a:lnTo>
                    <a:pt x="42181" y="6795700"/>
                  </a:lnTo>
                  <a:lnTo>
                    <a:pt x="54760" y="6840378"/>
                  </a:lnTo>
                  <a:lnTo>
                    <a:pt x="68884" y="6884387"/>
                  </a:lnTo>
                  <a:lnTo>
                    <a:pt x="84521" y="6927696"/>
                  </a:lnTo>
                  <a:lnTo>
                    <a:pt x="101640" y="6970273"/>
                  </a:lnTo>
                  <a:lnTo>
                    <a:pt x="120210" y="7012087"/>
                  </a:lnTo>
                  <a:lnTo>
                    <a:pt x="140199" y="7053107"/>
                  </a:lnTo>
                  <a:lnTo>
                    <a:pt x="161577" y="7093301"/>
                  </a:lnTo>
                  <a:lnTo>
                    <a:pt x="184311" y="7132639"/>
                  </a:lnTo>
                  <a:lnTo>
                    <a:pt x="208371" y="7171088"/>
                  </a:lnTo>
                  <a:lnTo>
                    <a:pt x="233726" y="7208618"/>
                  </a:lnTo>
                  <a:lnTo>
                    <a:pt x="260344" y="7245198"/>
                  </a:lnTo>
                  <a:lnTo>
                    <a:pt x="288193" y="7280796"/>
                  </a:lnTo>
                  <a:lnTo>
                    <a:pt x="317244" y="7315380"/>
                  </a:lnTo>
                  <a:lnTo>
                    <a:pt x="347464" y="7348921"/>
                  </a:lnTo>
                  <a:lnTo>
                    <a:pt x="378821" y="7381386"/>
                  </a:lnTo>
                  <a:lnTo>
                    <a:pt x="411286" y="7412743"/>
                  </a:lnTo>
                  <a:lnTo>
                    <a:pt x="444827" y="7442963"/>
                  </a:lnTo>
                  <a:lnTo>
                    <a:pt x="479411" y="7472014"/>
                  </a:lnTo>
                  <a:lnTo>
                    <a:pt x="515009" y="7499863"/>
                  </a:lnTo>
                  <a:lnTo>
                    <a:pt x="551589" y="7526481"/>
                  </a:lnTo>
                  <a:lnTo>
                    <a:pt x="589119" y="7551836"/>
                  </a:lnTo>
                  <a:lnTo>
                    <a:pt x="627568" y="7575896"/>
                  </a:lnTo>
                  <a:lnTo>
                    <a:pt x="666906" y="7598630"/>
                  </a:lnTo>
                  <a:lnTo>
                    <a:pt x="707100" y="7620008"/>
                  </a:lnTo>
                  <a:lnTo>
                    <a:pt x="748120" y="7639997"/>
                  </a:lnTo>
                  <a:lnTo>
                    <a:pt x="789934" y="7658567"/>
                  </a:lnTo>
                  <a:lnTo>
                    <a:pt x="832511" y="7675686"/>
                  </a:lnTo>
                  <a:lnTo>
                    <a:pt x="875820" y="7691323"/>
                  </a:lnTo>
                  <a:lnTo>
                    <a:pt x="919829" y="7705447"/>
                  </a:lnTo>
                  <a:lnTo>
                    <a:pt x="964507" y="7718026"/>
                  </a:lnTo>
                  <a:lnTo>
                    <a:pt x="1009824" y="7729029"/>
                  </a:lnTo>
                  <a:lnTo>
                    <a:pt x="1055747" y="7738426"/>
                  </a:lnTo>
                  <a:lnTo>
                    <a:pt x="1102245" y="7746184"/>
                  </a:lnTo>
                  <a:lnTo>
                    <a:pt x="1149288" y="7752272"/>
                  </a:lnTo>
                  <a:lnTo>
                    <a:pt x="1196843" y="7756660"/>
                  </a:lnTo>
                  <a:lnTo>
                    <a:pt x="1244880" y="7759315"/>
                  </a:lnTo>
                  <a:lnTo>
                    <a:pt x="1293368" y="7760208"/>
                  </a:lnTo>
                  <a:lnTo>
                    <a:pt x="10730992" y="7760208"/>
                  </a:lnTo>
                  <a:lnTo>
                    <a:pt x="10779476" y="7759315"/>
                  </a:lnTo>
                  <a:lnTo>
                    <a:pt x="10827510" y="7756660"/>
                  </a:lnTo>
                  <a:lnTo>
                    <a:pt x="10875062" y="7752272"/>
                  </a:lnTo>
                  <a:lnTo>
                    <a:pt x="10922103" y="7746184"/>
                  </a:lnTo>
                  <a:lnTo>
                    <a:pt x="10968599" y="7738426"/>
                  </a:lnTo>
                  <a:lnTo>
                    <a:pt x="11014520" y="7729029"/>
                  </a:lnTo>
                  <a:lnTo>
                    <a:pt x="11059835" y="7718026"/>
                  </a:lnTo>
                  <a:lnTo>
                    <a:pt x="11104512" y="7705447"/>
                  </a:lnTo>
                  <a:lnTo>
                    <a:pt x="11148520" y="7691323"/>
                  </a:lnTo>
                  <a:lnTo>
                    <a:pt x="11191827" y="7675686"/>
                  </a:lnTo>
                  <a:lnTo>
                    <a:pt x="11234404" y="7658567"/>
                  </a:lnTo>
                  <a:lnTo>
                    <a:pt x="11276217" y="7639997"/>
                  </a:lnTo>
                  <a:lnTo>
                    <a:pt x="11317237" y="7620008"/>
                  </a:lnTo>
                  <a:lnTo>
                    <a:pt x="11357431" y="7598630"/>
                  </a:lnTo>
                  <a:lnTo>
                    <a:pt x="11396768" y="7575896"/>
                  </a:lnTo>
                  <a:lnTo>
                    <a:pt x="11435218" y="7551836"/>
                  </a:lnTo>
                  <a:lnTo>
                    <a:pt x="11472748" y="7526481"/>
                  </a:lnTo>
                  <a:lnTo>
                    <a:pt x="11509328" y="7499863"/>
                  </a:lnTo>
                  <a:lnTo>
                    <a:pt x="11544926" y="7472014"/>
                  </a:lnTo>
                  <a:lnTo>
                    <a:pt x="11579512" y="7442963"/>
                  </a:lnTo>
                  <a:lnTo>
                    <a:pt x="11613053" y="7412743"/>
                  </a:lnTo>
                  <a:lnTo>
                    <a:pt x="11645519" y="7381386"/>
                  </a:lnTo>
                  <a:lnTo>
                    <a:pt x="11676877" y="7348921"/>
                  </a:lnTo>
                  <a:lnTo>
                    <a:pt x="11707098" y="7315380"/>
                  </a:lnTo>
                  <a:lnTo>
                    <a:pt x="11736149" y="7280796"/>
                  </a:lnTo>
                  <a:lnTo>
                    <a:pt x="11764000" y="7245198"/>
                  </a:lnTo>
                  <a:lnTo>
                    <a:pt x="11790619" y="7208618"/>
                  </a:lnTo>
                  <a:lnTo>
                    <a:pt x="11815975" y="7171088"/>
                  </a:lnTo>
                  <a:lnTo>
                    <a:pt x="11840036" y="7132639"/>
                  </a:lnTo>
                  <a:lnTo>
                    <a:pt x="11862772" y="7093301"/>
                  </a:lnTo>
                  <a:lnTo>
                    <a:pt x="11884151" y="7053107"/>
                  </a:lnTo>
                  <a:lnTo>
                    <a:pt x="11904141" y="7012087"/>
                  </a:lnTo>
                  <a:lnTo>
                    <a:pt x="11922712" y="6970273"/>
                  </a:lnTo>
                  <a:lnTo>
                    <a:pt x="11939832" y="6927696"/>
                  </a:lnTo>
                  <a:lnTo>
                    <a:pt x="11955470" y="6884387"/>
                  </a:lnTo>
                  <a:lnTo>
                    <a:pt x="11969595" y="6840378"/>
                  </a:lnTo>
                  <a:lnTo>
                    <a:pt x="11982175" y="6795700"/>
                  </a:lnTo>
                  <a:lnTo>
                    <a:pt x="11993179" y="6750383"/>
                  </a:lnTo>
                  <a:lnTo>
                    <a:pt x="12002576" y="6704460"/>
                  </a:lnTo>
                  <a:lnTo>
                    <a:pt x="12010335" y="6657962"/>
                  </a:lnTo>
                  <a:lnTo>
                    <a:pt x="12016424" y="6610919"/>
                  </a:lnTo>
                  <a:lnTo>
                    <a:pt x="12020812" y="6563364"/>
                  </a:lnTo>
                  <a:lnTo>
                    <a:pt x="12023467" y="6515327"/>
                  </a:lnTo>
                  <a:lnTo>
                    <a:pt x="12024360" y="6466840"/>
                  </a:lnTo>
                  <a:lnTo>
                    <a:pt x="12024360" y="1293368"/>
                  </a:lnTo>
                  <a:lnTo>
                    <a:pt x="12023467" y="1244883"/>
                  </a:lnTo>
                  <a:lnTo>
                    <a:pt x="12020812" y="1196849"/>
                  </a:lnTo>
                  <a:lnTo>
                    <a:pt x="12016424" y="1149297"/>
                  </a:lnTo>
                  <a:lnTo>
                    <a:pt x="12010335" y="1102256"/>
                  </a:lnTo>
                  <a:lnTo>
                    <a:pt x="12002576" y="1055760"/>
                  </a:lnTo>
                  <a:lnTo>
                    <a:pt x="11993179" y="1009839"/>
                  </a:lnTo>
                  <a:lnTo>
                    <a:pt x="11982175" y="964524"/>
                  </a:lnTo>
                  <a:lnTo>
                    <a:pt x="11969595" y="919847"/>
                  </a:lnTo>
                  <a:lnTo>
                    <a:pt x="11955470" y="875839"/>
                  </a:lnTo>
                  <a:lnTo>
                    <a:pt x="11939832" y="832532"/>
                  </a:lnTo>
                  <a:lnTo>
                    <a:pt x="11922712" y="789955"/>
                  </a:lnTo>
                  <a:lnTo>
                    <a:pt x="11904141" y="748142"/>
                  </a:lnTo>
                  <a:lnTo>
                    <a:pt x="11884151" y="707122"/>
                  </a:lnTo>
                  <a:lnTo>
                    <a:pt x="11862772" y="666928"/>
                  </a:lnTo>
                  <a:lnTo>
                    <a:pt x="11840036" y="627591"/>
                  </a:lnTo>
                  <a:lnTo>
                    <a:pt x="11815975" y="589141"/>
                  </a:lnTo>
                  <a:lnTo>
                    <a:pt x="11790619" y="551611"/>
                  </a:lnTo>
                  <a:lnTo>
                    <a:pt x="11764000" y="515031"/>
                  </a:lnTo>
                  <a:lnTo>
                    <a:pt x="11736149" y="479433"/>
                  </a:lnTo>
                  <a:lnTo>
                    <a:pt x="11707098" y="444847"/>
                  </a:lnTo>
                  <a:lnTo>
                    <a:pt x="11676877" y="411306"/>
                  </a:lnTo>
                  <a:lnTo>
                    <a:pt x="11645518" y="378841"/>
                  </a:lnTo>
                  <a:lnTo>
                    <a:pt x="11613053" y="347482"/>
                  </a:lnTo>
                  <a:lnTo>
                    <a:pt x="11579512" y="317261"/>
                  </a:lnTo>
                  <a:lnTo>
                    <a:pt x="11544926" y="288210"/>
                  </a:lnTo>
                  <a:lnTo>
                    <a:pt x="11509328" y="260359"/>
                  </a:lnTo>
                  <a:lnTo>
                    <a:pt x="11472748" y="233740"/>
                  </a:lnTo>
                  <a:lnTo>
                    <a:pt x="11435218" y="208384"/>
                  </a:lnTo>
                  <a:lnTo>
                    <a:pt x="11396768" y="184323"/>
                  </a:lnTo>
                  <a:lnTo>
                    <a:pt x="11357431" y="161587"/>
                  </a:lnTo>
                  <a:lnTo>
                    <a:pt x="11317237" y="140208"/>
                  </a:lnTo>
                  <a:lnTo>
                    <a:pt x="11276217" y="120218"/>
                  </a:lnTo>
                  <a:lnTo>
                    <a:pt x="11234404" y="101647"/>
                  </a:lnTo>
                  <a:lnTo>
                    <a:pt x="11191827" y="84527"/>
                  </a:lnTo>
                  <a:lnTo>
                    <a:pt x="11148520" y="68889"/>
                  </a:lnTo>
                  <a:lnTo>
                    <a:pt x="11104512" y="54764"/>
                  </a:lnTo>
                  <a:lnTo>
                    <a:pt x="11059835" y="42184"/>
                  </a:lnTo>
                  <a:lnTo>
                    <a:pt x="11014520" y="31180"/>
                  </a:lnTo>
                  <a:lnTo>
                    <a:pt x="10968599" y="21783"/>
                  </a:lnTo>
                  <a:lnTo>
                    <a:pt x="10922103" y="14024"/>
                  </a:lnTo>
                  <a:lnTo>
                    <a:pt x="10875062" y="7935"/>
                  </a:lnTo>
                  <a:lnTo>
                    <a:pt x="10827510" y="3547"/>
                  </a:lnTo>
                  <a:lnTo>
                    <a:pt x="10779476" y="892"/>
                  </a:lnTo>
                  <a:lnTo>
                    <a:pt x="10730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46531" y="2343911"/>
              <a:ext cx="12024360" cy="7760334"/>
            </a:xfrm>
            <a:custGeom>
              <a:rect b="b" l="l" r="r" t="t"/>
              <a:pathLst>
                <a:path extrusionOk="0" h="7760334" w="12024360">
                  <a:moveTo>
                    <a:pt x="0" y="1293368"/>
                  </a:moveTo>
                  <a:lnTo>
                    <a:pt x="892" y="1244883"/>
                  </a:lnTo>
                  <a:lnTo>
                    <a:pt x="3547" y="1196849"/>
                  </a:lnTo>
                  <a:lnTo>
                    <a:pt x="7935" y="1149297"/>
                  </a:lnTo>
                  <a:lnTo>
                    <a:pt x="14023" y="1102256"/>
                  </a:lnTo>
                  <a:lnTo>
                    <a:pt x="21781" y="1055760"/>
                  </a:lnTo>
                  <a:lnTo>
                    <a:pt x="31178" y="1009839"/>
                  </a:lnTo>
                  <a:lnTo>
                    <a:pt x="42181" y="964524"/>
                  </a:lnTo>
                  <a:lnTo>
                    <a:pt x="54760" y="919847"/>
                  </a:lnTo>
                  <a:lnTo>
                    <a:pt x="68884" y="875839"/>
                  </a:lnTo>
                  <a:lnTo>
                    <a:pt x="84521" y="832532"/>
                  </a:lnTo>
                  <a:lnTo>
                    <a:pt x="101640" y="789955"/>
                  </a:lnTo>
                  <a:lnTo>
                    <a:pt x="120210" y="748142"/>
                  </a:lnTo>
                  <a:lnTo>
                    <a:pt x="140199" y="707122"/>
                  </a:lnTo>
                  <a:lnTo>
                    <a:pt x="161577" y="666928"/>
                  </a:lnTo>
                  <a:lnTo>
                    <a:pt x="184311" y="627591"/>
                  </a:lnTo>
                  <a:lnTo>
                    <a:pt x="208371" y="589141"/>
                  </a:lnTo>
                  <a:lnTo>
                    <a:pt x="233726" y="551611"/>
                  </a:lnTo>
                  <a:lnTo>
                    <a:pt x="260344" y="515031"/>
                  </a:lnTo>
                  <a:lnTo>
                    <a:pt x="288193" y="479433"/>
                  </a:lnTo>
                  <a:lnTo>
                    <a:pt x="317244" y="444847"/>
                  </a:lnTo>
                  <a:lnTo>
                    <a:pt x="347464" y="411306"/>
                  </a:lnTo>
                  <a:lnTo>
                    <a:pt x="378821" y="378841"/>
                  </a:lnTo>
                  <a:lnTo>
                    <a:pt x="411286" y="347482"/>
                  </a:lnTo>
                  <a:lnTo>
                    <a:pt x="444827" y="317261"/>
                  </a:lnTo>
                  <a:lnTo>
                    <a:pt x="479411" y="288210"/>
                  </a:lnTo>
                  <a:lnTo>
                    <a:pt x="515009" y="260359"/>
                  </a:lnTo>
                  <a:lnTo>
                    <a:pt x="551589" y="233740"/>
                  </a:lnTo>
                  <a:lnTo>
                    <a:pt x="589119" y="208384"/>
                  </a:lnTo>
                  <a:lnTo>
                    <a:pt x="627568" y="184323"/>
                  </a:lnTo>
                  <a:lnTo>
                    <a:pt x="666906" y="161587"/>
                  </a:lnTo>
                  <a:lnTo>
                    <a:pt x="707100" y="140208"/>
                  </a:lnTo>
                  <a:lnTo>
                    <a:pt x="748120" y="120218"/>
                  </a:lnTo>
                  <a:lnTo>
                    <a:pt x="789934" y="101647"/>
                  </a:lnTo>
                  <a:lnTo>
                    <a:pt x="832511" y="84527"/>
                  </a:lnTo>
                  <a:lnTo>
                    <a:pt x="875820" y="68889"/>
                  </a:lnTo>
                  <a:lnTo>
                    <a:pt x="919829" y="54764"/>
                  </a:lnTo>
                  <a:lnTo>
                    <a:pt x="964507" y="42184"/>
                  </a:lnTo>
                  <a:lnTo>
                    <a:pt x="1009824" y="31180"/>
                  </a:lnTo>
                  <a:lnTo>
                    <a:pt x="1055747" y="21783"/>
                  </a:lnTo>
                  <a:lnTo>
                    <a:pt x="1102245" y="14024"/>
                  </a:lnTo>
                  <a:lnTo>
                    <a:pt x="1149288" y="7935"/>
                  </a:lnTo>
                  <a:lnTo>
                    <a:pt x="1196843" y="3547"/>
                  </a:lnTo>
                  <a:lnTo>
                    <a:pt x="1244880" y="892"/>
                  </a:lnTo>
                  <a:lnTo>
                    <a:pt x="1293368" y="0"/>
                  </a:lnTo>
                  <a:lnTo>
                    <a:pt x="10730992" y="0"/>
                  </a:lnTo>
                  <a:lnTo>
                    <a:pt x="10779476" y="892"/>
                  </a:lnTo>
                  <a:lnTo>
                    <a:pt x="10827510" y="3547"/>
                  </a:lnTo>
                  <a:lnTo>
                    <a:pt x="10875062" y="7935"/>
                  </a:lnTo>
                  <a:lnTo>
                    <a:pt x="10922103" y="14024"/>
                  </a:lnTo>
                  <a:lnTo>
                    <a:pt x="10968599" y="21783"/>
                  </a:lnTo>
                  <a:lnTo>
                    <a:pt x="11014520" y="31180"/>
                  </a:lnTo>
                  <a:lnTo>
                    <a:pt x="11059835" y="42184"/>
                  </a:lnTo>
                  <a:lnTo>
                    <a:pt x="11104512" y="54764"/>
                  </a:lnTo>
                  <a:lnTo>
                    <a:pt x="11148520" y="68889"/>
                  </a:lnTo>
                  <a:lnTo>
                    <a:pt x="11191827" y="84527"/>
                  </a:lnTo>
                  <a:lnTo>
                    <a:pt x="11234404" y="101647"/>
                  </a:lnTo>
                  <a:lnTo>
                    <a:pt x="11276217" y="120218"/>
                  </a:lnTo>
                  <a:lnTo>
                    <a:pt x="11317237" y="140208"/>
                  </a:lnTo>
                  <a:lnTo>
                    <a:pt x="11357431" y="161587"/>
                  </a:lnTo>
                  <a:lnTo>
                    <a:pt x="11396768" y="184323"/>
                  </a:lnTo>
                  <a:lnTo>
                    <a:pt x="11435218" y="208384"/>
                  </a:lnTo>
                  <a:lnTo>
                    <a:pt x="11472748" y="233740"/>
                  </a:lnTo>
                  <a:lnTo>
                    <a:pt x="11509328" y="260359"/>
                  </a:lnTo>
                  <a:lnTo>
                    <a:pt x="11544926" y="288210"/>
                  </a:lnTo>
                  <a:lnTo>
                    <a:pt x="11579512" y="317261"/>
                  </a:lnTo>
                  <a:lnTo>
                    <a:pt x="11613053" y="347482"/>
                  </a:lnTo>
                  <a:lnTo>
                    <a:pt x="11645518" y="378841"/>
                  </a:lnTo>
                  <a:lnTo>
                    <a:pt x="11676877" y="411306"/>
                  </a:lnTo>
                  <a:lnTo>
                    <a:pt x="11707098" y="444847"/>
                  </a:lnTo>
                  <a:lnTo>
                    <a:pt x="11736149" y="479433"/>
                  </a:lnTo>
                  <a:lnTo>
                    <a:pt x="11764000" y="515031"/>
                  </a:lnTo>
                  <a:lnTo>
                    <a:pt x="11790619" y="551611"/>
                  </a:lnTo>
                  <a:lnTo>
                    <a:pt x="11815975" y="589141"/>
                  </a:lnTo>
                  <a:lnTo>
                    <a:pt x="11840036" y="627591"/>
                  </a:lnTo>
                  <a:lnTo>
                    <a:pt x="11862772" y="666928"/>
                  </a:lnTo>
                  <a:lnTo>
                    <a:pt x="11884151" y="707122"/>
                  </a:lnTo>
                  <a:lnTo>
                    <a:pt x="11904141" y="748142"/>
                  </a:lnTo>
                  <a:lnTo>
                    <a:pt x="11922712" y="789955"/>
                  </a:lnTo>
                  <a:lnTo>
                    <a:pt x="11939832" y="832532"/>
                  </a:lnTo>
                  <a:lnTo>
                    <a:pt x="11955470" y="875839"/>
                  </a:lnTo>
                  <a:lnTo>
                    <a:pt x="11969595" y="919847"/>
                  </a:lnTo>
                  <a:lnTo>
                    <a:pt x="11982175" y="964524"/>
                  </a:lnTo>
                  <a:lnTo>
                    <a:pt x="11993179" y="1009839"/>
                  </a:lnTo>
                  <a:lnTo>
                    <a:pt x="12002576" y="1055760"/>
                  </a:lnTo>
                  <a:lnTo>
                    <a:pt x="12010335" y="1102256"/>
                  </a:lnTo>
                  <a:lnTo>
                    <a:pt x="12016424" y="1149297"/>
                  </a:lnTo>
                  <a:lnTo>
                    <a:pt x="12020812" y="1196849"/>
                  </a:lnTo>
                  <a:lnTo>
                    <a:pt x="12023467" y="1244883"/>
                  </a:lnTo>
                  <a:lnTo>
                    <a:pt x="12024360" y="1293368"/>
                  </a:lnTo>
                  <a:lnTo>
                    <a:pt x="12024360" y="6466840"/>
                  </a:lnTo>
                  <a:lnTo>
                    <a:pt x="12023467" y="6515327"/>
                  </a:lnTo>
                  <a:lnTo>
                    <a:pt x="12020812" y="6563364"/>
                  </a:lnTo>
                  <a:lnTo>
                    <a:pt x="12016424" y="6610919"/>
                  </a:lnTo>
                  <a:lnTo>
                    <a:pt x="12010335" y="6657962"/>
                  </a:lnTo>
                  <a:lnTo>
                    <a:pt x="12002576" y="6704460"/>
                  </a:lnTo>
                  <a:lnTo>
                    <a:pt x="11993179" y="6750383"/>
                  </a:lnTo>
                  <a:lnTo>
                    <a:pt x="11982175" y="6795700"/>
                  </a:lnTo>
                  <a:lnTo>
                    <a:pt x="11969595" y="6840378"/>
                  </a:lnTo>
                  <a:lnTo>
                    <a:pt x="11955470" y="6884387"/>
                  </a:lnTo>
                  <a:lnTo>
                    <a:pt x="11939832" y="6927696"/>
                  </a:lnTo>
                  <a:lnTo>
                    <a:pt x="11922712" y="6970273"/>
                  </a:lnTo>
                  <a:lnTo>
                    <a:pt x="11904141" y="7012087"/>
                  </a:lnTo>
                  <a:lnTo>
                    <a:pt x="11884151" y="7053107"/>
                  </a:lnTo>
                  <a:lnTo>
                    <a:pt x="11862772" y="7093301"/>
                  </a:lnTo>
                  <a:lnTo>
                    <a:pt x="11840036" y="7132639"/>
                  </a:lnTo>
                  <a:lnTo>
                    <a:pt x="11815975" y="7171088"/>
                  </a:lnTo>
                  <a:lnTo>
                    <a:pt x="11790619" y="7208618"/>
                  </a:lnTo>
                  <a:lnTo>
                    <a:pt x="11764000" y="7245198"/>
                  </a:lnTo>
                  <a:lnTo>
                    <a:pt x="11736149" y="7280796"/>
                  </a:lnTo>
                  <a:lnTo>
                    <a:pt x="11707098" y="7315380"/>
                  </a:lnTo>
                  <a:lnTo>
                    <a:pt x="11676877" y="7348921"/>
                  </a:lnTo>
                  <a:lnTo>
                    <a:pt x="11645519" y="7381386"/>
                  </a:lnTo>
                  <a:lnTo>
                    <a:pt x="11613053" y="7412743"/>
                  </a:lnTo>
                  <a:lnTo>
                    <a:pt x="11579512" y="7442963"/>
                  </a:lnTo>
                  <a:lnTo>
                    <a:pt x="11544926" y="7472014"/>
                  </a:lnTo>
                  <a:lnTo>
                    <a:pt x="11509328" y="7499863"/>
                  </a:lnTo>
                  <a:lnTo>
                    <a:pt x="11472748" y="7526481"/>
                  </a:lnTo>
                  <a:lnTo>
                    <a:pt x="11435218" y="7551836"/>
                  </a:lnTo>
                  <a:lnTo>
                    <a:pt x="11396768" y="7575896"/>
                  </a:lnTo>
                  <a:lnTo>
                    <a:pt x="11357431" y="7598630"/>
                  </a:lnTo>
                  <a:lnTo>
                    <a:pt x="11317237" y="7620008"/>
                  </a:lnTo>
                  <a:lnTo>
                    <a:pt x="11276217" y="7639997"/>
                  </a:lnTo>
                  <a:lnTo>
                    <a:pt x="11234404" y="7658567"/>
                  </a:lnTo>
                  <a:lnTo>
                    <a:pt x="11191827" y="7675686"/>
                  </a:lnTo>
                  <a:lnTo>
                    <a:pt x="11148520" y="7691323"/>
                  </a:lnTo>
                  <a:lnTo>
                    <a:pt x="11104512" y="7705447"/>
                  </a:lnTo>
                  <a:lnTo>
                    <a:pt x="11059835" y="7718026"/>
                  </a:lnTo>
                  <a:lnTo>
                    <a:pt x="11014520" y="7729029"/>
                  </a:lnTo>
                  <a:lnTo>
                    <a:pt x="10968599" y="7738426"/>
                  </a:lnTo>
                  <a:lnTo>
                    <a:pt x="10922103" y="7746184"/>
                  </a:lnTo>
                  <a:lnTo>
                    <a:pt x="10875062" y="7752272"/>
                  </a:lnTo>
                  <a:lnTo>
                    <a:pt x="10827510" y="7756660"/>
                  </a:lnTo>
                  <a:lnTo>
                    <a:pt x="10779476" y="7759315"/>
                  </a:lnTo>
                  <a:lnTo>
                    <a:pt x="10730992" y="7760208"/>
                  </a:lnTo>
                  <a:lnTo>
                    <a:pt x="1293368" y="7760208"/>
                  </a:lnTo>
                  <a:lnTo>
                    <a:pt x="1244880" y="7759315"/>
                  </a:lnTo>
                  <a:lnTo>
                    <a:pt x="1196843" y="7756660"/>
                  </a:lnTo>
                  <a:lnTo>
                    <a:pt x="1149288" y="7752272"/>
                  </a:lnTo>
                  <a:lnTo>
                    <a:pt x="1102245" y="7746184"/>
                  </a:lnTo>
                  <a:lnTo>
                    <a:pt x="1055747" y="7738426"/>
                  </a:lnTo>
                  <a:lnTo>
                    <a:pt x="1009824" y="7729029"/>
                  </a:lnTo>
                  <a:lnTo>
                    <a:pt x="964507" y="7718026"/>
                  </a:lnTo>
                  <a:lnTo>
                    <a:pt x="919829" y="7705447"/>
                  </a:lnTo>
                  <a:lnTo>
                    <a:pt x="875820" y="7691323"/>
                  </a:lnTo>
                  <a:lnTo>
                    <a:pt x="832511" y="7675686"/>
                  </a:lnTo>
                  <a:lnTo>
                    <a:pt x="789934" y="7658567"/>
                  </a:lnTo>
                  <a:lnTo>
                    <a:pt x="748120" y="7639997"/>
                  </a:lnTo>
                  <a:lnTo>
                    <a:pt x="707100" y="7620008"/>
                  </a:lnTo>
                  <a:lnTo>
                    <a:pt x="666906" y="7598630"/>
                  </a:lnTo>
                  <a:lnTo>
                    <a:pt x="627568" y="7575896"/>
                  </a:lnTo>
                  <a:lnTo>
                    <a:pt x="589119" y="7551836"/>
                  </a:lnTo>
                  <a:lnTo>
                    <a:pt x="551589" y="7526481"/>
                  </a:lnTo>
                  <a:lnTo>
                    <a:pt x="515009" y="7499863"/>
                  </a:lnTo>
                  <a:lnTo>
                    <a:pt x="479411" y="7472014"/>
                  </a:lnTo>
                  <a:lnTo>
                    <a:pt x="444827" y="7442963"/>
                  </a:lnTo>
                  <a:lnTo>
                    <a:pt x="411286" y="7412743"/>
                  </a:lnTo>
                  <a:lnTo>
                    <a:pt x="378821" y="7381386"/>
                  </a:lnTo>
                  <a:lnTo>
                    <a:pt x="347464" y="7348921"/>
                  </a:lnTo>
                  <a:lnTo>
                    <a:pt x="317244" y="7315380"/>
                  </a:lnTo>
                  <a:lnTo>
                    <a:pt x="288193" y="7280796"/>
                  </a:lnTo>
                  <a:lnTo>
                    <a:pt x="260344" y="7245198"/>
                  </a:lnTo>
                  <a:lnTo>
                    <a:pt x="233726" y="7208618"/>
                  </a:lnTo>
                  <a:lnTo>
                    <a:pt x="208371" y="7171088"/>
                  </a:lnTo>
                  <a:lnTo>
                    <a:pt x="184311" y="7132639"/>
                  </a:lnTo>
                  <a:lnTo>
                    <a:pt x="161577" y="7093301"/>
                  </a:lnTo>
                  <a:lnTo>
                    <a:pt x="140199" y="7053107"/>
                  </a:lnTo>
                  <a:lnTo>
                    <a:pt x="120210" y="7012087"/>
                  </a:lnTo>
                  <a:lnTo>
                    <a:pt x="101640" y="6970273"/>
                  </a:lnTo>
                  <a:lnTo>
                    <a:pt x="84521" y="6927696"/>
                  </a:lnTo>
                  <a:lnTo>
                    <a:pt x="68884" y="6884387"/>
                  </a:lnTo>
                  <a:lnTo>
                    <a:pt x="54760" y="6840378"/>
                  </a:lnTo>
                  <a:lnTo>
                    <a:pt x="42181" y="6795700"/>
                  </a:lnTo>
                  <a:lnTo>
                    <a:pt x="31178" y="6750383"/>
                  </a:lnTo>
                  <a:lnTo>
                    <a:pt x="21781" y="6704460"/>
                  </a:lnTo>
                  <a:lnTo>
                    <a:pt x="14023" y="6657962"/>
                  </a:lnTo>
                  <a:lnTo>
                    <a:pt x="7935" y="6610919"/>
                  </a:lnTo>
                  <a:lnTo>
                    <a:pt x="3547" y="6563364"/>
                  </a:lnTo>
                  <a:lnTo>
                    <a:pt x="892" y="6515327"/>
                  </a:lnTo>
                  <a:lnTo>
                    <a:pt x="0" y="6466840"/>
                  </a:lnTo>
                  <a:lnTo>
                    <a:pt x="0" y="1293368"/>
                  </a:lnTo>
                  <a:close/>
                </a:path>
              </a:pathLst>
            </a:custGeom>
            <a:noFill/>
            <a:ln cap="flat" cmpd="sng" w="76200">
              <a:solidFill>
                <a:srgbClr val="00ACE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" name="Google Shape;20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28315" y="2595371"/>
              <a:ext cx="7333488" cy="72268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e6ca22a02_0_13"/>
          <p:cNvSpPr txBox="1"/>
          <p:nvPr>
            <p:ph type="title"/>
          </p:nvPr>
        </p:nvSpPr>
        <p:spPr>
          <a:xfrm>
            <a:off x="1438025" y="614125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              </a:t>
            </a:r>
            <a:r>
              <a:rPr b="0" lang="fr-FR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manquantes: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7e6ca22a02_0_13"/>
          <p:cNvSpPr txBox="1"/>
          <p:nvPr>
            <p:ph idx="4294967295" type="sldNum"/>
          </p:nvPr>
        </p:nvSpPr>
        <p:spPr>
          <a:xfrm>
            <a:off x="8324955" y="639477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17e6ca22a02_0_13"/>
          <p:cNvSpPr/>
          <p:nvPr/>
        </p:nvSpPr>
        <p:spPr>
          <a:xfrm>
            <a:off x="633755" y="2478375"/>
            <a:ext cx="5904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7e6ca22a02_0_13"/>
          <p:cNvSpPr/>
          <p:nvPr/>
        </p:nvSpPr>
        <p:spPr>
          <a:xfrm>
            <a:off x="2828070" y="1375475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17e6ca22a02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725" y="2128100"/>
            <a:ext cx="5583850" cy="3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7e6ca22a02_0_13"/>
          <p:cNvSpPr txBox="1"/>
          <p:nvPr/>
        </p:nvSpPr>
        <p:spPr>
          <a:xfrm>
            <a:off x="3385050" y="1901325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e6ca22a02_0_22"/>
          <p:cNvSpPr txBox="1"/>
          <p:nvPr>
            <p:ph type="title"/>
          </p:nvPr>
        </p:nvSpPr>
        <p:spPr>
          <a:xfrm>
            <a:off x="1438025" y="614125"/>
            <a:ext cx="748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400"/>
              <a:t>              </a:t>
            </a:r>
            <a:r>
              <a:rPr b="0" lang="fr-FR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manquantes:</a:t>
            </a:r>
            <a:br>
              <a:rPr lang="fr-FR"/>
            </a:br>
            <a:r>
              <a:rPr b="0" lang="fr-FR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-FR"/>
            </a:br>
            <a:endParaRPr b="0" sz="3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7e6ca22a02_0_22"/>
          <p:cNvSpPr txBox="1"/>
          <p:nvPr>
            <p:ph idx="4294967295" type="sldNum"/>
          </p:nvPr>
        </p:nvSpPr>
        <p:spPr>
          <a:xfrm>
            <a:off x="8324955" y="639477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17e6ca22a02_0_22"/>
          <p:cNvSpPr/>
          <p:nvPr/>
        </p:nvSpPr>
        <p:spPr>
          <a:xfrm>
            <a:off x="633755" y="2478375"/>
            <a:ext cx="5904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7e6ca22a02_0_22"/>
          <p:cNvSpPr/>
          <p:nvPr/>
        </p:nvSpPr>
        <p:spPr>
          <a:xfrm>
            <a:off x="2828070" y="1375475"/>
            <a:ext cx="4708200" cy="45300"/>
          </a:xfrm>
          <a:prstGeom prst="rect">
            <a:avLst/>
          </a:prstGeom>
          <a:gradFill>
            <a:gsLst>
              <a:gs pos="0">
                <a:srgbClr val="198B97"/>
              </a:gs>
              <a:gs pos="100000">
                <a:srgbClr val="EDF1E9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7e6ca22a02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000" y="1580650"/>
            <a:ext cx="3399976" cy="34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7e6ca22a02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75" y="1620100"/>
            <a:ext cx="3052175" cy="34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7e6ca22a02_0_22"/>
          <p:cNvSpPr txBox="1"/>
          <p:nvPr/>
        </p:nvSpPr>
        <p:spPr>
          <a:xfrm>
            <a:off x="917800" y="5264600"/>
            <a:ext cx="734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: les données les plus manquantes sont dans des features ayant peu d’importance au premier abord concernant notre modèle de scoring.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